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89325C-E024-4CD4-AC49-019E147AFE2C}" v="7" dt="2026-06-30T12:41:48.021"/>
    <p1510:client id="{DF9340BC-098B-40E7-A9D0-1EBA84D1E029}" v="1" dt="2026-06-30T12:06:40.7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7" d="100"/>
          <a:sy n="57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nice" userId="7b000f61b502b40f" providerId="LiveId" clId="{93D2D327-7CB2-4985-8FEB-22C1E448BF09}"/>
    <pc:docChg chg="modSld">
      <pc:chgData name="steve nice" userId="7b000f61b502b40f" providerId="LiveId" clId="{93D2D327-7CB2-4985-8FEB-22C1E448BF09}" dt="2026-06-30T12:41:56.326" v="8" actId="255"/>
      <pc:docMkLst>
        <pc:docMk/>
      </pc:docMkLst>
      <pc:sldChg chg="modSp mod">
        <pc:chgData name="steve nice" userId="7b000f61b502b40f" providerId="LiveId" clId="{93D2D327-7CB2-4985-8FEB-22C1E448BF09}" dt="2026-06-30T12:41:56.326" v="8" actId="255"/>
        <pc:sldMkLst>
          <pc:docMk/>
          <pc:sldMk cId="0" sldId="256"/>
        </pc:sldMkLst>
        <pc:spChg chg="mod">
          <ac:chgData name="steve nice" userId="7b000f61b502b40f" providerId="LiveId" clId="{93D2D327-7CB2-4985-8FEB-22C1E448BF09}" dt="2026-06-30T12:41:26.748" v="6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steve nice" userId="7b000f61b502b40f" providerId="LiveId" clId="{93D2D327-7CB2-4985-8FEB-22C1E448BF09}" dt="2026-06-30T12:41:17.468" v="5" actId="255"/>
          <ac:spMkLst>
            <pc:docMk/>
            <pc:sldMk cId="0" sldId="256"/>
            <ac:spMk id="9" creationId="{00000000-0000-0000-0000-000000000000}"/>
          </ac:spMkLst>
        </pc:spChg>
        <pc:spChg chg="mod">
          <ac:chgData name="steve nice" userId="7b000f61b502b40f" providerId="LiveId" clId="{93D2D327-7CB2-4985-8FEB-22C1E448BF09}" dt="2026-06-30T12:41:56.326" v="8" actId="255"/>
          <ac:spMkLst>
            <pc:docMk/>
            <pc:sldMk cId="0" sldId="256"/>
            <ac:spMk id="2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029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mailto:steve@chitosanglobal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40040d98b3eedd642405b72f632ac954.jpg"/>
          <p:cNvPicPr>
            <a:picLocks noChangeAspect="1"/>
          </p:cNvPicPr>
          <p:nvPr/>
        </p:nvPicPr>
        <p:blipFill>
          <a:blip r:embed="rId3"/>
          <a:srcRect l="-2" r="-2"/>
          <a:stretch/>
        </p:blipFill>
        <p:spPr>
          <a:xfrm>
            <a:off x="10477195" y="0"/>
            <a:ext cx="7810805" cy="10287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2191695" y="1143000"/>
            <a:ext cx="5333695" cy="5333695"/>
          </a:xfrm>
          <a:prstGeom prst="ellipse">
            <a:avLst/>
          </a:prstGeom>
          <a:noFill/>
          <a:ln w="12700">
            <a:solidFill>
              <a:srgbClr val="F6F1E6">
                <a:alpha val="2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3144500" y="2095805"/>
            <a:ext cx="3429000" cy="3429000"/>
          </a:xfrm>
          <a:prstGeom prst="ellipse">
            <a:avLst/>
          </a:prstGeom>
          <a:noFill/>
          <a:ln w="12700">
            <a:solidFill>
              <a:srgbClr val="D4623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 txBox="1"/>
          <p:nvPr/>
        </p:nvSpPr>
        <p:spPr>
          <a:xfrm>
            <a:off x="11239805" y="857707"/>
            <a:ext cx="6286500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600" b="1" kern="0" spc="132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</a:t>
            </a:r>
            <a:r>
              <a:rPr lang="en-US" sz="1000" b="1" kern="0" spc="132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©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1143000" y="2857500"/>
            <a:ext cx="11811305" cy="17529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0" kern="0" spc="-450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</a:t>
            </a:r>
            <a:r>
              <a:rPr lang="en-US" sz="2000" kern="0" spc="-450" dirty="0">
                <a:solidFill>
                  <a:srgbClr val="143524"/>
                </a:solidFill>
                <a:latin typeface="Montserrat" panose="00000500000000000000" pitchFamily="2" charset="0"/>
                <a:ea typeface="Fraunces" pitchFamily="34" charset="-122"/>
                <a:cs typeface="Fraunces" pitchFamily="34" charset="-120"/>
              </a:rPr>
              <a:t>©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1181405" y="5810098"/>
            <a:ext cx="9144000" cy="1515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i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food-grade chitosan oligosaccharide lactate solution for surface treatment of meat, seafood, produce, and cut flowers.</a:t>
            </a:r>
            <a:endParaRPr lang="en-US" sz="3300" dirty="0"/>
          </a:p>
        </p:txBody>
      </p:sp>
      <p:sp>
        <p:nvSpPr>
          <p:cNvPr id="11" name="Shape 8"/>
          <p:cNvSpPr/>
          <p:nvPr/>
        </p:nvSpPr>
        <p:spPr>
          <a:xfrm>
            <a:off x="1143000" y="7905902"/>
            <a:ext cx="1628546" cy="409651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F4D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43000" y="7905902"/>
            <a:ext cx="1629461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177800" tIns="101600" rIns="177800" bIns="101600" rtlCol="0" anchor="ctr"/>
          <a:lstStyle/>
          <a:p>
            <a:pPr marL="0" indent="0" algn="ctr">
              <a:buNone/>
            </a:pPr>
            <a:r>
              <a:rPr lang="en-US" sz="1300" b="1" kern="0" spc="8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FOOD-GRADE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902306" y="7905902"/>
            <a:ext cx="1962302" cy="409651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F4D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902306" y="7905902"/>
            <a:ext cx="1962302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177800" tIns="101600" rIns="177800" bIns="101600" rtlCol="0" anchor="ctr"/>
          <a:lstStyle/>
          <a:p>
            <a:pPr marL="0" indent="0" algn="ctr">
              <a:buNone/>
            </a:pPr>
            <a:r>
              <a:rPr lang="en-US" sz="1300" b="1" kern="0" spc="8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WATER-SOLUBLE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4992624" y="7905902"/>
            <a:ext cx="2361895" cy="409651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F4D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992624" y="7905902"/>
            <a:ext cx="2362810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177800" tIns="101600" rIns="177800" bIns="101600" rtlCol="0" anchor="ctr"/>
          <a:lstStyle/>
          <a:p>
            <a:pPr marL="0" indent="0" algn="ctr">
              <a:buNone/>
            </a:pPr>
            <a:r>
              <a:rPr lang="en-US" sz="1300" b="1" kern="0" spc="8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CLEAN-LABEL READY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7483450" y="7905902"/>
            <a:ext cx="2115007" cy="409651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F4D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483450" y="7905902"/>
            <a:ext cx="2115007" cy="4096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none" lIns="177800" tIns="101600" rIns="177800" bIns="101600" rtlCol="0" anchor="ctr"/>
          <a:lstStyle/>
          <a:p>
            <a:pPr marL="0" indent="0" algn="ctr">
              <a:buNone/>
            </a:pPr>
            <a:r>
              <a:rPr lang="en-US" sz="1300" b="1" kern="0" spc="8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SPRAY · DIP · MIST</a:t>
            </a:r>
            <a:endParaRPr lang="en-US" sz="1300" dirty="0"/>
          </a:p>
        </p:txBody>
      </p:sp>
      <p:sp>
        <p:nvSpPr>
          <p:cNvPr id="19" name="Text 16"/>
          <p:cNvSpPr txBox="1"/>
          <p:nvPr/>
        </p:nvSpPr>
        <p:spPr>
          <a:xfrm>
            <a:off x="11239805" y="4000500"/>
            <a:ext cx="6286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E894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Quality. Naturally.</a:t>
            </a:r>
            <a:endParaRPr lang="en-US" sz="1300" dirty="0"/>
          </a:p>
        </p:txBody>
      </p:sp>
      <p:sp>
        <p:nvSpPr>
          <p:cNvPr id="20" name="Text 17"/>
          <p:cNvSpPr txBox="1"/>
          <p:nvPr/>
        </p:nvSpPr>
        <p:spPr>
          <a:xfrm>
            <a:off x="11239805" y="4476902"/>
            <a:ext cx="6286500" cy="21817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Built for processors who care how products look, feel, and hold up to handling.</a:t>
            </a:r>
            <a:endParaRPr lang="en-US" sz="3900" dirty="0"/>
          </a:p>
        </p:txBody>
      </p:sp>
      <p:sp>
        <p:nvSpPr>
          <p:cNvPr id="21" name="Text 18"/>
          <p:cNvSpPr txBox="1"/>
          <p:nvPr/>
        </p:nvSpPr>
        <p:spPr>
          <a:xfrm>
            <a:off x="1143000" y="9525305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</a:t>
            </a:r>
            <a:r>
              <a:rPr lang="en-US" sz="800" b="1" kern="0" spc="54" dirty="0">
                <a:solidFill>
                  <a:srgbClr val="1F4D33"/>
                </a:solidFill>
                <a:latin typeface="Montserrat" panose="00000500000000000000" pitchFamily="2" charset="0"/>
                <a:ea typeface="Fraunces" pitchFamily="34" charset="-122"/>
                <a:cs typeface="Fraunces" pitchFamily="34" charset="-120"/>
              </a:rPr>
              <a:t>©</a:t>
            </a: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 · For commercial review</a:t>
            </a:r>
            <a:endParaRPr lang="en-US" sz="1300" dirty="0"/>
          </a:p>
        </p:txBody>
      </p:sp>
      <p:sp>
        <p:nvSpPr>
          <p:cNvPr id="22" name="Text 19"/>
          <p:cNvSpPr txBox="1"/>
          <p:nvPr/>
        </p:nvSpPr>
        <p:spPr>
          <a:xfrm>
            <a:off x="11239805" y="952530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/ 15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7f6642fce9c7cb2764cb6ea649ac83b2.png"/>
          <p:cNvPicPr>
            <a:picLocks noChangeAspect="1"/>
          </p:cNvPicPr>
          <p:nvPr/>
        </p:nvPicPr>
        <p:blipFill>
          <a:blip r:embed="rId3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43000" y="4858207"/>
            <a:ext cx="5333695" cy="2286000"/>
          </a:xfrm>
          <a:prstGeom prst="roundRect">
            <a:avLst>
              <a:gd name="adj" fmla="val 2520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667805" y="4858207"/>
            <a:ext cx="5333695" cy="2286000"/>
          </a:xfrm>
          <a:prstGeom prst="roundRect">
            <a:avLst>
              <a:gd name="adj" fmla="val 2520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2191695" y="4858207"/>
            <a:ext cx="5333695" cy="2286000"/>
          </a:xfrm>
          <a:prstGeom prst="roundRect">
            <a:avLst>
              <a:gd name="adj" fmla="val 2520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143000" y="7334402"/>
            <a:ext cx="5333695" cy="2286000"/>
          </a:xfrm>
          <a:prstGeom prst="roundRect">
            <a:avLst>
              <a:gd name="adj" fmla="val 2520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6667805" y="7334402"/>
            <a:ext cx="5333695" cy="2286000"/>
          </a:xfrm>
          <a:prstGeom prst="roundRect">
            <a:avLst>
              <a:gd name="adj" fmla="val 2520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2191695" y="7334402"/>
            <a:ext cx="5333695" cy="2286000"/>
          </a:xfrm>
          <a:prstGeom prst="roundRect">
            <a:avLst>
              <a:gd name="adj" fmla="val 2520"/>
            </a:avLst>
          </a:prstGeom>
          <a:solidFill>
            <a:srgbClr val="14352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· Buyer Rationale</a:t>
            </a:r>
            <a:endParaRPr lang="en-US" sz="1300" dirty="0"/>
          </a:p>
        </p:txBody>
      </p:sp>
      <p:sp>
        <p:nvSpPr>
          <p:cNvPr id="12" name="Text 9"/>
          <p:cNvSpPr txBox="1"/>
          <p:nvPr/>
        </p:nvSpPr>
        <p:spPr>
          <a:xfrm>
            <a:off x="1143000" y="1619402"/>
            <a:ext cx="18479110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Why processors choose Chitosan FG.</a:t>
            </a:r>
            <a:endParaRPr lang="en-US" sz="7200" dirty="0"/>
          </a:p>
        </p:txBody>
      </p:sp>
      <p:sp>
        <p:nvSpPr>
          <p:cNvPr id="13" name="Text 10"/>
          <p:cNvSpPr txBox="1"/>
          <p:nvPr/>
        </p:nvSpPr>
        <p:spPr>
          <a:xfrm>
            <a:off x="1143000" y="3715207"/>
            <a:ext cx="16193110" cy="391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 attributes that move it from interesting to specifiable.</a:t>
            </a:r>
            <a:endParaRPr lang="en-US" sz="2100" dirty="0"/>
          </a:p>
        </p:txBody>
      </p:sp>
      <p:sp>
        <p:nvSpPr>
          <p:cNvPr id="14" name="Text 11"/>
          <p:cNvSpPr txBox="1"/>
          <p:nvPr/>
        </p:nvSpPr>
        <p:spPr>
          <a:xfrm>
            <a:off x="1524305" y="5143500"/>
            <a:ext cx="4572000" cy="4956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</a:t>
            </a:r>
            <a:endParaRPr lang="en-US" sz="3900" dirty="0"/>
          </a:p>
        </p:txBody>
      </p:sp>
      <p:sp>
        <p:nvSpPr>
          <p:cNvPr id="15" name="Text 12"/>
          <p:cNvSpPr txBox="1"/>
          <p:nvPr/>
        </p:nvSpPr>
        <p:spPr>
          <a:xfrm>
            <a:off x="1524305" y="5905195"/>
            <a:ext cx="4572000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Food-grade ingredient</a:t>
            </a:r>
            <a:endParaRPr lang="en-US" sz="2200" dirty="0"/>
          </a:p>
        </p:txBody>
      </p:sp>
      <p:sp>
        <p:nvSpPr>
          <p:cNvPr id="16" name="Text 13"/>
          <p:cNvSpPr txBox="1"/>
          <p:nvPr/>
        </p:nvSpPr>
        <p:spPr>
          <a:xfrm>
            <a:off x="1524305" y="6381598"/>
            <a:ext cx="484632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Designed for direct food-contact applications.</a:t>
            </a:r>
            <a:endParaRPr lang="en-US" sz="1300" dirty="0"/>
          </a:p>
        </p:txBody>
      </p:sp>
      <p:sp>
        <p:nvSpPr>
          <p:cNvPr id="17" name="Text 14"/>
          <p:cNvSpPr txBox="1"/>
          <p:nvPr/>
        </p:nvSpPr>
        <p:spPr>
          <a:xfrm>
            <a:off x="7048195" y="5143500"/>
            <a:ext cx="4572000" cy="4956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</a:t>
            </a:r>
            <a:endParaRPr lang="en-US" sz="3900" dirty="0"/>
          </a:p>
        </p:txBody>
      </p:sp>
      <p:sp>
        <p:nvSpPr>
          <p:cNvPr id="18" name="Text 15"/>
          <p:cNvSpPr txBox="1"/>
          <p:nvPr/>
        </p:nvSpPr>
        <p:spPr>
          <a:xfrm>
            <a:off x="7048195" y="5905195"/>
            <a:ext cx="4572000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Highly water-soluble</a:t>
            </a:r>
            <a:endParaRPr lang="en-US" sz="2200" dirty="0"/>
          </a:p>
        </p:txBody>
      </p:sp>
      <p:sp>
        <p:nvSpPr>
          <p:cNvPr id="19" name="Text 16"/>
          <p:cNvSpPr txBox="1"/>
          <p:nvPr/>
        </p:nvSpPr>
        <p:spPr>
          <a:xfrm>
            <a:off x="7048195" y="6381598"/>
            <a:ext cx="484632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special carrier or solvent system required.</a:t>
            </a:r>
            <a:endParaRPr lang="en-US" sz="1300" dirty="0"/>
          </a:p>
        </p:txBody>
      </p:sp>
      <p:sp>
        <p:nvSpPr>
          <p:cNvPr id="20" name="Text 17"/>
          <p:cNvSpPr txBox="1"/>
          <p:nvPr/>
        </p:nvSpPr>
        <p:spPr>
          <a:xfrm>
            <a:off x="12573000" y="5143500"/>
            <a:ext cx="4572000" cy="4956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</a:t>
            </a:r>
            <a:endParaRPr lang="en-US" sz="3900" dirty="0"/>
          </a:p>
        </p:txBody>
      </p:sp>
      <p:sp>
        <p:nvSpPr>
          <p:cNvPr id="21" name="Text 18"/>
          <p:cNvSpPr txBox="1"/>
          <p:nvPr/>
        </p:nvSpPr>
        <p:spPr>
          <a:xfrm>
            <a:off x="12573000" y="5905195"/>
            <a:ext cx="4572000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Neutral taste &amp; aroma</a:t>
            </a:r>
            <a:endParaRPr lang="en-US" sz="2200" dirty="0"/>
          </a:p>
        </p:txBody>
      </p:sp>
      <p:sp>
        <p:nvSpPr>
          <p:cNvPr id="22" name="Text 19"/>
          <p:cNvSpPr txBox="1"/>
          <p:nvPr/>
        </p:nvSpPr>
        <p:spPr>
          <a:xfrm>
            <a:off x="12573000" y="6381598"/>
            <a:ext cx="4949647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Preserves the sensory character of the product.</a:t>
            </a:r>
            <a:endParaRPr lang="en-US" sz="1300" dirty="0"/>
          </a:p>
        </p:txBody>
      </p:sp>
      <p:sp>
        <p:nvSpPr>
          <p:cNvPr id="23" name="Text 20"/>
          <p:cNvSpPr txBox="1"/>
          <p:nvPr/>
        </p:nvSpPr>
        <p:spPr>
          <a:xfrm>
            <a:off x="1524305" y="7619695"/>
            <a:ext cx="4572000" cy="4956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04</a:t>
            </a:r>
            <a:endParaRPr lang="en-US" sz="3900" dirty="0"/>
          </a:p>
        </p:txBody>
      </p:sp>
      <p:sp>
        <p:nvSpPr>
          <p:cNvPr id="24" name="Text 21"/>
          <p:cNvSpPr txBox="1"/>
          <p:nvPr/>
        </p:nvSpPr>
        <p:spPr>
          <a:xfrm>
            <a:off x="1524305" y="8382305"/>
            <a:ext cx="5075834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Drop-in for existing systems</a:t>
            </a:r>
            <a:endParaRPr lang="en-US" sz="2200" dirty="0"/>
          </a:p>
        </p:txBody>
      </p:sp>
      <p:sp>
        <p:nvSpPr>
          <p:cNvPr id="25" name="Text 22"/>
          <p:cNvSpPr txBox="1"/>
          <p:nvPr/>
        </p:nvSpPr>
        <p:spPr>
          <a:xfrm>
            <a:off x="1524305" y="8858707"/>
            <a:ext cx="505206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Integrates with current spray and dip equipment.</a:t>
            </a:r>
            <a:endParaRPr lang="en-US" sz="1300" dirty="0"/>
          </a:p>
        </p:txBody>
      </p:sp>
      <p:sp>
        <p:nvSpPr>
          <p:cNvPr id="26" name="Text 23"/>
          <p:cNvSpPr txBox="1"/>
          <p:nvPr/>
        </p:nvSpPr>
        <p:spPr>
          <a:xfrm>
            <a:off x="7048195" y="7619695"/>
            <a:ext cx="4572000" cy="4956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05</a:t>
            </a:r>
            <a:endParaRPr lang="en-US" sz="3900" dirty="0"/>
          </a:p>
        </p:txBody>
      </p:sp>
      <p:sp>
        <p:nvSpPr>
          <p:cNvPr id="27" name="Text 24"/>
          <p:cNvSpPr txBox="1"/>
          <p:nvPr/>
        </p:nvSpPr>
        <p:spPr>
          <a:xfrm>
            <a:off x="7048195" y="8382305"/>
            <a:ext cx="4572000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Naturally derived</a:t>
            </a:r>
            <a:endParaRPr lang="en-US" sz="2200" dirty="0"/>
          </a:p>
        </p:txBody>
      </p:sp>
      <p:sp>
        <p:nvSpPr>
          <p:cNvPr id="28" name="Text 25"/>
          <p:cNvSpPr txBox="1"/>
          <p:nvPr/>
        </p:nvSpPr>
        <p:spPr>
          <a:xfrm>
            <a:off x="7048195" y="8858707"/>
            <a:ext cx="457200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high-purity chitosan oligosaccharides.</a:t>
            </a:r>
            <a:endParaRPr lang="en-US" sz="1300" dirty="0"/>
          </a:p>
        </p:txBody>
      </p:sp>
      <p:sp>
        <p:nvSpPr>
          <p:cNvPr id="29" name="Text 26"/>
          <p:cNvSpPr txBox="1"/>
          <p:nvPr/>
        </p:nvSpPr>
        <p:spPr>
          <a:xfrm>
            <a:off x="12573000" y="7619695"/>
            <a:ext cx="4572000" cy="4956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E8947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06</a:t>
            </a:r>
            <a:endParaRPr lang="en-US" sz="3900" dirty="0"/>
          </a:p>
        </p:txBody>
      </p:sp>
      <p:sp>
        <p:nvSpPr>
          <p:cNvPr id="30" name="Text 27"/>
          <p:cNvSpPr txBox="1"/>
          <p:nvPr/>
        </p:nvSpPr>
        <p:spPr>
          <a:xfrm>
            <a:off x="12573000" y="8287207"/>
            <a:ext cx="4572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Supports clean-label</a:t>
            </a:r>
            <a:endParaRPr lang="en-US" sz="1900" dirty="0"/>
          </a:p>
          <a:p>
            <a:pPr marL="0" indent="0" algn="l">
              <a:buNone/>
            </a:pPr>
            <a:r>
              <a:rPr lang="en-US" sz="1900" b="1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development</a:t>
            </a:r>
            <a:endParaRPr lang="en-US" sz="1900" dirty="0"/>
          </a:p>
        </p:txBody>
      </p:sp>
      <p:sp>
        <p:nvSpPr>
          <p:cNvPr id="31" name="Text 28"/>
          <p:cNvSpPr txBox="1"/>
          <p:nvPr/>
        </p:nvSpPr>
        <p:spPr>
          <a:xfrm>
            <a:off x="12573000" y="9048902"/>
            <a:ext cx="52578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9C2A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recognizable, naturally-derived input on the spec sheet.</a:t>
            </a:r>
            <a:endParaRPr lang="en-US" sz="1200" dirty="0"/>
          </a:p>
        </p:txBody>
      </p:sp>
      <p:sp>
        <p:nvSpPr>
          <p:cNvPr id="32" name="Text 29"/>
          <p:cNvSpPr txBox="1"/>
          <p:nvPr/>
        </p:nvSpPr>
        <p:spPr>
          <a:xfrm>
            <a:off x="1143000" y="9905695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</a:t>
            </a:r>
            <a:endParaRPr lang="en-US" sz="1300" dirty="0"/>
          </a:p>
        </p:txBody>
      </p:sp>
      <p:sp>
        <p:nvSpPr>
          <p:cNvPr id="33" name="Text 30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/ 15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7f6642fce9c7cb2764cb6ea649ac83b2.png"/>
          <p:cNvPicPr>
            <a:picLocks noChangeAspect="1"/>
          </p:cNvPicPr>
          <p:nvPr/>
        </p:nvPicPr>
        <p:blipFill>
          <a:blip r:embed="rId3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pic>
        <p:nvPicPr>
          <p:cNvPr id="5" name="Image 1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1143000" y="5238598"/>
            <a:ext cx="9525305" cy="914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143000" y="5715000"/>
            <a:ext cx="2095805" cy="1333195"/>
          </a:xfrm>
          <a:prstGeom prst="roundRect">
            <a:avLst>
              <a:gd name="adj" fmla="val 4321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3619195" y="5715000"/>
            <a:ext cx="2095805" cy="1333195"/>
          </a:xfrm>
          <a:prstGeom prst="roundRect">
            <a:avLst>
              <a:gd name="adj" fmla="val 4321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6096305" y="5715000"/>
            <a:ext cx="2095805" cy="1333195"/>
          </a:xfrm>
          <a:prstGeom prst="roundRect">
            <a:avLst>
              <a:gd name="adj" fmla="val 4321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8572500" y="5715000"/>
            <a:ext cx="2095805" cy="1333195"/>
          </a:xfrm>
          <a:prstGeom prst="roundRect">
            <a:avLst>
              <a:gd name="adj" fmla="val 4321"/>
            </a:avLst>
          </a:prstGeom>
          <a:solidFill>
            <a:srgbClr val="14352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1143000" y="8001000"/>
            <a:ext cx="9525305" cy="9144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11239805" y="4762195"/>
            <a:ext cx="6286500" cy="4572000"/>
          </a:xfrm>
          <a:prstGeom prst="roundRect">
            <a:avLst>
              <a:gd name="adj" fmla="val 1260"/>
            </a:avLst>
          </a:prstGeom>
          <a:solidFill>
            <a:srgbClr val="14352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· Operational Fit</a:t>
            </a:r>
            <a:endParaRPr lang="en-US" sz="1300" dirty="0"/>
          </a:p>
        </p:txBody>
      </p:sp>
      <p:sp>
        <p:nvSpPr>
          <p:cNvPr id="13" name="Text 8"/>
          <p:cNvSpPr txBox="1"/>
          <p:nvPr/>
        </p:nvSpPr>
        <p:spPr>
          <a:xfrm>
            <a:off x="1143000" y="1619402"/>
            <a:ext cx="161931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6600" kern="0" spc="-132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Fits the line you already run.</a:t>
            </a:r>
            <a:endParaRPr lang="en-US" sz="6600" dirty="0"/>
          </a:p>
        </p:txBody>
      </p:sp>
      <p:sp>
        <p:nvSpPr>
          <p:cNvPr id="14" name="Text 9"/>
          <p:cNvSpPr txBox="1"/>
          <p:nvPr/>
        </p:nvSpPr>
        <p:spPr>
          <a:xfrm>
            <a:off x="1143000" y="3238805"/>
            <a:ext cx="16193110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FG is engineered to integrate with standard food-handling equipment — no new tooling, no specialty carriers, no aroma or flavor compromise.</a:t>
            </a:r>
            <a:endParaRPr lang="en-US" sz="1900" dirty="0"/>
          </a:p>
        </p:txBody>
      </p:sp>
      <p:sp>
        <p:nvSpPr>
          <p:cNvPr id="15" name="Text 10"/>
          <p:cNvSpPr txBox="1"/>
          <p:nvPr/>
        </p:nvSpPr>
        <p:spPr>
          <a:xfrm>
            <a:off x="1143000" y="4858207"/>
            <a:ext cx="95253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Process integration</a:t>
            </a:r>
            <a:endParaRPr lang="en-US" sz="1200" dirty="0"/>
          </a:p>
        </p:txBody>
      </p:sp>
      <p:sp>
        <p:nvSpPr>
          <p:cNvPr id="16" name="Text 11"/>
          <p:cNvSpPr txBox="1"/>
          <p:nvPr/>
        </p:nvSpPr>
        <p:spPr>
          <a:xfrm>
            <a:off x="1333195" y="5905195"/>
            <a:ext cx="17145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</a:t>
            </a:r>
            <a:endParaRPr lang="en-US" sz="2700" dirty="0"/>
          </a:p>
        </p:txBody>
      </p:sp>
      <p:sp>
        <p:nvSpPr>
          <p:cNvPr id="17" name="Text 12"/>
          <p:cNvSpPr txBox="1"/>
          <p:nvPr/>
        </p:nvSpPr>
        <p:spPr>
          <a:xfrm>
            <a:off x="1333195" y="6476695"/>
            <a:ext cx="204094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Dilute in clean water</a:t>
            </a:r>
            <a:endParaRPr lang="en-US" sz="1300" dirty="0"/>
          </a:p>
        </p:txBody>
      </p:sp>
      <p:sp>
        <p:nvSpPr>
          <p:cNvPr id="18" name="Text 13"/>
          <p:cNvSpPr txBox="1"/>
          <p:nvPr/>
        </p:nvSpPr>
        <p:spPr>
          <a:xfrm>
            <a:off x="3286354" y="6286500"/>
            <a:ext cx="333756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2700" dirty="0"/>
          </a:p>
        </p:txBody>
      </p:sp>
      <p:sp>
        <p:nvSpPr>
          <p:cNvPr id="19" name="Text 14"/>
          <p:cNvSpPr txBox="1"/>
          <p:nvPr/>
        </p:nvSpPr>
        <p:spPr>
          <a:xfrm>
            <a:off x="3810305" y="5905195"/>
            <a:ext cx="17145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</a:t>
            </a:r>
            <a:endParaRPr lang="en-US" sz="2700" dirty="0"/>
          </a:p>
        </p:txBody>
      </p:sp>
      <p:sp>
        <p:nvSpPr>
          <p:cNvPr id="20" name="Text 15"/>
          <p:cNvSpPr txBox="1"/>
          <p:nvPr/>
        </p:nvSpPr>
        <p:spPr>
          <a:xfrm>
            <a:off x="3810305" y="6476695"/>
            <a:ext cx="17145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Charge spray, dip, or mist line</a:t>
            </a:r>
            <a:endParaRPr lang="en-US" sz="1300" dirty="0"/>
          </a:p>
        </p:txBody>
      </p:sp>
      <p:sp>
        <p:nvSpPr>
          <p:cNvPr id="21" name="Text 16"/>
          <p:cNvSpPr txBox="1"/>
          <p:nvPr/>
        </p:nvSpPr>
        <p:spPr>
          <a:xfrm>
            <a:off x="5762549" y="6286500"/>
            <a:ext cx="333756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2700" dirty="0"/>
          </a:p>
        </p:txBody>
      </p:sp>
      <p:sp>
        <p:nvSpPr>
          <p:cNvPr id="22" name="Text 17"/>
          <p:cNvSpPr txBox="1"/>
          <p:nvPr/>
        </p:nvSpPr>
        <p:spPr>
          <a:xfrm>
            <a:off x="6286500" y="5905195"/>
            <a:ext cx="17145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</a:t>
            </a:r>
            <a:endParaRPr lang="en-US" sz="2700" dirty="0"/>
          </a:p>
        </p:txBody>
      </p:sp>
      <p:sp>
        <p:nvSpPr>
          <p:cNvPr id="23" name="Text 18"/>
          <p:cNvSpPr txBox="1"/>
          <p:nvPr/>
        </p:nvSpPr>
        <p:spPr>
          <a:xfrm>
            <a:off x="6286500" y="6476695"/>
            <a:ext cx="17145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&amp; allow excess to drain</a:t>
            </a:r>
            <a:endParaRPr lang="en-US" sz="1300" dirty="0"/>
          </a:p>
        </p:txBody>
      </p:sp>
      <p:sp>
        <p:nvSpPr>
          <p:cNvPr id="24" name="Text 19"/>
          <p:cNvSpPr txBox="1"/>
          <p:nvPr/>
        </p:nvSpPr>
        <p:spPr>
          <a:xfrm>
            <a:off x="8238744" y="6286500"/>
            <a:ext cx="333756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2700" dirty="0"/>
          </a:p>
        </p:txBody>
      </p:sp>
      <p:sp>
        <p:nvSpPr>
          <p:cNvPr id="25" name="Text 20"/>
          <p:cNvSpPr txBox="1"/>
          <p:nvPr/>
        </p:nvSpPr>
        <p:spPr>
          <a:xfrm>
            <a:off x="8762695" y="5905195"/>
            <a:ext cx="17145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E8947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04</a:t>
            </a:r>
            <a:endParaRPr lang="en-US" sz="2700" dirty="0"/>
          </a:p>
        </p:txBody>
      </p:sp>
      <p:sp>
        <p:nvSpPr>
          <p:cNvPr id="26" name="Text 21"/>
          <p:cNvSpPr txBox="1"/>
          <p:nvPr/>
        </p:nvSpPr>
        <p:spPr>
          <a:xfrm>
            <a:off x="8762695" y="6476695"/>
            <a:ext cx="171450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Continue normal handling</a:t>
            </a:r>
            <a:endParaRPr lang="en-US" sz="1300" dirty="0"/>
          </a:p>
        </p:txBody>
      </p:sp>
      <p:sp>
        <p:nvSpPr>
          <p:cNvPr id="27" name="Text 22"/>
          <p:cNvSpPr txBox="1"/>
          <p:nvPr/>
        </p:nvSpPr>
        <p:spPr>
          <a:xfrm>
            <a:off x="1143000" y="7619695"/>
            <a:ext cx="95253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Compatible equipment</a:t>
            </a:r>
            <a:endParaRPr lang="en-US" sz="1200" dirty="0"/>
          </a:p>
        </p:txBody>
      </p:sp>
      <p:sp>
        <p:nvSpPr>
          <p:cNvPr id="28" name="Text 23"/>
          <p:cNvSpPr txBox="1"/>
          <p:nvPr/>
        </p:nvSpPr>
        <p:spPr>
          <a:xfrm>
            <a:off x="1143000" y="8191195"/>
            <a:ext cx="45720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Spray cabinets &amp; spray bars</a:t>
            </a:r>
            <a:endParaRPr lang="en-US" sz="1600" dirty="0"/>
          </a:p>
        </p:txBody>
      </p:sp>
      <p:sp>
        <p:nvSpPr>
          <p:cNvPr id="29" name="Text 24"/>
          <p:cNvSpPr txBox="1"/>
          <p:nvPr/>
        </p:nvSpPr>
        <p:spPr>
          <a:xfrm>
            <a:off x="6096305" y="8191195"/>
            <a:ext cx="45720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Dip tanks (10–60 sec immersion)</a:t>
            </a:r>
            <a:endParaRPr lang="en-US" sz="1600" dirty="0"/>
          </a:p>
        </p:txBody>
      </p:sp>
      <p:sp>
        <p:nvSpPr>
          <p:cNvPr id="30" name="Text 25"/>
          <p:cNvSpPr txBox="1"/>
          <p:nvPr/>
        </p:nvSpPr>
        <p:spPr>
          <a:xfrm>
            <a:off x="1143000" y="8618220"/>
            <a:ext cx="45720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Hand &amp; in-line misters</a:t>
            </a:r>
            <a:endParaRPr lang="en-US" sz="1600" dirty="0"/>
          </a:p>
        </p:txBody>
      </p:sp>
      <p:sp>
        <p:nvSpPr>
          <p:cNvPr id="31" name="Text 26"/>
          <p:cNvSpPr txBox="1"/>
          <p:nvPr/>
        </p:nvSpPr>
        <p:spPr>
          <a:xfrm>
            <a:off x="6096305" y="8618220"/>
            <a:ext cx="45720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Glaze tanks (seafood)</a:t>
            </a:r>
            <a:endParaRPr lang="en-US" sz="1600" dirty="0"/>
          </a:p>
        </p:txBody>
      </p:sp>
      <p:sp>
        <p:nvSpPr>
          <p:cNvPr id="32" name="Text 27"/>
          <p:cNvSpPr txBox="1"/>
          <p:nvPr/>
        </p:nvSpPr>
        <p:spPr>
          <a:xfrm>
            <a:off x="1143000" y="9045245"/>
            <a:ext cx="45720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Packhouse wash &amp; sort lines</a:t>
            </a:r>
            <a:endParaRPr lang="en-US" sz="1600" dirty="0"/>
          </a:p>
        </p:txBody>
      </p:sp>
      <p:sp>
        <p:nvSpPr>
          <p:cNvPr id="33" name="Text 28"/>
          <p:cNvSpPr txBox="1"/>
          <p:nvPr/>
        </p:nvSpPr>
        <p:spPr>
          <a:xfrm>
            <a:off x="6096305" y="9045245"/>
            <a:ext cx="457200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Stem-dip stations (floral)</a:t>
            </a:r>
            <a:endParaRPr lang="en-US" sz="1600" dirty="0"/>
          </a:p>
        </p:txBody>
      </p:sp>
      <p:sp>
        <p:nvSpPr>
          <p:cNvPr id="34" name="Text 29"/>
          <p:cNvSpPr txBox="1"/>
          <p:nvPr/>
        </p:nvSpPr>
        <p:spPr>
          <a:xfrm>
            <a:off x="11620195" y="5143500"/>
            <a:ext cx="55248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E894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it slots in cleanly</a:t>
            </a:r>
            <a:endParaRPr lang="en-US" sz="1200" dirty="0"/>
          </a:p>
        </p:txBody>
      </p:sp>
      <p:sp>
        <p:nvSpPr>
          <p:cNvPr id="35" name="Text 30"/>
          <p:cNvSpPr txBox="1"/>
          <p:nvPr/>
        </p:nvSpPr>
        <p:spPr>
          <a:xfrm>
            <a:off x="11620195" y="5715000"/>
            <a:ext cx="5524805" cy="2766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E8947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→</a:t>
            </a:r>
            <a:r>
              <a:rPr lang="en-US" sz="1600" b="1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Water-soluble</a:t>
            </a:r>
            <a:r>
              <a:rPr lang="en-US" sz="1600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clean dilution in process water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E8947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→</a:t>
            </a:r>
            <a:r>
              <a:rPr lang="en-US" sz="1600" b="1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Neutral profile</a:t>
            </a:r>
            <a:r>
              <a:rPr lang="en-US" sz="1600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 taste or aroma carry-over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E8947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→</a:t>
            </a:r>
            <a:r>
              <a:rPr lang="en-US" sz="1600" b="1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Spec-sheet friendly</a:t>
            </a:r>
            <a:r>
              <a:rPr lang="en-US" sz="1600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recognizable, naturally-derived input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E8947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→</a:t>
            </a:r>
            <a:r>
              <a:rPr lang="en-US" sz="1600" b="1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handling</a:t>
            </a:r>
            <a:r>
              <a:rPr lang="en-US" sz="1600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works inside existing SOPs</a:t>
            </a:r>
            <a:endParaRPr lang="en-US" sz="1200" dirty="0"/>
          </a:p>
        </p:txBody>
      </p:sp>
      <p:sp>
        <p:nvSpPr>
          <p:cNvPr id="36" name="Text 31"/>
          <p:cNvSpPr txBox="1"/>
          <p:nvPr/>
        </p:nvSpPr>
        <p:spPr>
          <a:xfrm>
            <a:off x="1143000" y="9905695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</a:t>
            </a:r>
            <a:endParaRPr lang="en-US" sz="1300" dirty="0"/>
          </a:p>
        </p:txBody>
      </p:sp>
      <p:sp>
        <p:nvSpPr>
          <p:cNvPr id="37" name="Text 32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/ 15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7f6642fce9c7cb2764cb6ea649ac83b2.png"/>
          <p:cNvPicPr>
            <a:picLocks noChangeAspect="1"/>
          </p:cNvPicPr>
          <p:nvPr/>
        </p:nvPicPr>
        <p:blipFill>
          <a:blip r:embed="rId3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43000" y="4858207"/>
            <a:ext cx="8001000" cy="4572000"/>
          </a:xfrm>
          <a:prstGeom prst="roundRect">
            <a:avLst>
              <a:gd name="adj" fmla="val 1260"/>
            </a:avLst>
          </a:prstGeom>
          <a:solidFill>
            <a:srgbClr val="EAF1E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9334195" y="4858207"/>
            <a:ext cx="8001000" cy="4572000"/>
          </a:xfrm>
          <a:prstGeom prst="roundRect">
            <a:avLst>
              <a:gd name="adj" fmla="val 1260"/>
            </a:avLst>
          </a:prstGeom>
          <a:solidFill>
            <a:srgbClr val="F7E7E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gen-dedup-847e98ca2ddf32ec0d99ee1e3e2897ad.png"/>
          <p:cNvPicPr>
            <a:picLocks noChangeAspect="1"/>
          </p:cNvPicPr>
          <p:nvPr/>
        </p:nvPicPr>
        <p:blipFill>
          <a:blip r:embed="rId4"/>
          <a:srcRect t="-400" b="-400"/>
          <a:stretch/>
        </p:blipFill>
        <p:spPr>
          <a:xfrm>
            <a:off x="1143000" y="4858207"/>
            <a:ext cx="8001000" cy="57607"/>
          </a:xfrm>
          <a:prstGeom prst="rect">
            <a:avLst/>
          </a:prstGeom>
        </p:spPr>
      </p:pic>
      <p:pic>
        <p:nvPicPr>
          <p:cNvPr id="8" name="Image 2" descr="gen-dedup-ef9d8a33018c2327124fca5a3bb0db1c.png"/>
          <p:cNvPicPr>
            <a:picLocks noChangeAspect="1"/>
          </p:cNvPicPr>
          <p:nvPr/>
        </p:nvPicPr>
        <p:blipFill>
          <a:blip r:embed="rId5"/>
          <a:srcRect t="-400" b="-400"/>
          <a:stretch/>
        </p:blipFill>
        <p:spPr>
          <a:xfrm>
            <a:off x="9334195" y="4858207"/>
            <a:ext cx="8001000" cy="57607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· Claims-Safe Language</a:t>
            </a:r>
            <a:endParaRPr lang="en-US" sz="1300" dirty="0"/>
          </a:p>
        </p:txBody>
      </p:sp>
      <p:sp>
        <p:nvSpPr>
          <p:cNvPr id="10" name="Text 5"/>
          <p:cNvSpPr txBox="1"/>
          <p:nvPr/>
        </p:nvSpPr>
        <p:spPr>
          <a:xfrm>
            <a:off x="1143000" y="1619402"/>
            <a:ext cx="161931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6600" kern="0" spc="-132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How to talk about Chitosan FG.</a:t>
            </a:r>
            <a:endParaRPr lang="en-US" sz="6600" dirty="0"/>
          </a:p>
        </p:txBody>
      </p:sp>
      <p:sp>
        <p:nvSpPr>
          <p:cNvPr id="11" name="Text 6"/>
          <p:cNvSpPr txBox="1"/>
          <p:nvPr/>
        </p:nvSpPr>
        <p:spPr>
          <a:xfrm>
            <a:off x="1143000" y="3238805"/>
            <a:ext cx="16878910" cy="3621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the language on the left. Avoid the language on the right. These guardrails protect customers, channel partners, and the brand.</a:t>
            </a:r>
            <a:endParaRPr lang="en-US" sz="1900" dirty="0"/>
          </a:p>
        </p:txBody>
      </p:sp>
      <p:sp>
        <p:nvSpPr>
          <p:cNvPr id="12" name="Text 7"/>
          <p:cNvSpPr txBox="1"/>
          <p:nvPr/>
        </p:nvSpPr>
        <p:spPr>
          <a:xfrm>
            <a:off x="1524305" y="5143500"/>
            <a:ext cx="72393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40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Use This Language</a:t>
            </a:r>
            <a:endParaRPr lang="en-US" sz="1200" dirty="0"/>
          </a:p>
        </p:txBody>
      </p:sp>
      <p:sp>
        <p:nvSpPr>
          <p:cNvPr id="13" name="Text 8"/>
          <p:cNvSpPr txBox="1"/>
          <p:nvPr/>
        </p:nvSpPr>
        <p:spPr>
          <a:xfrm>
            <a:off x="1524305" y="5524805"/>
            <a:ext cx="7239305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Allowed claims</a:t>
            </a:r>
            <a:endParaRPr lang="en-US" sz="3000" dirty="0"/>
          </a:p>
        </p:txBody>
      </p:sp>
      <p:sp>
        <p:nvSpPr>
          <p:cNvPr id="14" name="Text 9"/>
          <p:cNvSpPr txBox="1"/>
          <p:nvPr/>
        </p:nvSpPr>
        <p:spPr>
          <a:xfrm>
            <a:off x="1524305" y="6286500"/>
            <a:ext cx="7239305" cy="3317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Forms a natural, breathable surface film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maintain product freshness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maintain visual quality and color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moisture loss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Improves surface integrity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Supports quality during handling and storage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Enhances surface uniformity</a:t>
            </a:r>
            <a:endParaRPr lang="en-US" sz="1200" dirty="0"/>
          </a:p>
        </p:txBody>
      </p:sp>
      <p:sp>
        <p:nvSpPr>
          <p:cNvPr id="15" name="Text 10"/>
          <p:cNvSpPr txBox="1"/>
          <p:nvPr/>
        </p:nvSpPr>
        <p:spPr>
          <a:xfrm>
            <a:off x="9715500" y="5143500"/>
            <a:ext cx="72393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40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 Do Not Use</a:t>
            </a:r>
            <a:endParaRPr lang="en-US" sz="1200" dirty="0"/>
          </a:p>
        </p:txBody>
      </p:sp>
      <p:sp>
        <p:nvSpPr>
          <p:cNvPr id="16" name="Text 11"/>
          <p:cNvSpPr txBox="1"/>
          <p:nvPr/>
        </p:nvSpPr>
        <p:spPr>
          <a:xfrm>
            <a:off x="9715500" y="5524805"/>
            <a:ext cx="7239305" cy="4005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6E251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Prohibited claims</a:t>
            </a:r>
            <a:endParaRPr lang="en-US" sz="3000" dirty="0"/>
          </a:p>
        </p:txBody>
      </p:sp>
      <p:sp>
        <p:nvSpPr>
          <p:cNvPr id="17" name="Text 12"/>
          <p:cNvSpPr txBox="1"/>
          <p:nvPr/>
        </p:nvSpPr>
        <p:spPr>
          <a:xfrm>
            <a:off x="9715500" y="6286500"/>
            <a:ext cx="7239305" cy="3317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Kills bacteria · antimicrobial · germicidal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Sanitizer or disinfectant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Prevents spoilage · prevents foodborne illness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Extends shelf life by X days · "+5 days fresher"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Replaces refrigeration · cold-chain substitute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Food-safety solution · pathogen control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1600" b="1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</a:t>
            </a: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Treats or prevents disease (of any kind)</a:t>
            </a:r>
            <a:endParaRPr lang="en-US" sz="1200" dirty="0"/>
          </a:p>
        </p:txBody>
      </p:sp>
      <p:sp>
        <p:nvSpPr>
          <p:cNvPr id="18" name="Text 13"/>
          <p:cNvSpPr txBox="1"/>
          <p:nvPr/>
        </p:nvSpPr>
        <p:spPr>
          <a:xfrm>
            <a:off x="1143000" y="9905695"/>
            <a:ext cx="95253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Speak to quality and appearance — never to safety or biology.</a:t>
            </a:r>
            <a:endParaRPr lang="en-US" sz="1300" dirty="0"/>
          </a:p>
        </p:txBody>
      </p:sp>
      <p:sp>
        <p:nvSpPr>
          <p:cNvPr id="19" name="Text 14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/ 15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d3f96a955904dfc75cf372a2db95d2ba.jpg"/>
          <p:cNvPicPr>
            <a:picLocks noChangeAspect="1"/>
          </p:cNvPicPr>
          <p:nvPr/>
        </p:nvPicPr>
        <p:blipFill>
          <a:blip r:embed="rId3"/>
          <a:srcRect l="-2" r="-2"/>
          <a:stretch/>
        </p:blipFill>
        <p:spPr>
          <a:xfrm>
            <a:off x="0" y="0"/>
            <a:ext cx="7239305" cy="10287000"/>
          </a:xfrm>
          <a:prstGeom prst="rect">
            <a:avLst/>
          </a:prstGeom>
        </p:spPr>
      </p:pic>
      <p:pic>
        <p:nvPicPr>
          <p:cNvPr id="5" name="Image 1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001000" y="1524305"/>
            <a:ext cx="9334195" cy="914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2667305"/>
            <a:ext cx="5715000" cy="5715000"/>
          </a:xfrm>
          <a:prstGeom prst="ellipse">
            <a:avLst/>
          </a:prstGeom>
          <a:noFill/>
          <a:ln w="12700">
            <a:solidFill>
              <a:srgbClr val="F6F1E6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 txBox="1"/>
          <p:nvPr/>
        </p:nvSpPr>
        <p:spPr>
          <a:xfrm>
            <a:off x="761695" y="857707"/>
            <a:ext cx="57150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E89472">
                    <a:alpha val="8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 · Honest Boundaries</a:t>
            </a:r>
            <a:endParaRPr lang="en-US" sz="1300" dirty="0"/>
          </a:p>
        </p:txBody>
      </p:sp>
      <p:sp>
        <p:nvSpPr>
          <p:cNvPr id="8" name="Text 4"/>
          <p:cNvSpPr txBox="1"/>
          <p:nvPr/>
        </p:nvSpPr>
        <p:spPr>
          <a:xfrm>
            <a:off x="761695" y="3238805"/>
            <a:ext cx="5715000" cy="144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kern="0" spc="-12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Chitosan FG</a:t>
            </a:r>
            <a:r>
              <a:rPr lang="en-US" sz="6000" kern="0" spc="-120" dirty="0">
                <a:solidFill>
                  <a:srgbClr val="E89472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™</a:t>
            </a:r>
            <a:r>
              <a:rPr lang="en-US" sz="6000" kern="0" spc="-12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 is </a:t>
            </a:r>
            <a:r>
              <a:rPr lang="en-US" sz="6000" i="1" kern="0" spc="-12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not</a:t>
            </a:r>
            <a:r>
              <a:rPr lang="en-US" sz="6000" kern="0" spc="-12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.</a:t>
            </a:r>
            <a:endParaRPr lang="en-US" sz="6000" dirty="0"/>
          </a:p>
        </p:txBody>
      </p:sp>
      <p:sp>
        <p:nvSpPr>
          <p:cNvPr id="9" name="Text 5"/>
          <p:cNvSpPr txBox="1"/>
          <p:nvPr/>
        </p:nvSpPr>
        <p:spPr>
          <a:xfrm>
            <a:off x="761695" y="6476695"/>
            <a:ext cx="5715000" cy="1000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Knowing the boundaries protects customers, partners, and the brand. Chitosan FG™ is a </a:t>
            </a:r>
            <a:r>
              <a:rPr lang="en-US" sz="1800" b="1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treatment for quality</a:t>
            </a:r>
            <a:r>
              <a:rPr lang="en-US" sz="18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nothing more, nothing less.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9810598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D9CFB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</a:t>
            </a:r>
            <a:endParaRPr lang="en-US" sz="1300" dirty="0"/>
          </a:p>
        </p:txBody>
      </p:sp>
      <p:sp>
        <p:nvSpPr>
          <p:cNvPr id="11" name="Text 7"/>
          <p:cNvSpPr txBox="1"/>
          <p:nvPr/>
        </p:nvSpPr>
        <p:spPr>
          <a:xfrm>
            <a:off x="8001000" y="1143000"/>
            <a:ext cx="9335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FG does NOT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8001000" y="2743200"/>
            <a:ext cx="9334195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 txBox="1"/>
          <p:nvPr/>
        </p:nvSpPr>
        <p:spPr>
          <a:xfrm>
            <a:off x="8648395" y="1981505"/>
            <a:ext cx="5162702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Kill bacteria or act as an antimicrobial</a:t>
            </a:r>
            <a:endParaRPr lang="en-US" sz="1900" dirty="0"/>
          </a:p>
        </p:txBody>
      </p:sp>
      <p:sp>
        <p:nvSpPr>
          <p:cNvPr id="14" name="Text 10"/>
          <p:cNvSpPr txBox="1"/>
          <p:nvPr/>
        </p:nvSpPr>
        <p:spPr>
          <a:xfrm>
            <a:off x="8648395" y="2340864"/>
            <a:ext cx="447690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is not a germicide or biocide.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001000" y="3678631"/>
            <a:ext cx="9334195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 txBox="1"/>
          <p:nvPr/>
        </p:nvSpPr>
        <p:spPr>
          <a:xfrm>
            <a:off x="8648395" y="2916936"/>
            <a:ext cx="4153205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 spoilage</a:t>
            </a:r>
            <a:endParaRPr lang="en-US" sz="1900" dirty="0"/>
          </a:p>
        </p:txBody>
      </p:sp>
      <p:sp>
        <p:nvSpPr>
          <p:cNvPr id="17" name="Text 13"/>
          <p:cNvSpPr txBox="1"/>
          <p:nvPr/>
        </p:nvSpPr>
        <p:spPr>
          <a:xfrm>
            <a:off x="8648395" y="3276295"/>
            <a:ext cx="483900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does not stop microbial or enzymatic breakdown.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8001000" y="4614062"/>
            <a:ext cx="9334195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 txBox="1"/>
          <p:nvPr/>
        </p:nvSpPr>
        <p:spPr>
          <a:xfrm>
            <a:off x="8648395" y="3852367"/>
            <a:ext cx="6124651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Extend shelf life by a specific number of days</a:t>
            </a:r>
            <a:endParaRPr lang="en-US" sz="1900" dirty="0"/>
          </a:p>
        </p:txBody>
      </p:sp>
      <p:sp>
        <p:nvSpPr>
          <p:cNvPr id="20" name="Text 16"/>
          <p:cNvSpPr txBox="1"/>
          <p:nvPr/>
        </p:nvSpPr>
        <p:spPr>
          <a:xfrm>
            <a:off x="8648395" y="4211726"/>
            <a:ext cx="54388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"+N day" claims of any kind.</a:t>
            </a:r>
            <a:endParaRPr lang="en-US" sz="1300" dirty="0"/>
          </a:p>
        </p:txBody>
      </p:sp>
      <p:sp>
        <p:nvSpPr>
          <p:cNvPr id="21" name="Shape 17"/>
          <p:cNvSpPr/>
          <p:nvPr/>
        </p:nvSpPr>
        <p:spPr>
          <a:xfrm>
            <a:off x="8001000" y="5549494"/>
            <a:ext cx="9334195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 txBox="1"/>
          <p:nvPr/>
        </p:nvSpPr>
        <p:spPr>
          <a:xfrm>
            <a:off x="8648395" y="4787798"/>
            <a:ext cx="457200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 as a sanitizer or disinfectant</a:t>
            </a:r>
            <a:endParaRPr lang="en-US" sz="1900" dirty="0"/>
          </a:p>
        </p:txBody>
      </p:sp>
      <p:sp>
        <p:nvSpPr>
          <p:cNvPr id="23" name="Text 19"/>
          <p:cNvSpPr txBox="1"/>
          <p:nvPr/>
        </p:nvSpPr>
        <p:spPr>
          <a:xfrm>
            <a:off x="8648395" y="5147158"/>
            <a:ext cx="4572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 registered sanitizing or disinfecting agent.</a:t>
            </a:r>
            <a:endParaRPr lang="en-US" sz="1300" dirty="0"/>
          </a:p>
        </p:txBody>
      </p:sp>
      <p:sp>
        <p:nvSpPr>
          <p:cNvPr id="24" name="Shape 20"/>
          <p:cNvSpPr/>
          <p:nvPr/>
        </p:nvSpPr>
        <p:spPr>
          <a:xfrm>
            <a:off x="8001000" y="6484925"/>
            <a:ext cx="9334195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 txBox="1"/>
          <p:nvPr/>
        </p:nvSpPr>
        <p:spPr>
          <a:xfrm>
            <a:off x="8648395" y="5722315"/>
            <a:ext cx="5962802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Replace refrigeration or cold-chain handling</a:t>
            </a:r>
            <a:endParaRPr lang="en-US" sz="1900" dirty="0"/>
          </a:p>
        </p:txBody>
      </p:sp>
      <p:sp>
        <p:nvSpPr>
          <p:cNvPr id="26" name="Text 22"/>
          <p:cNvSpPr txBox="1"/>
          <p:nvPr/>
        </p:nvSpPr>
        <p:spPr>
          <a:xfrm>
            <a:off x="8648395" y="6082589"/>
            <a:ext cx="527700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as part of standard food-handling procedures.</a:t>
            </a:r>
            <a:endParaRPr lang="en-US" sz="1300" dirty="0"/>
          </a:p>
        </p:txBody>
      </p:sp>
      <p:sp>
        <p:nvSpPr>
          <p:cNvPr id="27" name="Text 23"/>
          <p:cNvSpPr txBox="1"/>
          <p:nvPr/>
        </p:nvSpPr>
        <p:spPr>
          <a:xfrm>
            <a:off x="8648395" y="6657746"/>
            <a:ext cx="3740810" cy="3246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 foodborne illness</a:t>
            </a:r>
            <a:endParaRPr lang="en-US" sz="1900" dirty="0"/>
          </a:p>
        </p:txBody>
      </p:sp>
      <p:sp>
        <p:nvSpPr>
          <p:cNvPr id="28" name="Text 24"/>
          <p:cNvSpPr txBox="1"/>
          <p:nvPr/>
        </p:nvSpPr>
        <p:spPr>
          <a:xfrm>
            <a:off x="8648395" y="7018020"/>
            <a:ext cx="37408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is not a food-safety control measure.</a:t>
            </a:r>
            <a:endParaRPr lang="en-US" sz="1300" dirty="0"/>
          </a:p>
        </p:txBody>
      </p:sp>
      <p:sp>
        <p:nvSpPr>
          <p:cNvPr id="29" name="Text 25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 / 15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7f6642fce9c7cb2764cb6ea649ac83b2.png"/>
          <p:cNvPicPr>
            <a:picLocks noChangeAspect="1"/>
          </p:cNvPicPr>
          <p:nvPr/>
        </p:nvPicPr>
        <p:blipFill>
          <a:blip r:embed="rId3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43000" y="4095598"/>
            <a:ext cx="8001000" cy="5333695"/>
          </a:xfrm>
          <a:prstGeom prst="roundRect">
            <a:avLst>
              <a:gd name="adj" fmla="val 1080"/>
            </a:avLst>
          </a:prstGeom>
          <a:solidFill>
            <a:srgbClr val="FBF8F1"/>
          </a:solidFill>
          <a:ln w="12700">
            <a:solidFill>
              <a:srgbClr val="C9B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9334195" y="4095598"/>
            <a:ext cx="8001000" cy="2523744"/>
          </a:xfrm>
          <a:prstGeom prst="roundRect">
            <a:avLst>
              <a:gd name="adj" fmla="val 2283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9334195" y="6905549"/>
            <a:ext cx="8001000" cy="2523744"/>
          </a:xfrm>
          <a:prstGeom prst="roundRect">
            <a:avLst>
              <a:gd name="adj" fmla="val 2283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gen-dedup-246ff0736a66f37b55cc0a40a07c731b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43000" y="4095598"/>
            <a:ext cx="8001000" cy="571500"/>
          </a:xfrm>
          <a:prstGeom prst="rect">
            <a:avLst/>
          </a:prstGeom>
        </p:spPr>
      </p:pic>
      <p:pic>
        <p:nvPicPr>
          <p:cNvPr id="9" name="Image 2" descr="gen-dedup-fa1d9eecd0ac493e0cc5d0f5368bc1d8.png"/>
          <p:cNvPicPr>
            <a:picLocks noChangeAspect="1"/>
          </p:cNvPicPr>
          <p:nvPr/>
        </p:nvPicPr>
        <p:blipFill>
          <a:blip r:embed="rId5"/>
          <a:srcRect l="-2083" r="-2083"/>
          <a:stretch/>
        </p:blipFill>
        <p:spPr>
          <a:xfrm>
            <a:off x="1429207" y="5715000"/>
            <a:ext cx="7429500" cy="9144"/>
          </a:xfrm>
          <a:prstGeom prst="rect">
            <a:avLst/>
          </a:prstGeom>
        </p:spPr>
      </p:pic>
      <p:pic>
        <p:nvPicPr>
          <p:cNvPr id="10" name="Image 3" descr="gen-dedup-fa1d9eecd0ac493e0cc5d0f5368bc1d8.png"/>
          <p:cNvPicPr>
            <a:picLocks noChangeAspect="1"/>
          </p:cNvPicPr>
          <p:nvPr/>
        </p:nvPicPr>
        <p:blipFill>
          <a:blip r:embed="rId5"/>
          <a:srcRect l="-2083" r="-2083"/>
          <a:stretch/>
        </p:blipFill>
        <p:spPr>
          <a:xfrm>
            <a:off x="1429207" y="7905902"/>
            <a:ext cx="7429500" cy="9144"/>
          </a:xfrm>
          <a:prstGeom prst="rect">
            <a:avLst/>
          </a:prstGeom>
        </p:spPr>
      </p:pic>
      <p:pic>
        <p:nvPicPr>
          <p:cNvPr id="11" name="Image 4" descr="gen-dedup-193f4bd3c174a8203799453378c24aa3.png"/>
          <p:cNvPicPr>
            <a:picLocks noChangeAspect="1"/>
          </p:cNvPicPr>
          <p:nvPr/>
        </p:nvPicPr>
        <p:blipFill>
          <a:blip r:embed="rId6"/>
          <a:srcRect l="-408" r="-408"/>
          <a:stretch/>
        </p:blipFill>
        <p:spPr>
          <a:xfrm>
            <a:off x="9334195" y="4095598"/>
            <a:ext cx="57607" cy="2523744"/>
          </a:xfrm>
          <a:prstGeom prst="rect">
            <a:avLst/>
          </a:prstGeom>
        </p:spPr>
      </p:pic>
      <p:pic>
        <p:nvPicPr>
          <p:cNvPr id="12" name="Image 5" descr="gen-dedup-f5210fa4fb9767f90cb802e6339c3aab.png"/>
          <p:cNvPicPr>
            <a:picLocks noChangeAspect="1"/>
          </p:cNvPicPr>
          <p:nvPr/>
        </p:nvPicPr>
        <p:blipFill>
          <a:blip r:embed="rId7"/>
          <a:srcRect l="-408" r="-408"/>
          <a:stretch/>
        </p:blipFill>
        <p:spPr>
          <a:xfrm>
            <a:off x="9334195" y="6905549"/>
            <a:ext cx="57607" cy="2523744"/>
          </a:xfrm>
          <a:prstGeom prst="rect">
            <a:avLst/>
          </a:prstGeom>
        </p:spPr>
      </p:pic>
      <p:sp>
        <p:nvSpPr>
          <p:cNvPr id="13" name="Text 5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 · Sample Use Directions</a:t>
            </a:r>
            <a:endParaRPr lang="en-US" sz="1300" dirty="0"/>
          </a:p>
        </p:txBody>
      </p:sp>
      <p:sp>
        <p:nvSpPr>
          <p:cNvPr id="14" name="Text 6"/>
          <p:cNvSpPr txBox="1"/>
          <p:nvPr/>
        </p:nvSpPr>
        <p:spPr>
          <a:xfrm>
            <a:off x="1143000" y="1619402"/>
            <a:ext cx="16193110" cy="8385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6600" kern="0" spc="-132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 use directions.</a:t>
            </a:r>
            <a:endParaRPr lang="en-US" sz="6600" dirty="0"/>
          </a:p>
        </p:txBody>
      </p:sp>
      <p:sp>
        <p:nvSpPr>
          <p:cNvPr id="15" name="Text 7"/>
          <p:cNvSpPr txBox="1"/>
          <p:nvPr/>
        </p:nvSpPr>
        <p:spPr>
          <a:xfrm>
            <a:off x="1143000" y="3143707"/>
            <a:ext cx="16193110" cy="3337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directional guidance only. Final SOPs to be established per customer process and validated on-site.</a:t>
            </a:r>
            <a:endParaRPr lang="en-US" sz="1800" dirty="0"/>
          </a:p>
        </p:txBody>
      </p:sp>
      <p:sp>
        <p:nvSpPr>
          <p:cNvPr id="16" name="Text 8"/>
          <p:cNvSpPr txBox="1"/>
          <p:nvPr/>
        </p:nvSpPr>
        <p:spPr>
          <a:xfrm>
            <a:off x="1429207" y="4257446"/>
            <a:ext cx="7429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43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Label · Directions</a:t>
            </a:r>
            <a:endParaRPr lang="en-US" sz="1300" dirty="0"/>
          </a:p>
        </p:txBody>
      </p:sp>
      <p:sp>
        <p:nvSpPr>
          <p:cNvPr id="17" name="Text 9"/>
          <p:cNvSpPr txBox="1"/>
          <p:nvPr/>
        </p:nvSpPr>
        <p:spPr>
          <a:xfrm>
            <a:off x="1429207" y="4953305"/>
            <a:ext cx="7429500" cy="648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 — Food-Grade Chitosan Oligosaccharide Lactate Solution</a:t>
            </a:r>
            <a:endParaRPr lang="en-US" sz="2100" dirty="0"/>
          </a:p>
        </p:txBody>
      </p:sp>
      <p:sp>
        <p:nvSpPr>
          <p:cNvPr id="18" name="Text 10"/>
          <p:cNvSpPr txBox="1"/>
          <p:nvPr/>
        </p:nvSpPr>
        <p:spPr>
          <a:xfrm>
            <a:off x="1429207" y="5905195"/>
            <a:ext cx="74295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Directions</a:t>
            </a:r>
            <a:endParaRPr lang="en-US" sz="1000" dirty="0"/>
          </a:p>
        </p:txBody>
      </p:sp>
      <p:sp>
        <p:nvSpPr>
          <p:cNvPr id="19" name="Text 11"/>
          <p:cNvSpPr txBox="1"/>
          <p:nvPr/>
        </p:nvSpPr>
        <p:spPr>
          <a:xfrm>
            <a:off x="1429207" y="6191402"/>
            <a:ext cx="7429500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Spray evenly and allow excess to drain; </a:t>
            </a:r>
            <a:r>
              <a:rPr lang="en-US" sz="15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</a:t>
            </a:r>
            <a:r>
              <a:rPr lang="en-US" sz="15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dip for 10–60 seconds and allow to drain. Suitable for meat, seafood, fruits, vegetables, and cut flowers. Use as part of standard food-handling procedures. </a:t>
            </a:r>
            <a:r>
              <a:rPr lang="en-US" sz="15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 sanitizer or disinfectant.</a:t>
            </a:r>
            <a:endParaRPr lang="en-US" sz="1500" dirty="0"/>
          </a:p>
        </p:txBody>
      </p:sp>
      <p:sp>
        <p:nvSpPr>
          <p:cNvPr id="20" name="Text 12"/>
          <p:cNvSpPr txBox="1"/>
          <p:nvPr/>
        </p:nvSpPr>
        <p:spPr>
          <a:xfrm>
            <a:off x="1429207" y="8096098"/>
            <a:ext cx="362011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Ingredients</a:t>
            </a:r>
            <a:endParaRPr lang="en-US" sz="1000" dirty="0"/>
          </a:p>
        </p:txBody>
      </p:sp>
      <p:sp>
        <p:nvSpPr>
          <p:cNvPr id="21" name="Text 13"/>
          <p:cNvSpPr txBox="1"/>
          <p:nvPr/>
        </p:nvSpPr>
        <p:spPr>
          <a:xfrm>
            <a:off x="1429207" y="8382305"/>
            <a:ext cx="36201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Oligosaccharide Lactate (Food Grade), Purified Water, Lactic Acid (for pH adjustment).</a:t>
            </a:r>
            <a:endParaRPr lang="en-US" sz="1200" dirty="0"/>
          </a:p>
        </p:txBody>
      </p:sp>
      <p:sp>
        <p:nvSpPr>
          <p:cNvPr id="22" name="Text 14"/>
          <p:cNvSpPr txBox="1"/>
          <p:nvPr/>
        </p:nvSpPr>
        <p:spPr>
          <a:xfrm>
            <a:off x="5333695" y="8096098"/>
            <a:ext cx="3525012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Storage</a:t>
            </a:r>
            <a:endParaRPr lang="en-US" sz="1000" dirty="0"/>
          </a:p>
        </p:txBody>
      </p:sp>
      <p:sp>
        <p:nvSpPr>
          <p:cNvPr id="23" name="Text 15"/>
          <p:cNvSpPr txBox="1"/>
          <p:nvPr/>
        </p:nvSpPr>
        <p:spPr>
          <a:xfrm>
            <a:off x="5333695" y="8382305"/>
            <a:ext cx="35250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Cool, dry place. Sealed container. Protect from freezing.</a:t>
            </a:r>
            <a:endParaRPr lang="en-US" sz="1200" dirty="0"/>
          </a:p>
        </p:txBody>
      </p:sp>
      <p:sp>
        <p:nvSpPr>
          <p:cNvPr id="24" name="Text 16"/>
          <p:cNvSpPr txBox="1"/>
          <p:nvPr/>
        </p:nvSpPr>
        <p:spPr>
          <a:xfrm>
            <a:off x="9715500" y="4381805"/>
            <a:ext cx="7239305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A · Spray</a:t>
            </a:r>
            <a:endParaRPr lang="en-US" sz="1000" dirty="0"/>
          </a:p>
        </p:txBody>
      </p:sp>
      <p:sp>
        <p:nvSpPr>
          <p:cNvPr id="25" name="Text 17"/>
          <p:cNvSpPr txBox="1"/>
          <p:nvPr/>
        </p:nvSpPr>
        <p:spPr>
          <a:xfrm>
            <a:off x="9715500" y="4714646"/>
            <a:ext cx="7239305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Spray evenly · allow excess to drain</a:t>
            </a:r>
            <a:endParaRPr lang="en-US" sz="2400" dirty="0"/>
          </a:p>
        </p:txBody>
      </p:sp>
      <p:sp>
        <p:nvSpPr>
          <p:cNvPr id="26" name="Text 18"/>
          <p:cNvSpPr txBox="1"/>
          <p:nvPr/>
        </p:nvSpPr>
        <p:spPr>
          <a:xfrm>
            <a:off x="9715500" y="5333695"/>
            <a:ext cx="7239305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surface coverage where dipping is impractical — meat cuts, produce on conveyor, bloom-side floral applications.</a:t>
            </a:r>
            <a:endParaRPr lang="en-US" sz="1400" dirty="0"/>
          </a:p>
        </p:txBody>
      </p:sp>
      <p:sp>
        <p:nvSpPr>
          <p:cNvPr id="27" name="Text 19"/>
          <p:cNvSpPr txBox="1"/>
          <p:nvPr/>
        </p:nvSpPr>
        <p:spPr>
          <a:xfrm>
            <a:off x="9715500" y="6191402"/>
            <a:ext cx="72393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clean equipment. Avoid inhalation of mist.</a:t>
            </a:r>
            <a:endParaRPr lang="en-US" sz="1200" dirty="0"/>
          </a:p>
        </p:txBody>
      </p:sp>
      <p:sp>
        <p:nvSpPr>
          <p:cNvPr id="28" name="Text 20"/>
          <p:cNvSpPr txBox="1"/>
          <p:nvPr/>
        </p:nvSpPr>
        <p:spPr>
          <a:xfrm>
            <a:off x="9715500" y="7191756"/>
            <a:ext cx="7239305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B · Dip</a:t>
            </a:r>
            <a:endParaRPr lang="en-US" sz="1000" dirty="0"/>
          </a:p>
        </p:txBody>
      </p:sp>
      <p:sp>
        <p:nvSpPr>
          <p:cNvPr id="29" name="Text 21"/>
          <p:cNvSpPr txBox="1"/>
          <p:nvPr/>
        </p:nvSpPr>
        <p:spPr>
          <a:xfrm>
            <a:off x="9715500" y="7524598"/>
            <a:ext cx="7239305" cy="3529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Dip 10–60 seconds · allow to drain</a:t>
            </a:r>
            <a:endParaRPr lang="en-US" sz="2400" dirty="0"/>
          </a:p>
        </p:txBody>
      </p:sp>
      <p:sp>
        <p:nvSpPr>
          <p:cNvPr id="30" name="Text 22"/>
          <p:cNvSpPr txBox="1"/>
          <p:nvPr/>
        </p:nvSpPr>
        <p:spPr>
          <a:xfrm>
            <a:off x="9715500" y="8143646"/>
            <a:ext cx="7239305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uniform full-surface coverage — fillets, post-harvest fruit dips, floral stem treatment.</a:t>
            </a:r>
            <a:endParaRPr lang="en-US" sz="1400" dirty="0"/>
          </a:p>
        </p:txBody>
      </p:sp>
      <p:sp>
        <p:nvSpPr>
          <p:cNvPr id="31" name="Text 23"/>
          <p:cNvSpPr txBox="1"/>
          <p:nvPr/>
        </p:nvSpPr>
        <p:spPr>
          <a:xfrm>
            <a:off x="9715500" y="9001354"/>
            <a:ext cx="7239305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contact with eyes. Use clean equipment.</a:t>
            </a:r>
            <a:endParaRPr lang="en-US" sz="1200" dirty="0"/>
          </a:p>
        </p:txBody>
      </p:sp>
      <p:sp>
        <p:nvSpPr>
          <p:cNvPr id="32" name="Text 24"/>
          <p:cNvSpPr txBox="1"/>
          <p:nvPr/>
        </p:nvSpPr>
        <p:spPr>
          <a:xfrm>
            <a:off x="1143000" y="9905695"/>
            <a:ext cx="952530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Directional only — final SOPs to be validated per process.</a:t>
            </a:r>
            <a:endParaRPr lang="en-US" sz="1300" dirty="0"/>
          </a:p>
        </p:txBody>
      </p:sp>
      <p:sp>
        <p:nvSpPr>
          <p:cNvPr id="33" name="Text 25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 / 15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40040d98b3eedd642405b72f632ac954.jpg"/>
          <p:cNvPicPr>
            <a:picLocks noChangeAspect="1"/>
          </p:cNvPicPr>
          <p:nvPr/>
        </p:nvPicPr>
        <p:blipFill>
          <a:blip r:embed="rId3"/>
          <a:srcRect l="-2" r="-2"/>
          <a:stretch/>
        </p:blipFill>
        <p:spPr>
          <a:xfrm>
            <a:off x="10477195" y="0"/>
            <a:ext cx="7810805" cy="10287000"/>
          </a:xfrm>
          <a:prstGeom prst="rect">
            <a:avLst/>
          </a:prstGeom>
        </p:spPr>
      </p:pic>
      <p:pic>
        <p:nvPicPr>
          <p:cNvPr id="5" name="Image 1" descr="gen-dedup-7f6642fce9c7cb2764cb6ea649ac83b2.png"/>
          <p:cNvPicPr>
            <a:picLocks noChangeAspect="1"/>
          </p:cNvPicPr>
          <p:nvPr/>
        </p:nvPicPr>
        <p:blipFill>
          <a:blip r:embed="rId4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2191695" y="1143000"/>
            <a:ext cx="5333695" cy="5333695"/>
          </a:xfrm>
          <a:prstGeom prst="ellipse">
            <a:avLst/>
          </a:prstGeom>
          <a:noFill/>
          <a:ln w="12700">
            <a:solidFill>
              <a:srgbClr val="F6F1E6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13144500" y="2095805"/>
            <a:ext cx="3429000" cy="3429000"/>
          </a:xfrm>
          <a:prstGeom prst="ellipse">
            <a:avLst/>
          </a:prstGeom>
          <a:noFill/>
          <a:ln w="12700">
            <a:solidFill>
              <a:srgbClr val="D4623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gen-dedup-0272b38e9a71f292d5a36dddb5055d26.png"/>
          <p:cNvPicPr>
            <a:picLocks noChangeAspect="1"/>
          </p:cNvPicPr>
          <p:nvPr/>
        </p:nvPicPr>
        <p:blipFill>
          <a:blip r:embed="rId5"/>
          <a:srcRect t="-420" b="-420"/>
          <a:stretch/>
        </p:blipFill>
        <p:spPr>
          <a:xfrm>
            <a:off x="11239805" y="4095598"/>
            <a:ext cx="761695" cy="19202"/>
          </a:xfrm>
          <a:prstGeom prst="rect">
            <a:avLst/>
          </a:prstGeom>
        </p:spPr>
      </p:pic>
      <p:pic>
        <p:nvPicPr>
          <p:cNvPr id="9" name="Image 3" descr="gen-dedup-5825814d18fb693efcc84a1ebf059f8f.png"/>
          <p:cNvPicPr>
            <a:picLocks noChangeAspect="1"/>
          </p:cNvPicPr>
          <p:nvPr/>
        </p:nvPicPr>
        <p:blipFill>
          <a:blip r:embed="rId6"/>
          <a:srcRect l="-2083" r="-2083"/>
          <a:stretch/>
        </p:blipFill>
        <p:spPr>
          <a:xfrm>
            <a:off x="11239805" y="5905195"/>
            <a:ext cx="6286500" cy="9144"/>
          </a:xfrm>
          <a:prstGeom prst="rect">
            <a:avLst/>
          </a:prstGeom>
        </p:spPr>
      </p:pic>
      <p:pic>
        <p:nvPicPr>
          <p:cNvPr id="10" name="Image 4" descr="gen-dedup-5825814d18fb693efcc84a1ebf059f8f.png"/>
          <p:cNvPicPr>
            <a:picLocks noChangeAspect="1"/>
          </p:cNvPicPr>
          <p:nvPr/>
        </p:nvPicPr>
        <p:blipFill>
          <a:blip r:embed="rId6"/>
          <a:srcRect l="-2083" r="-2083"/>
          <a:stretch/>
        </p:blipFill>
        <p:spPr>
          <a:xfrm>
            <a:off x="11239805" y="7619695"/>
            <a:ext cx="6286500" cy="9144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· Next Steps</a:t>
            </a:r>
            <a:endParaRPr lang="en-US" sz="1300" dirty="0"/>
          </a:p>
        </p:txBody>
      </p:sp>
      <p:sp>
        <p:nvSpPr>
          <p:cNvPr id="12" name="Text 5"/>
          <p:cNvSpPr txBox="1"/>
          <p:nvPr/>
        </p:nvSpPr>
        <p:spPr>
          <a:xfrm>
            <a:off x="1143000" y="1619402"/>
            <a:ext cx="9144000" cy="1743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Let's run a sample on your line.</a:t>
            </a:r>
            <a:endParaRPr lang="en-US" sz="7200" dirty="0"/>
          </a:p>
        </p:txBody>
      </p:sp>
      <p:sp>
        <p:nvSpPr>
          <p:cNvPr id="13" name="Text 6"/>
          <p:cNvSpPr txBox="1"/>
          <p:nvPr/>
        </p:nvSpPr>
        <p:spPr>
          <a:xfrm>
            <a:off x="1143000" y="4095598"/>
            <a:ext cx="91440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fastest way to evaluate Chitosan FG is in your own process — your product, your equipment, your visual standards.</a:t>
            </a:r>
            <a:endParaRPr lang="en-US" sz="1800" dirty="0"/>
          </a:p>
        </p:txBody>
      </p:sp>
      <p:sp>
        <p:nvSpPr>
          <p:cNvPr id="14" name="Shape 7"/>
          <p:cNvSpPr/>
          <p:nvPr/>
        </p:nvSpPr>
        <p:spPr>
          <a:xfrm>
            <a:off x="1143000" y="6430061"/>
            <a:ext cx="9144000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8"/>
          <p:cNvSpPr txBox="1"/>
          <p:nvPr/>
        </p:nvSpPr>
        <p:spPr>
          <a:xfrm>
            <a:off x="1790395" y="5695798"/>
            <a:ext cx="4677156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Scoping call</a:t>
            </a:r>
            <a:endParaRPr lang="en-US" sz="1800" dirty="0"/>
          </a:p>
        </p:txBody>
      </p:sp>
      <p:sp>
        <p:nvSpPr>
          <p:cNvPr id="16" name="Text 9"/>
          <p:cNvSpPr txBox="1"/>
          <p:nvPr/>
        </p:nvSpPr>
        <p:spPr>
          <a:xfrm>
            <a:off x="1790395" y="6031382"/>
            <a:ext cx="536295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Categories, line layout, application method, sample SKUs.</a:t>
            </a:r>
            <a:endParaRPr lang="en-US" sz="1300" dirty="0"/>
          </a:p>
        </p:txBody>
      </p:sp>
      <p:sp>
        <p:nvSpPr>
          <p:cNvPr id="17" name="Shape 10"/>
          <p:cNvSpPr/>
          <p:nvPr/>
        </p:nvSpPr>
        <p:spPr>
          <a:xfrm>
            <a:off x="1143000" y="7340803"/>
            <a:ext cx="9144000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1"/>
          <p:cNvSpPr txBox="1"/>
          <p:nvPr/>
        </p:nvSpPr>
        <p:spPr>
          <a:xfrm>
            <a:off x="1790395" y="6606540"/>
            <a:ext cx="4810658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Sample shipment</a:t>
            </a:r>
            <a:endParaRPr lang="en-US" sz="1800" dirty="0"/>
          </a:p>
        </p:txBody>
      </p:sp>
      <p:sp>
        <p:nvSpPr>
          <p:cNvPr id="19" name="Text 12"/>
          <p:cNvSpPr txBox="1"/>
          <p:nvPr/>
        </p:nvSpPr>
        <p:spPr>
          <a:xfrm>
            <a:off x="1790395" y="6942125"/>
            <a:ext cx="549645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Pilot-scale solution with handling guidance and spec sheet.</a:t>
            </a:r>
            <a:endParaRPr lang="en-US" sz="1300" dirty="0"/>
          </a:p>
        </p:txBody>
      </p:sp>
      <p:sp>
        <p:nvSpPr>
          <p:cNvPr id="20" name="Shape 13"/>
          <p:cNvSpPr/>
          <p:nvPr/>
        </p:nvSpPr>
        <p:spPr>
          <a:xfrm>
            <a:off x="1143000" y="8251546"/>
            <a:ext cx="9144000" cy="9144"/>
          </a:xfrm>
          <a:prstGeom prst="rect">
            <a:avLst/>
          </a:prstGeom>
          <a:solidFill>
            <a:srgbClr val="C9BFA6"/>
          </a:solidFill>
          <a:ln w="12700">
            <a:solidFill>
              <a:srgbClr val="C9BF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4"/>
          <p:cNvSpPr txBox="1"/>
          <p:nvPr/>
        </p:nvSpPr>
        <p:spPr>
          <a:xfrm>
            <a:off x="1790395" y="7517282"/>
            <a:ext cx="4410151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On-site trial</a:t>
            </a:r>
            <a:endParaRPr lang="en-US" sz="1800" dirty="0"/>
          </a:p>
        </p:txBody>
      </p:sp>
      <p:sp>
        <p:nvSpPr>
          <p:cNvPr id="22" name="Text 15"/>
          <p:cNvSpPr txBox="1"/>
          <p:nvPr/>
        </p:nvSpPr>
        <p:spPr>
          <a:xfrm>
            <a:off x="1790395" y="7852867"/>
            <a:ext cx="50959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Spray, dip, or mist test on representative product runs.</a:t>
            </a:r>
            <a:endParaRPr lang="en-US" sz="1300" dirty="0"/>
          </a:p>
        </p:txBody>
      </p:sp>
      <p:sp>
        <p:nvSpPr>
          <p:cNvPr id="23" name="Text 16"/>
          <p:cNvSpPr txBox="1"/>
          <p:nvPr/>
        </p:nvSpPr>
        <p:spPr>
          <a:xfrm>
            <a:off x="1790395" y="8428025"/>
            <a:ext cx="4724705" cy="305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Commercial supply &amp; specification</a:t>
            </a:r>
            <a:endParaRPr lang="en-US" sz="1800" dirty="0"/>
          </a:p>
        </p:txBody>
      </p:sp>
      <p:sp>
        <p:nvSpPr>
          <p:cNvPr id="24" name="Text 17"/>
          <p:cNvSpPr txBox="1"/>
          <p:nvPr/>
        </p:nvSpPr>
        <p:spPr>
          <a:xfrm>
            <a:off x="1790395" y="8763610"/>
            <a:ext cx="541050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Volume agreement, spec lock-in, and channel onboarding.</a:t>
            </a:r>
            <a:endParaRPr lang="en-US" sz="1300" dirty="0"/>
          </a:p>
        </p:txBody>
      </p:sp>
      <p:sp>
        <p:nvSpPr>
          <p:cNvPr id="25" name="Text 18"/>
          <p:cNvSpPr txBox="1"/>
          <p:nvPr/>
        </p:nvSpPr>
        <p:spPr>
          <a:xfrm>
            <a:off x="1143000" y="9810598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 · Commercial Applications</a:t>
            </a:r>
            <a:endParaRPr lang="en-US" sz="1300" dirty="0"/>
          </a:p>
        </p:txBody>
      </p:sp>
      <p:sp>
        <p:nvSpPr>
          <p:cNvPr id="26" name="Text 19"/>
          <p:cNvSpPr txBox="1"/>
          <p:nvPr/>
        </p:nvSpPr>
        <p:spPr>
          <a:xfrm>
            <a:off x="11239805" y="1143000"/>
            <a:ext cx="6286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E894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in touch</a:t>
            </a:r>
            <a:endParaRPr lang="en-US" sz="1300" dirty="0"/>
          </a:p>
        </p:txBody>
      </p:sp>
      <p:sp>
        <p:nvSpPr>
          <p:cNvPr id="27" name="Text 20"/>
          <p:cNvSpPr txBox="1"/>
          <p:nvPr/>
        </p:nvSpPr>
        <p:spPr>
          <a:xfrm>
            <a:off x="11239805" y="1904695"/>
            <a:ext cx="62865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500" kern="0" spc="-9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Talk with the</a:t>
            </a:r>
            <a:endParaRPr lang="en-US" sz="4500" dirty="0"/>
          </a:p>
          <a:p>
            <a:pPr marL="0" indent="0" algn="l">
              <a:buNone/>
            </a:pPr>
            <a:r>
              <a:rPr lang="en-US" sz="4500" kern="0" spc="-9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 team.</a:t>
            </a:r>
            <a:endParaRPr lang="en-US" sz="4500" dirty="0"/>
          </a:p>
        </p:txBody>
      </p:sp>
      <p:sp>
        <p:nvSpPr>
          <p:cNvPr id="28" name="Text 21"/>
          <p:cNvSpPr txBox="1"/>
          <p:nvPr/>
        </p:nvSpPr>
        <p:spPr>
          <a:xfrm>
            <a:off x="11239805" y="4476902"/>
            <a:ext cx="62865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F6F1E6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Commercial &amp; Sales</a:t>
            </a:r>
            <a:endParaRPr lang="en-US" sz="1000" dirty="0"/>
          </a:p>
        </p:txBody>
      </p:sp>
      <p:sp>
        <p:nvSpPr>
          <p:cNvPr id="29" name="Text 22"/>
          <p:cNvSpPr txBox="1"/>
          <p:nvPr/>
        </p:nvSpPr>
        <p:spPr>
          <a:xfrm>
            <a:off x="11239805" y="4762195"/>
            <a:ext cx="6286500" cy="648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F6F1E6"/>
                </a:solidFill>
                <a:latin typeface="Inter" pitchFamily="34" charset="0"/>
                <a:ea typeface="Inter" pitchFamily="34" charset="-122"/>
              </a:rPr>
              <a:t>Herbert Herman</a:t>
            </a:r>
            <a:endParaRPr lang="en-US" sz="18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herbert@chitosanglobal.com 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+502 3107 6972  </a:t>
            </a:r>
            <a:endParaRPr lang="en-US" sz="1800" dirty="0"/>
          </a:p>
        </p:txBody>
      </p:sp>
      <p:sp>
        <p:nvSpPr>
          <p:cNvPr id="30" name="Text 23"/>
          <p:cNvSpPr txBox="1"/>
          <p:nvPr/>
        </p:nvSpPr>
        <p:spPr>
          <a:xfrm>
            <a:off x="11239805" y="6191402"/>
            <a:ext cx="62865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F6F1E6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Technical &amp; Application</a:t>
            </a:r>
            <a:endParaRPr lang="en-US" sz="1000" dirty="0"/>
          </a:p>
        </p:txBody>
      </p:sp>
      <p:sp>
        <p:nvSpPr>
          <p:cNvPr id="31" name="Text 24"/>
          <p:cNvSpPr txBox="1"/>
          <p:nvPr/>
        </p:nvSpPr>
        <p:spPr>
          <a:xfrm>
            <a:off x="11248947" y="6572708"/>
            <a:ext cx="6277357" cy="6317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Steve Nice</a:t>
            </a:r>
            <a:endParaRPr lang="en-US" sz="18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7"/>
              </a:rPr>
              <a:t>steve@chitosanglobal.com</a:t>
            </a:r>
            <a:r>
              <a:rPr lang="en-US" sz="15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01-423-202-6145</a:t>
            </a:r>
          </a:p>
          <a:p>
            <a:pPr marL="0" indent="0" algn="l">
              <a:buNone/>
            </a:pPr>
            <a:endParaRPr lang="en-US" sz="1800" dirty="0"/>
          </a:p>
        </p:txBody>
      </p:sp>
      <p:sp>
        <p:nvSpPr>
          <p:cNvPr id="32" name="Text 25"/>
          <p:cNvSpPr txBox="1"/>
          <p:nvPr/>
        </p:nvSpPr>
        <p:spPr>
          <a:xfrm>
            <a:off x="11239805" y="7905902"/>
            <a:ext cx="62865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89" dirty="0">
                <a:solidFill>
                  <a:srgbClr val="F6F1E6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 &amp; Documentation</a:t>
            </a:r>
            <a:endParaRPr lang="en-US" sz="1000" dirty="0"/>
          </a:p>
        </p:txBody>
      </p:sp>
      <p:sp>
        <p:nvSpPr>
          <p:cNvPr id="33" name="Text 26"/>
          <p:cNvSpPr txBox="1"/>
          <p:nvPr/>
        </p:nvSpPr>
        <p:spPr>
          <a:xfrm>
            <a:off x="11239805" y="8191195"/>
            <a:ext cx="6286500" cy="648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https://chitosanglobal.com</a:t>
            </a:r>
            <a:endParaRPr lang="en-US" sz="18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D9CF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COA · SDS · sample request</a:t>
            </a:r>
            <a:endParaRPr lang="en-US" sz="1800" dirty="0"/>
          </a:p>
        </p:txBody>
      </p:sp>
      <p:sp>
        <p:nvSpPr>
          <p:cNvPr id="34" name="Text 27"/>
          <p:cNvSpPr txBox="1"/>
          <p:nvPr/>
        </p:nvSpPr>
        <p:spPr>
          <a:xfrm>
            <a:off x="11239805" y="9810598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F6F1E6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/ 15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7f6642fce9c7cb2764cb6ea649ac83b2.png"/>
          <p:cNvPicPr>
            <a:picLocks noChangeAspect="1"/>
          </p:cNvPicPr>
          <p:nvPr/>
        </p:nvPicPr>
        <p:blipFill>
          <a:blip r:embed="rId3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43000" y="5715000"/>
            <a:ext cx="5238598" cy="3619195"/>
          </a:xfrm>
          <a:prstGeom prst="roundRect">
            <a:avLst>
              <a:gd name="adj" fmla="val 1061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572707" y="5715000"/>
            <a:ext cx="5238598" cy="3619195"/>
          </a:xfrm>
          <a:prstGeom prst="roundRect">
            <a:avLst>
              <a:gd name="adj" fmla="val 1061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2001500" y="5715000"/>
            <a:ext cx="5238598" cy="3619195"/>
          </a:xfrm>
          <a:prstGeom prst="roundRect">
            <a:avLst>
              <a:gd name="adj" fmla="val 1061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gen-dedup-ad56ef96f3d3670a4175b58a9b82247d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1143000" y="5715000"/>
            <a:ext cx="5238598" cy="57607"/>
          </a:xfrm>
          <a:prstGeom prst="rect">
            <a:avLst/>
          </a:prstGeom>
        </p:spPr>
      </p:pic>
      <p:pic>
        <p:nvPicPr>
          <p:cNvPr id="9" name="Image 2" descr="gen-dedup-ad56ef96f3d3670a4175b58a9b82247d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6572707" y="5715000"/>
            <a:ext cx="5238598" cy="57607"/>
          </a:xfrm>
          <a:prstGeom prst="rect">
            <a:avLst/>
          </a:prstGeom>
        </p:spPr>
      </p:pic>
      <p:pic>
        <p:nvPicPr>
          <p:cNvPr id="10" name="Image 3" descr="gen-dedup-ad56ef96f3d3670a4175b58a9b82247d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12001500" y="5715000"/>
            <a:ext cx="5238598" cy="57607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· The Opportunity</a:t>
            </a:r>
            <a:endParaRPr lang="en-US" sz="1300" dirty="0"/>
          </a:p>
        </p:txBody>
      </p:sp>
      <p:sp>
        <p:nvSpPr>
          <p:cNvPr id="12" name="Text 6"/>
          <p:cNvSpPr txBox="1"/>
          <p:nvPr/>
        </p:nvSpPr>
        <p:spPr>
          <a:xfrm>
            <a:off x="1143000" y="1619402"/>
            <a:ext cx="16573500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Fresh product is judged at the surface.</a:t>
            </a:r>
            <a:endParaRPr lang="en-US" sz="7200" dirty="0"/>
          </a:p>
        </p:txBody>
      </p:sp>
      <p:sp>
        <p:nvSpPr>
          <p:cNvPr id="13" name="Text 7"/>
          <p:cNvSpPr txBox="1"/>
          <p:nvPr/>
        </p:nvSpPr>
        <p:spPr>
          <a:xfrm>
            <a:off x="1143000" y="3619195"/>
            <a:ext cx="12382805" cy="120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Color, moisture, firmness, and bloom integrity drive purchase decisions in seconds — and processors lose value when product surfaces dehydrate, dull, or break down between line and shelf.</a:t>
            </a:r>
            <a:endParaRPr lang="en-US" sz="2200" dirty="0"/>
          </a:p>
        </p:txBody>
      </p:sp>
      <p:sp>
        <p:nvSpPr>
          <p:cNvPr id="14" name="Text 8"/>
          <p:cNvSpPr txBox="1"/>
          <p:nvPr/>
        </p:nvSpPr>
        <p:spPr>
          <a:xfrm>
            <a:off x="1524305" y="6096305"/>
            <a:ext cx="4572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0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</a:t>
            </a:r>
            <a:endParaRPr lang="en-US" sz="9000" dirty="0"/>
          </a:p>
        </p:txBody>
      </p:sp>
      <p:sp>
        <p:nvSpPr>
          <p:cNvPr id="15" name="Text 9"/>
          <p:cNvSpPr txBox="1"/>
          <p:nvPr/>
        </p:nvSpPr>
        <p:spPr>
          <a:xfrm>
            <a:off x="1524305" y="7524598"/>
            <a:ext cx="4572000" cy="752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Moisture loss erodes weight, color, and appeal.</a:t>
            </a:r>
            <a:endParaRPr lang="en-US" sz="2500" dirty="0"/>
          </a:p>
        </p:txBody>
      </p:sp>
      <p:sp>
        <p:nvSpPr>
          <p:cNvPr id="16" name="Text 10"/>
          <p:cNvSpPr txBox="1"/>
          <p:nvPr/>
        </p:nvSpPr>
        <p:spPr>
          <a:xfrm>
            <a:off x="1524305" y="8667598"/>
            <a:ext cx="45720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dehydration shows up before any deeper change does.</a:t>
            </a:r>
            <a:endParaRPr lang="en-US" sz="1300" dirty="0"/>
          </a:p>
        </p:txBody>
      </p:sp>
      <p:sp>
        <p:nvSpPr>
          <p:cNvPr id="17" name="Text 11"/>
          <p:cNvSpPr txBox="1"/>
          <p:nvPr/>
        </p:nvSpPr>
        <p:spPr>
          <a:xfrm>
            <a:off x="6953098" y="6096305"/>
            <a:ext cx="4572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0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</a:t>
            </a:r>
            <a:endParaRPr lang="en-US" sz="9000" dirty="0"/>
          </a:p>
        </p:txBody>
      </p:sp>
      <p:sp>
        <p:nvSpPr>
          <p:cNvPr id="18" name="Text 12"/>
          <p:cNvSpPr txBox="1"/>
          <p:nvPr/>
        </p:nvSpPr>
        <p:spPr>
          <a:xfrm>
            <a:off x="6953098" y="7524598"/>
            <a:ext cx="4572000" cy="752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Buyers expect clean-label, food-grade inputs.</a:t>
            </a:r>
            <a:endParaRPr lang="en-US" sz="2500" dirty="0"/>
          </a:p>
        </p:txBody>
      </p:sp>
      <p:sp>
        <p:nvSpPr>
          <p:cNvPr id="19" name="Text 13"/>
          <p:cNvSpPr txBox="1"/>
          <p:nvPr/>
        </p:nvSpPr>
        <p:spPr>
          <a:xfrm>
            <a:off x="6953098" y="8667598"/>
            <a:ext cx="45720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Naturally-derived, recognizable ingredients move products forward on retailer specs.</a:t>
            </a:r>
            <a:endParaRPr lang="en-US" sz="1300" dirty="0"/>
          </a:p>
        </p:txBody>
      </p:sp>
      <p:sp>
        <p:nvSpPr>
          <p:cNvPr id="20" name="Text 14"/>
          <p:cNvSpPr txBox="1"/>
          <p:nvPr/>
        </p:nvSpPr>
        <p:spPr>
          <a:xfrm>
            <a:off x="12382805" y="6096305"/>
            <a:ext cx="4572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9000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</a:t>
            </a:r>
            <a:endParaRPr lang="en-US" sz="9000" dirty="0"/>
          </a:p>
        </p:txBody>
      </p:sp>
      <p:sp>
        <p:nvSpPr>
          <p:cNvPr id="21" name="Text 15"/>
          <p:cNvSpPr txBox="1"/>
          <p:nvPr/>
        </p:nvSpPr>
        <p:spPr>
          <a:xfrm>
            <a:off x="12382805" y="7524598"/>
            <a:ext cx="4572000" cy="752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Existing lines need drop-in, not retooling.</a:t>
            </a:r>
            <a:endParaRPr lang="en-US" sz="2500" dirty="0"/>
          </a:p>
        </p:txBody>
      </p:sp>
      <p:sp>
        <p:nvSpPr>
          <p:cNvPr id="22" name="Text 16"/>
          <p:cNvSpPr txBox="1"/>
          <p:nvPr/>
        </p:nvSpPr>
        <p:spPr>
          <a:xfrm>
            <a:off x="12382805" y="8667598"/>
            <a:ext cx="45720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water-soluble solution that fits current spray and dip equipment removes adoption friction.</a:t>
            </a:r>
            <a:endParaRPr lang="en-US" sz="1300" dirty="0"/>
          </a:p>
        </p:txBody>
      </p:sp>
      <p:sp>
        <p:nvSpPr>
          <p:cNvPr id="23" name="Text 17"/>
          <p:cNvSpPr txBox="1"/>
          <p:nvPr/>
        </p:nvSpPr>
        <p:spPr>
          <a:xfrm>
            <a:off x="1143000" y="9810598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FG™</a:t>
            </a:r>
            <a:endParaRPr lang="en-US" sz="1300" dirty="0"/>
          </a:p>
        </p:txBody>
      </p:sp>
      <p:sp>
        <p:nvSpPr>
          <p:cNvPr id="24" name="Text 18"/>
          <p:cNvSpPr txBox="1"/>
          <p:nvPr/>
        </p:nvSpPr>
        <p:spPr>
          <a:xfrm>
            <a:off x="11239805" y="9810598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/ 15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2b412243091dd48d60a7759bc7e2c300.jpg"/>
          <p:cNvPicPr>
            <a:picLocks noChangeAspect="1"/>
          </p:cNvPicPr>
          <p:nvPr/>
        </p:nvPicPr>
        <p:blipFill>
          <a:blip r:embed="rId3"/>
          <a:srcRect l="-2" r="-2"/>
          <a:stretch/>
        </p:blipFill>
        <p:spPr>
          <a:xfrm>
            <a:off x="0" y="0"/>
            <a:ext cx="7239305" cy="10287000"/>
          </a:xfrm>
          <a:prstGeom prst="rect">
            <a:avLst/>
          </a:prstGeom>
        </p:spPr>
      </p:pic>
      <p:pic>
        <p:nvPicPr>
          <p:cNvPr id="5" name="Image 1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001000" y="4476902"/>
            <a:ext cx="9334195" cy="914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1143000"/>
            <a:ext cx="5715000" cy="5715000"/>
          </a:xfrm>
          <a:prstGeom prst="ellipse">
            <a:avLst/>
          </a:prstGeom>
          <a:noFill/>
          <a:ln w="12700">
            <a:solidFill>
              <a:srgbClr val="F6F1E6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1714500" y="2095805"/>
            <a:ext cx="3810305" cy="3810305"/>
          </a:xfrm>
          <a:prstGeom prst="ellipse">
            <a:avLst/>
          </a:prstGeom>
          <a:noFill/>
          <a:ln w="12700">
            <a:solidFill>
              <a:srgbClr val="D4623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 txBox="1"/>
          <p:nvPr/>
        </p:nvSpPr>
        <p:spPr>
          <a:xfrm>
            <a:off x="761695" y="857707"/>
            <a:ext cx="57150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E894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· Product Overview</a:t>
            </a:r>
            <a:endParaRPr lang="en-US" sz="1300" dirty="0"/>
          </a:p>
        </p:txBody>
      </p:sp>
      <p:sp>
        <p:nvSpPr>
          <p:cNvPr id="9" name="Text 5"/>
          <p:cNvSpPr txBox="1"/>
          <p:nvPr/>
        </p:nvSpPr>
        <p:spPr>
          <a:xfrm>
            <a:off x="761695" y="3238805"/>
            <a:ext cx="5715000" cy="144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kern="0" spc="-12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is</a:t>
            </a:r>
            <a:endParaRPr lang="en-US" sz="6000" dirty="0"/>
          </a:p>
          <a:p>
            <a:pPr marL="0" indent="0" algn="l">
              <a:buNone/>
            </a:pPr>
            <a:r>
              <a:rPr lang="en-US" sz="6000" kern="0" spc="-120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FG?</a:t>
            </a:r>
            <a:endParaRPr lang="en-US" sz="6000" dirty="0"/>
          </a:p>
        </p:txBody>
      </p:sp>
      <p:sp>
        <p:nvSpPr>
          <p:cNvPr id="10" name="Text 6"/>
          <p:cNvSpPr txBox="1"/>
          <p:nvPr/>
        </p:nvSpPr>
        <p:spPr>
          <a:xfrm>
            <a:off x="761695" y="5905195"/>
            <a:ext cx="5715000" cy="1334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3DE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food-grade chitosan oligosaccharide lactate solution designed as a </a:t>
            </a:r>
            <a:r>
              <a:rPr lang="en-US" sz="1800" i="1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treatment</a:t>
            </a:r>
            <a:r>
              <a:rPr lang="en-US" sz="1800" dirty="0">
                <a:solidFill>
                  <a:srgbClr val="E3DE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that helps maintain the freshness, appearance, and quality of fresh products.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761695" y="9525305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E3DEC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FG™</a:t>
            </a:r>
            <a:endParaRPr lang="en-US" sz="1300" dirty="0"/>
          </a:p>
        </p:txBody>
      </p:sp>
      <p:sp>
        <p:nvSpPr>
          <p:cNvPr id="12" name="Text 8"/>
          <p:cNvSpPr txBox="1"/>
          <p:nvPr/>
        </p:nvSpPr>
        <p:spPr>
          <a:xfrm>
            <a:off x="8001000" y="1143000"/>
            <a:ext cx="9335110" cy="8385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Derived from high-purity chitosan oligosaccharides combined with lactic acid.</a:t>
            </a:r>
            <a:endParaRPr lang="en-US" sz="3000" dirty="0"/>
          </a:p>
        </p:txBody>
      </p:sp>
      <p:sp>
        <p:nvSpPr>
          <p:cNvPr id="13" name="Text 9"/>
          <p:cNvSpPr txBox="1"/>
          <p:nvPr/>
        </p:nvSpPr>
        <p:spPr>
          <a:xfrm>
            <a:off x="8001000" y="2476195"/>
            <a:ext cx="93351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result is a </a:t>
            </a:r>
            <a:r>
              <a:rPr lang="en-US" sz="1600" b="1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water-soluble, highly functional bio-polymer</a:t>
            </a:r>
            <a:r>
              <a:rPr lang="en-US" sz="16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suitable for direct food-contact applications across multiple categories.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8001000" y="4095598"/>
            <a:ext cx="9335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At-a-glance</a:t>
            </a:r>
            <a:endParaRPr lang="en-US" sz="1200" dirty="0"/>
          </a:p>
        </p:txBody>
      </p:sp>
      <p:sp>
        <p:nvSpPr>
          <p:cNvPr id="15" name="Text 11"/>
          <p:cNvSpPr txBox="1"/>
          <p:nvPr/>
        </p:nvSpPr>
        <p:spPr>
          <a:xfrm>
            <a:off x="8001000" y="4762195"/>
            <a:ext cx="2667305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</a:t>
            </a:r>
            <a:endParaRPr lang="en-US" sz="1600" dirty="0"/>
          </a:p>
        </p:txBody>
      </p:sp>
      <p:sp>
        <p:nvSpPr>
          <p:cNvPr id="16" name="Text 12"/>
          <p:cNvSpPr txBox="1"/>
          <p:nvPr/>
        </p:nvSpPr>
        <p:spPr>
          <a:xfrm>
            <a:off x="10972800" y="4762195"/>
            <a:ext cx="63633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Clear, water-soluble liquid solution</a:t>
            </a:r>
            <a:endParaRPr lang="en-US" sz="1600" dirty="0"/>
          </a:p>
        </p:txBody>
      </p:sp>
      <p:pic>
        <p:nvPicPr>
          <p:cNvPr id="17" name="Image 2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001000" y="5284318"/>
            <a:ext cx="9334195" cy="9144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8001000" y="5522976"/>
            <a:ext cx="2667305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</a:t>
            </a:r>
            <a:endParaRPr lang="en-US" sz="1600" dirty="0"/>
          </a:p>
        </p:txBody>
      </p:sp>
      <p:sp>
        <p:nvSpPr>
          <p:cNvPr id="19" name="Text 14"/>
          <p:cNvSpPr txBox="1"/>
          <p:nvPr/>
        </p:nvSpPr>
        <p:spPr>
          <a:xfrm>
            <a:off x="10972800" y="5522976"/>
            <a:ext cx="63633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Oligosaccharide Lactate (Food Grade)</a:t>
            </a:r>
            <a:endParaRPr lang="en-US" sz="1600" dirty="0"/>
          </a:p>
        </p:txBody>
      </p:sp>
      <p:pic>
        <p:nvPicPr>
          <p:cNvPr id="20" name="Image 3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001000" y="6044184"/>
            <a:ext cx="9334195" cy="914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8001000" y="6282842"/>
            <a:ext cx="2667305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Additional</a:t>
            </a:r>
            <a:endParaRPr lang="en-US" sz="1600" dirty="0"/>
          </a:p>
        </p:txBody>
      </p:sp>
      <p:sp>
        <p:nvSpPr>
          <p:cNvPr id="22" name="Text 16"/>
          <p:cNvSpPr txBox="1"/>
          <p:nvPr/>
        </p:nvSpPr>
        <p:spPr>
          <a:xfrm>
            <a:off x="10972800" y="6282842"/>
            <a:ext cx="63633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Purified Water · Lactic Acid (pH adjustment)</a:t>
            </a:r>
            <a:endParaRPr lang="en-US" sz="1600" dirty="0"/>
          </a:p>
        </p:txBody>
      </p:sp>
      <p:pic>
        <p:nvPicPr>
          <p:cNvPr id="23" name="Image 4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001000" y="6804965"/>
            <a:ext cx="9334195" cy="9144"/>
          </a:xfrm>
          <a:prstGeom prst="rect">
            <a:avLst/>
          </a:prstGeom>
        </p:spPr>
      </p:pic>
      <p:sp>
        <p:nvSpPr>
          <p:cNvPr id="24" name="Text 17"/>
          <p:cNvSpPr txBox="1"/>
          <p:nvPr/>
        </p:nvSpPr>
        <p:spPr>
          <a:xfrm>
            <a:off x="8001000" y="7042709"/>
            <a:ext cx="2667305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</a:t>
            </a:r>
            <a:endParaRPr lang="en-US" sz="1600" dirty="0"/>
          </a:p>
        </p:txBody>
      </p:sp>
      <p:sp>
        <p:nvSpPr>
          <p:cNvPr id="25" name="Text 18"/>
          <p:cNvSpPr txBox="1"/>
          <p:nvPr/>
        </p:nvSpPr>
        <p:spPr>
          <a:xfrm>
            <a:off x="10972800" y="7042709"/>
            <a:ext cx="63633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Spray · Dip · Mist · Glaze</a:t>
            </a:r>
            <a:endParaRPr lang="en-US" sz="1600" dirty="0"/>
          </a:p>
        </p:txBody>
      </p:sp>
      <p:pic>
        <p:nvPicPr>
          <p:cNvPr id="26" name="Image 5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001000" y="7564831"/>
            <a:ext cx="9334195" cy="9144"/>
          </a:xfrm>
          <a:prstGeom prst="rect">
            <a:avLst/>
          </a:prstGeom>
        </p:spPr>
      </p:pic>
      <p:sp>
        <p:nvSpPr>
          <p:cNvPr id="27" name="Text 19"/>
          <p:cNvSpPr txBox="1"/>
          <p:nvPr/>
        </p:nvSpPr>
        <p:spPr>
          <a:xfrm>
            <a:off x="8001000" y="7802575"/>
            <a:ext cx="2667305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Taste &amp; Aroma</a:t>
            </a:r>
            <a:endParaRPr lang="en-US" sz="1600" dirty="0"/>
          </a:p>
        </p:txBody>
      </p:sp>
      <p:sp>
        <p:nvSpPr>
          <p:cNvPr id="28" name="Text 20"/>
          <p:cNvSpPr txBox="1"/>
          <p:nvPr/>
        </p:nvSpPr>
        <p:spPr>
          <a:xfrm>
            <a:off x="10972800" y="7802575"/>
            <a:ext cx="63633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Neutral</a:t>
            </a:r>
            <a:endParaRPr lang="en-US" sz="1600" dirty="0"/>
          </a:p>
        </p:txBody>
      </p:sp>
      <p:pic>
        <p:nvPicPr>
          <p:cNvPr id="29" name="Image 6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001000" y="8324698"/>
            <a:ext cx="9334195" cy="9144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8001000" y="8562442"/>
            <a:ext cx="2667305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Categories</a:t>
            </a:r>
            <a:endParaRPr lang="en-US" sz="1600" dirty="0"/>
          </a:p>
        </p:txBody>
      </p:sp>
      <p:sp>
        <p:nvSpPr>
          <p:cNvPr id="31" name="Text 22"/>
          <p:cNvSpPr txBox="1"/>
          <p:nvPr/>
        </p:nvSpPr>
        <p:spPr>
          <a:xfrm>
            <a:off x="10972800" y="8562442"/>
            <a:ext cx="63633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Meat · Seafood · Produce · Cut Flowers</a:t>
            </a:r>
            <a:endParaRPr lang="en-US" sz="1600" dirty="0"/>
          </a:p>
        </p:txBody>
      </p:sp>
      <p:sp>
        <p:nvSpPr>
          <p:cNvPr id="32" name="Text 23"/>
          <p:cNvSpPr txBox="1"/>
          <p:nvPr/>
        </p:nvSpPr>
        <p:spPr>
          <a:xfrm>
            <a:off x="11239805" y="9810598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/ 15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7f6642fce9c7cb2764cb6ea649ac83b2.png"/>
          <p:cNvPicPr>
            <a:picLocks noChangeAspect="1"/>
          </p:cNvPicPr>
          <p:nvPr/>
        </p:nvPicPr>
        <p:blipFill>
          <a:blip r:embed="rId3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43000" y="5333695"/>
            <a:ext cx="7239305" cy="4000500"/>
          </a:xfrm>
          <a:prstGeom prst="roundRect">
            <a:avLst>
              <a:gd name="adj" fmla="val 1440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gen-dedup-6843dafef50755ad713f99bee53cc436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8953805" y="5715000"/>
            <a:ext cx="8001000" cy="9144"/>
          </a:xfrm>
          <a:prstGeom prst="rect">
            <a:avLst/>
          </a:prstGeom>
        </p:spPr>
      </p:pic>
      <p:pic>
        <p:nvPicPr>
          <p:cNvPr id="7" name="Image 2" descr="gen-dedup-469d53a2ee57b5099a81c1f4ce99d1e9.png"/>
          <p:cNvPicPr>
            <a:picLocks noChangeAspect="1"/>
          </p:cNvPicPr>
          <p:nvPr/>
        </p:nvPicPr>
        <p:blipFill>
          <a:blip r:embed="rId5"/>
          <a:srcRect t="-7" b="-7"/>
          <a:stretch/>
        </p:blipFill>
        <p:spPr>
          <a:xfrm>
            <a:off x="1619402" y="7905902"/>
            <a:ext cx="6286500" cy="1047902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1619402" y="7429500"/>
            <a:ext cx="6286500" cy="476402"/>
          </a:xfrm>
          <a:prstGeom prst="rect">
            <a:avLst/>
          </a:prstGeom>
          <a:solidFill>
            <a:srgbClr val="4A7A5C">
              <a:alpha val="55000"/>
            </a:srgbClr>
          </a:solidFill>
          <a:ln w="25400">
            <a:solidFill>
              <a:srgbClr val="1F4D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4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· How It Works</a:t>
            </a:r>
            <a:endParaRPr lang="en-US" sz="1300" dirty="0"/>
          </a:p>
        </p:txBody>
      </p:sp>
      <p:sp>
        <p:nvSpPr>
          <p:cNvPr id="10" name="Text 5"/>
          <p:cNvSpPr txBox="1"/>
          <p:nvPr/>
        </p:nvSpPr>
        <p:spPr>
          <a:xfrm>
            <a:off x="1143000" y="1619402"/>
            <a:ext cx="14287500" cy="1752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900" kern="0" spc="-138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thin, breathable film — applied at the surface.</a:t>
            </a:r>
            <a:endParaRPr lang="en-US" sz="6900" dirty="0"/>
          </a:p>
        </p:txBody>
      </p:sp>
      <p:sp>
        <p:nvSpPr>
          <p:cNvPr id="11" name="Text 6"/>
          <p:cNvSpPr txBox="1"/>
          <p:nvPr/>
        </p:nvSpPr>
        <p:spPr>
          <a:xfrm>
            <a:off x="1143000" y="3524098"/>
            <a:ext cx="14287500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applied, Chitosan FG creates a semi-permeable chitosan film on the surface of foods and flowers. The mechanism is </a:t>
            </a:r>
            <a:r>
              <a:rPr lang="en-US" sz="19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physical, not chemical preservative action</a:t>
            </a:r>
            <a:r>
              <a:rPr lang="en-US" sz="19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900" dirty="0"/>
          </a:p>
        </p:txBody>
      </p:sp>
      <p:sp>
        <p:nvSpPr>
          <p:cNvPr id="12" name="Text 7"/>
          <p:cNvSpPr txBox="1"/>
          <p:nvPr/>
        </p:nvSpPr>
        <p:spPr>
          <a:xfrm>
            <a:off x="1809598" y="8334756"/>
            <a:ext cx="59061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20" dirty="0">
                <a:solidFill>
                  <a:srgbClr val="FBF8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 SURFACE</a:t>
            </a:r>
            <a:endParaRPr lang="en-US" sz="1500" dirty="0"/>
          </a:p>
        </p:txBody>
      </p:sp>
      <p:sp>
        <p:nvSpPr>
          <p:cNvPr id="13" name="Text 8"/>
          <p:cNvSpPr txBox="1"/>
          <p:nvPr/>
        </p:nvSpPr>
        <p:spPr>
          <a:xfrm>
            <a:off x="1809598" y="7524598"/>
            <a:ext cx="59061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62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FG FILM · semi-permeable</a:t>
            </a:r>
            <a:endParaRPr lang="en-US" sz="1300" dirty="0"/>
          </a:p>
        </p:txBody>
      </p:sp>
      <p:sp>
        <p:nvSpPr>
          <p:cNvPr id="14" name="Text 9"/>
          <p:cNvSpPr txBox="1"/>
          <p:nvPr/>
        </p:nvSpPr>
        <p:spPr>
          <a:xfrm>
            <a:off x="1904695" y="5715000"/>
            <a:ext cx="5715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500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 ↑ ↑ ↑ ↑</a:t>
            </a:r>
            <a:endParaRPr lang="en-US" sz="4500" dirty="0"/>
          </a:p>
        </p:txBody>
      </p:sp>
      <p:sp>
        <p:nvSpPr>
          <p:cNvPr id="15" name="Text 10"/>
          <p:cNvSpPr txBox="1"/>
          <p:nvPr/>
        </p:nvSpPr>
        <p:spPr>
          <a:xfrm>
            <a:off x="1904695" y="6572707"/>
            <a:ext cx="57150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Moderated moisture exchange</a:t>
            </a:r>
            <a:endParaRPr lang="en-US" sz="1200" dirty="0"/>
          </a:p>
        </p:txBody>
      </p:sp>
      <p:sp>
        <p:nvSpPr>
          <p:cNvPr id="16" name="Text 11"/>
          <p:cNvSpPr txBox="1"/>
          <p:nvPr/>
        </p:nvSpPr>
        <p:spPr>
          <a:xfrm>
            <a:off x="1333195" y="5619902"/>
            <a:ext cx="704911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16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Cross-section · illustrative</a:t>
            </a:r>
            <a:endParaRPr lang="en-US" sz="1200" dirty="0"/>
          </a:p>
        </p:txBody>
      </p:sp>
      <p:sp>
        <p:nvSpPr>
          <p:cNvPr id="17" name="Text 12"/>
          <p:cNvSpPr txBox="1"/>
          <p:nvPr/>
        </p:nvSpPr>
        <p:spPr>
          <a:xfrm>
            <a:off x="8953805" y="5333695"/>
            <a:ext cx="80010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film at work</a:t>
            </a:r>
            <a:endParaRPr lang="en-US" sz="1200" dirty="0"/>
          </a:p>
        </p:txBody>
      </p:sp>
      <p:sp>
        <p:nvSpPr>
          <p:cNvPr id="18" name="Text 13"/>
          <p:cNvSpPr txBox="1"/>
          <p:nvPr/>
        </p:nvSpPr>
        <p:spPr>
          <a:xfrm>
            <a:off x="8953805" y="5905195"/>
            <a:ext cx="8001000" cy="3555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21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</a:t>
            </a: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Moderates moisture exchange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the product surface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21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</a:t>
            </a: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maintain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natural texture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21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</a:t>
            </a: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color retention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21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04</a:t>
            </a: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smoother, more uniform surface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​</a:t>
            </a:r>
            <a:r>
              <a:rPr lang="en-US" sz="2100" b="1" dirty="0">
                <a:solidFill>
                  <a:srgbClr val="D4623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05</a:t>
            </a: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slow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natural dehydration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1143000" y="9810598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Physical mechanism — not a chemical preservative.</a:t>
            </a:r>
            <a:endParaRPr lang="en-US" sz="1300" dirty="0"/>
          </a:p>
        </p:txBody>
      </p:sp>
      <p:sp>
        <p:nvSpPr>
          <p:cNvPr id="20" name="Text 15"/>
          <p:cNvSpPr txBox="1"/>
          <p:nvPr/>
        </p:nvSpPr>
        <p:spPr>
          <a:xfrm>
            <a:off x="11239805" y="9810598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/ 15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7f6642fce9c7cb2764cb6ea649ac83b2.png"/>
          <p:cNvPicPr>
            <a:picLocks noChangeAspect="1"/>
          </p:cNvPicPr>
          <p:nvPr/>
        </p:nvPicPr>
        <p:blipFill>
          <a:blip r:embed="rId3"/>
          <a:srcRect l="-385" r="-385"/>
          <a:stretch/>
        </p:blipFill>
        <p:spPr>
          <a:xfrm>
            <a:off x="1143000" y="1238098"/>
            <a:ext cx="761695" cy="2834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43000" y="4953305"/>
            <a:ext cx="3952951" cy="4572000"/>
          </a:xfrm>
          <a:prstGeom prst="roundRect">
            <a:avLst>
              <a:gd name="adj" fmla="val 1457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286146" y="4953305"/>
            <a:ext cx="3952951" cy="4572000"/>
          </a:xfrm>
          <a:prstGeom prst="roundRect">
            <a:avLst>
              <a:gd name="adj" fmla="val 1457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9430207" y="4953305"/>
            <a:ext cx="3952951" cy="4572000"/>
          </a:xfrm>
          <a:prstGeom prst="roundRect">
            <a:avLst>
              <a:gd name="adj" fmla="val 1457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3573354" y="4953305"/>
            <a:ext cx="3952951" cy="4572000"/>
          </a:xfrm>
          <a:prstGeom prst="roundRect">
            <a:avLst>
              <a:gd name="adj" fmla="val 1457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gen-dedup-878c1fdc3192b89b2a6776a10bf5fd4e.png"/>
          <p:cNvPicPr>
            <a:picLocks noChangeAspect="1"/>
          </p:cNvPicPr>
          <p:nvPr/>
        </p:nvPicPr>
        <p:blipFill>
          <a:blip r:embed="rId4"/>
          <a:srcRect l="-400" r="-400"/>
          <a:stretch/>
        </p:blipFill>
        <p:spPr>
          <a:xfrm>
            <a:off x="1143000" y="4953305"/>
            <a:ext cx="57607" cy="4572000"/>
          </a:xfrm>
          <a:prstGeom prst="rect">
            <a:avLst/>
          </a:prstGeom>
        </p:spPr>
      </p:pic>
      <p:pic>
        <p:nvPicPr>
          <p:cNvPr id="10" name="Image 2" descr="gen-dedup-955f62dbf3845fe145020e8e34979c4a.png"/>
          <p:cNvPicPr>
            <a:picLocks noChangeAspect="1"/>
          </p:cNvPicPr>
          <p:nvPr/>
        </p:nvPicPr>
        <p:blipFill>
          <a:blip r:embed="rId5"/>
          <a:srcRect t="-384" b="-384"/>
          <a:stretch/>
        </p:blipFill>
        <p:spPr>
          <a:xfrm>
            <a:off x="1524305" y="6667805"/>
            <a:ext cx="476402" cy="19202"/>
          </a:xfrm>
          <a:prstGeom prst="rect">
            <a:avLst/>
          </a:prstGeom>
        </p:spPr>
      </p:pic>
      <p:pic>
        <p:nvPicPr>
          <p:cNvPr id="11" name="Image 3" descr="gen-dedup-a026a8e8f7f8c4eda7a68e6560634a95.png"/>
          <p:cNvPicPr>
            <a:picLocks noChangeAspect="1"/>
          </p:cNvPicPr>
          <p:nvPr/>
        </p:nvPicPr>
        <p:blipFill>
          <a:blip r:embed="rId6"/>
          <a:srcRect l="-400" r="-400"/>
          <a:stretch/>
        </p:blipFill>
        <p:spPr>
          <a:xfrm>
            <a:off x="5286146" y="4953305"/>
            <a:ext cx="57607" cy="4572000"/>
          </a:xfrm>
          <a:prstGeom prst="rect">
            <a:avLst/>
          </a:prstGeom>
        </p:spPr>
      </p:pic>
      <p:pic>
        <p:nvPicPr>
          <p:cNvPr id="12" name="Image 4" descr="gen-dedup-955f62dbf3845fe145020e8e34979c4a.png"/>
          <p:cNvPicPr>
            <a:picLocks noChangeAspect="1"/>
          </p:cNvPicPr>
          <p:nvPr/>
        </p:nvPicPr>
        <p:blipFill>
          <a:blip r:embed="rId5"/>
          <a:srcRect t="-384" b="-384"/>
          <a:stretch/>
        </p:blipFill>
        <p:spPr>
          <a:xfrm>
            <a:off x="5667451" y="6667805"/>
            <a:ext cx="476402" cy="19202"/>
          </a:xfrm>
          <a:prstGeom prst="rect">
            <a:avLst/>
          </a:prstGeom>
        </p:spPr>
      </p:pic>
      <p:pic>
        <p:nvPicPr>
          <p:cNvPr id="13" name="Image 5" descr="gen-dedup-edc224a1a5a5b6cf731d1aceca6a2ba7.png"/>
          <p:cNvPicPr>
            <a:picLocks noChangeAspect="1"/>
          </p:cNvPicPr>
          <p:nvPr/>
        </p:nvPicPr>
        <p:blipFill>
          <a:blip r:embed="rId7"/>
          <a:srcRect l="-400" r="-400"/>
          <a:stretch/>
        </p:blipFill>
        <p:spPr>
          <a:xfrm>
            <a:off x="9430207" y="4953305"/>
            <a:ext cx="57607" cy="4572000"/>
          </a:xfrm>
          <a:prstGeom prst="rect">
            <a:avLst/>
          </a:prstGeom>
        </p:spPr>
      </p:pic>
      <p:pic>
        <p:nvPicPr>
          <p:cNvPr id="14" name="Image 6" descr="gen-dedup-955f62dbf3845fe145020e8e34979c4a.png"/>
          <p:cNvPicPr>
            <a:picLocks noChangeAspect="1"/>
          </p:cNvPicPr>
          <p:nvPr/>
        </p:nvPicPr>
        <p:blipFill>
          <a:blip r:embed="rId5"/>
          <a:srcRect t="-384" b="-384"/>
          <a:stretch/>
        </p:blipFill>
        <p:spPr>
          <a:xfrm>
            <a:off x="9810598" y="6667805"/>
            <a:ext cx="476402" cy="19202"/>
          </a:xfrm>
          <a:prstGeom prst="rect">
            <a:avLst/>
          </a:prstGeom>
        </p:spPr>
      </p:pic>
      <p:pic>
        <p:nvPicPr>
          <p:cNvPr id="15" name="Image 7" descr="gen-dedup-6b82c84f077d07e1f6ae1ec42b5c01bb.png"/>
          <p:cNvPicPr>
            <a:picLocks noChangeAspect="1"/>
          </p:cNvPicPr>
          <p:nvPr/>
        </p:nvPicPr>
        <p:blipFill>
          <a:blip r:embed="rId8"/>
          <a:srcRect l="-400" r="-400"/>
          <a:stretch/>
        </p:blipFill>
        <p:spPr>
          <a:xfrm>
            <a:off x="13573354" y="4953305"/>
            <a:ext cx="57607" cy="4572000"/>
          </a:xfrm>
          <a:prstGeom prst="rect">
            <a:avLst/>
          </a:prstGeom>
        </p:spPr>
      </p:pic>
      <p:pic>
        <p:nvPicPr>
          <p:cNvPr id="16" name="Image 8" descr="gen-dedup-955f62dbf3845fe145020e8e34979c4a.png"/>
          <p:cNvPicPr>
            <a:picLocks noChangeAspect="1"/>
          </p:cNvPicPr>
          <p:nvPr/>
        </p:nvPicPr>
        <p:blipFill>
          <a:blip r:embed="rId5"/>
          <a:srcRect t="-384" b="-384"/>
          <a:stretch/>
        </p:blipFill>
        <p:spPr>
          <a:xfrm>
            <a:off x="13953744" y="6667805"/>
            <a:ext cx="476402" cy="19202"/>
          </a:xfrm>
          <a:prstGeom prst="rect">
            <a:avLst/>
          </a:prstGeom>
        </p:spPr>
      </p:pic>
      <p:sp>
        <p:nvSpPr>
          <p:cNvPr id="17" name="Text 6"/>
          <p:cNvSpPr txBox="1"/>
          <p:nvPr/>
        </p:nvSpPr>
        <p:spPr>
          <a:xfrm>
            <a:off x="1143000" y="857707"/>
            <a:ext cx="8572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· Applications</a:t>
            </a:r>
            <a:endParaRPr lang="en-US" sz="1300" dirty="0"/>
          </a:p>
        </p:txBody>
      </p:sp>
      <p:sp>
        <p:nvSpPr>
          <p:cNvPr id="18" name="Text 7"/>
          <p:cNvSpPr txBox="1"/>
          <p:nvPr/>
        </p:nvSpPr>
        <p:spPr>
          <a:xfrm>
            <a:off x="1143000" y="1619402"/>
            <a:ext cx="16573500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Four categories. One drop-in solution.</a:t>
            </a:r>
            <a:endParaRPr lang="en-US" sz="7200" dirty="0"/>
          </a:p>
        </p:txBody>
      </p:sp>
      <p:sp>
        <p:nvSpPr>
          <p:cNvPr id="19" name="Text 8"/>
          <p:cNvSpPr txBox="1"/>
          <p:nvPr/>
        </p:nvSpPr>
        <p:spPr>
          <a:xfrm>
            <a:off x="1143000" y="3619195"/>
            <a:ext cx="14973300" cy="3621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FG integrates with existing spray, dip, mist, and glaze workflows across fresh and post-harvest categories.</a:t>
            </a:r>
            <a:endParaRPr lang="en-US" sz="1900" dirty="0"/>
          </a:p>
        </p:txBody>
      </p:sp>
      <p:sp>
        <p:nvSpPr>
          <p:cNvPr id="20" name="Text 9"/>
          <p:cNvSpPr txBox="1"/>
          <p:nvPr/>
        </p:nvSpPr>
        <p:spPr>
          <a:xfrm>
            <a:off x="1524305" y="5333695"/>
            <a:ext cx="34290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01</a:t>
            </a:r>
            <a:endParaRPr lang="en-US" sz="1000" dirty="0"/>
          </a:p>
        </p:txBody>
      </p:sp>
      <p:sp>
        <p:nvSpPr>
          <p:cNvPr id="21" name="Text 10"/>
          <p:cNvSpPr txBox="1"/>
          <p:nvPr/>
        </p:nvSpPr>
        <p:spPr>
          <a:xfrm>
            <a:off x="1524305" y="5715000"/>
            <a:ext cx="4159606" cy="486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Meat &amp; Poultry</a:t>
            </a:r>
            <a:endParaRPr lang="en-US" sz="3600" dirty="0"/>
          </a:p>
        </p:txBody>
      </p:sp>
      <p:sp>
        <p:nvSpPr>
          <p:cNvPr id="22" name="Text 11"/>
          <p:cNvSpPr txBox="1"/>
          <p:nvPr/>
        </p:nvSpPr>
        <p:spPr>
          <a:xfrm>
            <a:off x="1524305" y="6953098"/>
            <a:ext cx="342900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spray or dip</a:t>
            </a:r>
            <a:endParaRPr lang="en-US" sz="1500" dirty="0"/>
          </a:p>
        </p:txBody>
      </p:sp>
      <p:sp>
        <p:nvSpPr>
          <p:cNvPr id="23" name="Text 12"/>
          <p:cNvSpPr txBox="1"/>
          <p:nvPr/>
        </p:nvSpPr>
        <p:spPr>
          <a:xfrm>
            <a:off x="1524305" y="7334402"/>
            <a:ext cx="3429000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maintain appearance and surface moisture through handling.</a:t>
            </a:r>
            <a:endParaRPr lang="en-US" sz="1500" dirty="0"/>
          </a:p>
        </p:txBody>
      </p:sp>
      <p:sp>
        <p:nvSpPr>
          <p:cNvPr id="24" name="Text 13"/>
          <p:cNvSpPr txBox="1"/>
          <p:nvPr/>
        </p:nvSpPr>
        <p:spPr>
          <a:xfrm>
            <a:off x="1524305" y="8953805"/>
            <a:ext cx="3429000" cy="6958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5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🥩</a:t>
            </a:r>
            <a:endParaRPr lang="en-US" sz="4500" dirty="0"/>
          </a:p>
        </p:txBody>
      </p:sp>
      <p:sp>
        <p:nvSpPr>
          <p:cNvPr id="25" name="Text 14"/>
          <p:cNvSpPr txBox="1"/>
          <p:nvPr/>
        </p:nvSpPr>
        <p:spPr>
          <a:xfrm>
            <a:off x="5667451" y="5333695"/>
            <a:ext cx="34290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2E6B8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02</a:t>
            </a:r>
            <a:endParaRPr lang="en-US" sz="1000" dirty="0"/>
          </a:p>
        </p:txBody>
      </p:sp>
      <p:sp>
        <p:nvSpPr>
          <p:cNvPr id="26" name="Text 15"/>
          <p:cNvSpPr txBox="1"/>
          <p:nvPr/>
        </p:nvSpPr>
        <p:spPr>
          <a:xfrm>
            <a:off x="5667451" y="5715000"/>
            <a:ext cx="3429000" cy="9628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Seafood &amp; Shellfish</a:t>
            </a:r>
            <a:endParaRPr lang="en-US" sz="3600" dirty="0"/>
          </a:p>
        </p:txBody>
      </p:sp>
      <p:sp>
        <p:nvSpPr>
          <p:cNvPr id="27" name="Text 16"/>
          <p:cNvSpPr txBox="1"/>
          <p:nvPr/>
        </p:nvSpPr>
        <p:spPr>
          <a:xfrm>
            <a:off x="5667451" y="6953098"/>
            <a:ext cx="342900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Glaze, dip, or mist</a:t>
            </a:r>
            <a:endParaRPr lang="en-US" sz="1500" dirty="0"/>
          </a:p>
        </p:txBody>
      </p:sp>
      <p:sp>
        <p:nvSpPr>
          <p:cNvPr id="28" name="Text 17"/>
          <p:cNvSpPr txBox="1"/>
          <p:nvPr/>
        </p:nvSpPr>
        <p:spPr>
          <a:xfrm>
            <a:off x="5667451" y="7334402"/>
            <a:ext cx="3429000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maintain firmness and surface quality on fresh and frozen lines.</a:t>
            </a:r>
            <a:endParaRPr lang="en-US" sz="1500" dirty="0"/>
          </a:p>
        </p:txBody>
      </p:sp>
      <p:sp>
        <p:nvSpPr>
          <p:cNvPr id="29" name="Text 18"/>
          <p:cNvSpPr txBox="1"/>
          <p:nvPr/>
        </p:nvSpPr>
        <p:spPr>
          <a:xfrm>
            <a:off x="5667451" y="8953805"/>
            <a:ext cx="3429000" cy="6958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5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🐟</a:t>
            </a:r>
            <a:endParaRPr lang="en-US" sz="4500" dirty="0"/>
          </a:p>
        </p:txBody>
      </p:sp>
      <p:sp>
        <p:nvSpPr>
          <p:cNvPr id="30" name="Text 19"/>
          <p:cNvSpPr txBox="1"/>
          <p:nvPr/>
        </p:nvSpPr>
        <p:spPr>
          <a:xfrm>
            <a:off x="9810598" y="5333695"/>
            <a:ext cx="34290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03</a:t>
            </a:r>
            <a:endParaRPr lang="en-US" sz="1000" dirty="0"/>
          </a:p>
        </p:txBody>
      </p:sp>
      <p:sp>
        <p:nvSpPr>
          <p:cNvPr id="31" name="Text 20"/>
          <p:cNvSpPr txBox="1"/>
          <p:nvPr/>
        </p:nvSpPr>
        <p:spPr>
          <a:xfrm>
            <a:off x="9810598" y="5715000"/>
            <a:ext cx="3429000" cy="9628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Fruits &amp; Vegetables</a:t>
            </a:r>
            <a:endParaRPr lang="en-US" sz="3600" dirty="0"/>
          </a:p>
        </p:txBody>
      </p:sp>
      <p:sp>
        <p:nvSpPr>
          <p:cNvPr id="32" name="Text 21"/>
          <p:cNvSpPr txBox="1"/>
          <p:nvPr/>
        </p:nvSpPr>
        <p:spPr>
          <a:xfrm>
            <a:off x="9810598" y="6953098"/>
            <a:ext cx="342900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Post-harvest spray or dip</a:t>
            </a:r>
            <a:endParaRPr lang="en-US" sz="1500" dirty="0"/>
          </a:p>
        </p:txBody>
      </p:sp>
      <p:sp>
        <p:nvSpPr>
          <p:cNvPr id="33" name="Text 22"/>
          <p:cNvSpPr txBox="1"/>
          <p:nvPr/>
        </p:nvSpPr>
        <p:spPr>
          <a:xfrm>
            <a:off x="9810598" y="7334402"/>
            <a:ext cx="3429000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maintain freshness and reduce moisture loss after harvest.</a:t>
            </a:r>
            <a:endParaRPr lang="en-US" sz="1500" dirty="0"/>
          </a:p>
        </p:txBody>
      </p:sp>
      <p:sp>
        <p:nvSpPr>
          <p:cNvPr id="34" name="Text 23"/>
          <p:cNvSpPr txBox="1"/>
          <p:nvPr/>
        </p:nvSpPr>
        <p:spPr>
          <a:xfrm>
            <a:off x="9810598" y="8953805"/>
            <a:ext cx="3429000" cy="6958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5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🥬</a:t>
            </a:r>
            <a:endParaRPr lang="en-US" sz="4500" dirty="0"/>
          </a:p>
        </p:txBody>
      </p:sp>
      <p:sp>
        <p:nvSpPr>
          <p:cNvPr id="35" name="Text 24"/>
          <p:cNvSpPr txBox="1"/>
          <p:nvPr/>
        </p:nvSpPr>
        <p:spPr>
          <a:xfrm>
            <a:off x="13953744" y="5333695"/>
            <a:ext cx="342900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04</a:t>
            </a:r>
            <a:endParaRPr lang="en-US" sz="1000" dirty="0"/>
          </a:p>
        </p:txBody>
      </p:sp>
      <p:sp>
        <p:nvSpPr>
          <p:cNvPr id="36" name="Text 25"/>
          <p:cNvSpPr txBox="1"/>
          <p:nvPr/>
        </p:nvSpPr>
        <p:spPr>
          <a:xfrm>
            <a:off x="13953744" y="5715000"/>
            <a:ext cx="3429000" cy="486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Cut Flowers</a:t>
            </a:r>
            <a:endParaRPr lang="en-US" sz="3600" dirty="0"/>
          </a:p>
        </p:txBody>
      </p:sp>
      <p:sp>
        <p:nvSpPr>
          <p:cNvPr id="37" name="Text 26"/>
          <p:cNvSpPr txBox="1"/>
          <p:nvPr/>
        </p:nvSpPr>
        <p:spPr>
          <a:xfrm>
            <a:off x="13953744" y="6953098"/>
            <a:ext cx="342900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Stem dip or bloom mist</a:t>
            </a:r>
            <a:endParaRPr lang="en-US" sz="1500" dirty="0"/>
          </a:p>
        </p:txBody>
      </p:sp>
      <p:sp>
        <p:nvSpPr>
          <p:cNvPr id="38" name="Text 27"/>
          <p:cNvSpPr txBox="1"/>
          <p:nvPr/>
        </p:nvSpPr>
        <p:spPr>
          <a:xfrm>
            <a:off x="13953744" y="7334402"/>
            <a:ext cx="3429000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E4A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maintain hydration and visual quality on cut stems and blooms.</a:t>
            </a:r>
            <a:endParaRPr lang="en-US" sz="1500" dirty="0"/>
          </a:p>
        </p:txBody>
      </p:sp>
      <p:sp>
        <p:nvSpPr>
          <p:cNvPr id="39" name="Text 28"/>
          <p:cNvSpPr txBox="1"/>
          <p:nvPr/>
        </p:nvSpPr>
        <p:spPr>
          <a:xfrm>
            <a:off x="13953744" y="8953805"/>
            <a:ext cx="3429000" cy="6958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45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🌷</a:t>
            </a:r>
            <a:endParaRPr lang="en-US" sz="4500" dirty="0"/>
          </a:p>
        </p:txBody>
      </p:sp>
      <p:sp>
        <p:nvSpPr>
          <p:cNvPr id="40" name="Text 29"/>
          <p:cNvSpPr txBox="1"/>
          <p:nvPr/>
        </p:nvSpPr>
        <p:spPr>
          <a:xfrm>
            <a:off x="1143000" y="9905695"/>
            <a:ext cx="571500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1F4D33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FG™</a:t>
            </a:r>
            <a:endParaRPr lang="en-US" sz="1300" dirty="0"/>
          </a:p>
        </p:txBody>
      </p:sp>
      <p:sp>
        <p:nvSpPr>
          <p:cNvPr id="41" name="Text 30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/ 15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6b00fefc34122b0f0cd1de3264f3f80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715000" cy="10287000"/>
          </a:xfrm>
          <a:prstGeom prst="rect">
            <a:avLst/>
          </a:prstGeom>
        </p:spPr>
      </p:pic>
      <p:pic>
        <p:nvPicPr>
          <p:cNvPr id="5" name="Image 1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6476695" y="3905402"/>
            <a:ext cx="10858500" cy="914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476695" y="7239305"/>
            <a:ext cx="10858500" cy="1904695"/>
          </a:xfrm>
          <a:prstGeom prst="roundRect">
            <a:avLst>
              <a:gd name="adj" fmla="val 3024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761695" y="2857500"/>
            <a:ext cx="4190695" cy="4190695"/>
          </a:xfrm>
          <a:prstGeom prst="ellipse">
            <a:avLst/>
          </a:prstGeom>
          <a:noFill/>
          <a:ln w="12700">
            <a:solidFill>
              <a:srgbClr val="F6F1E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gen-dedup-d1eb9dfd2883f06944daec618d957dfb.png"/>
          <p:cNvPicPr>
            <a:picLocks noChangeAspect="1"/>
          </p:cNvPicPr>
          <p:nvPr/>
        </p:nvPicPr>
        <p:blipFill>
          <a:blip r:embed="rId5"/>
          <a:srcRect l="-408" r="-408"/>
          <a:stretch/>
        </p:blipFill>
        <p:spPr>
          <a:xfrm>
            <a:off x="6476695" y="7239305"/>
            <a:ext cx="57607" cy="190469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761695" y="857707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F6F1E6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· Category 01</a:t>
            </a:r>
            <a:endParaRPr lang="en-US" sz="13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3619195"/>
            <a:ext cx="4191610" cy="1743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Meat &amp;</a:t>
            </a:r>
            <a:endParaRPr lang="en-US" sz="7200" dirty="0"/>
          </a:p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Poultry</a:t>
            </a:r>
            <a:endParaRPr lang="en-US" sz="7200" dirty="0"/>
          </a:p>
        </p:txBody>
      </p:sp>
      <p:sp>
        <p:nvSpPr>
          <p:cNvPr id="11" name="Text 6"/>
          <p:cNvSpPr txBox="1"/>
          <p:nvPr/>
        </p:nvSpPr>
        <p:spPr>
          <a:xfrm>
            <a:off x="761695" y="6096305"/>
            <a:ext cx="4191610" cy="1000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3DE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treatment that helps maintain appearance and moisture through cutting, packing, and case display.</a:t>
            </a:r>
            <a:endParaRPr lang="en-US" sz="1800" dirty="0"/>
          </a:p>
        </p:txBody>
      </p:sp>
      <p:sp>
        <p:nvSpPr>
          <p:cNvPr id="12" name="Text 7"/>
          <p:cNvSpPr txBox="1"/>
          <p:nvPr/>
        </p:nvSpPr>
        <p:spPr>
          <a:xfrm>
            <a:off x="761695" y="9810598"/>
            <a:ext cx="41916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E3DEC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 · Meat &amp; Poultry</a:t>
            </a:r>
            <a:endParaRPr lang="en-US" sz="1300" dirty="0"/>
          </a:p>
        </p:txBody>
      </p:sp>
      <p:sp>
        <p:nvSpPr>
          <p:cNvPr id="13" name="Text 8"/>
          <p:cNvSpPr txBox="1"/>
          <p:nvPr/>
        </p:nvSpPr>
        <p:spPr>
          <a:xfrm>
            <a:off x="6476695" y="857707"/>
            <a:ext cx="10858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Profile</a:t>
            </a:r>
            <a:endParaRPr lang="en-US" sz="1300" dirty="0"/>
          </a:p>
        </p:txBody>
      </p:sp>
      <p:sp>
        <p:nvSpPr>
          <p:cNvPr id="14" name="Text 9"/>
          <p:cNvSpPr txBox="1"/>
          <p:nvPr/>
        </p:nvSpPr>
        <p:spPr>
          <a:xfrm>
            <a:off x="6476695" y="1619402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Method</a:t>
            </a:r>
            <a:endParaRPr lang="en-US" sz="1200" dirty="0"/>
          </a:p>
        </p:txBody>
      </p:sp>
      <p:sp>
        <p:nvSpPr>
          <p:cNvPr id="15" name="Text 10"/>
          <p:cNvSpPr txBox="1"/>
          <p:nvPr/>
        </p:nvSpPr>
        <p:spPr>
          <a:xfrm>
            <a:off x="6476695" y="2000707"/>
            <a:ext cx="10858500" cy="10954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Surface spray or dip — integrated into existing line equipment.</a:t>
            </a:r>
            <a:endParaRPr lang="en-US" sz="3900" dirty="0"/>
          </a:p>
        </p:txBody>
      </p:sp>
      <p:sp>
        <p:nvSpPr>
          <p:cNvPr id="16" name="Text 11"/>
          <p:cNvSpPr txBox="1"/>
          <p:nvPr/>
        </p:nvSpPr>
        <p:spPr>
          <a:xfrm>
            <a:off x="6476695" y="4190695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It Helps Do</a:t>
            </a:r>
            <a:endParaRPr lang="en-US" sz="1200" dirty="0"/>
          </a:p>
        </p:txBody>
      </p:sp>
      <p:sp>
        <p:nvSpPr>
          <p:cNvPr id="17" name="Text 12"/>
          <p:cNvSpPr txBox="1"/>
          <p:nvPr/>
        </p:nvSpPr>
        <p:spPr>
          <a:xfrm>
            <a:off x="6476695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18" name="Text 13"/>
          <p:cNvSpPr txBox="1"/>
          <p:nvPr/>
        </p:nvSpPr>
        <p:spPr>
          <a:xfrm>
            <a:off x="6724498" y="466709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visual appearance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cuts and trim through handling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12096598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0" name="Text 15"/>
          <p:cNvSpPr txBox="1"/>
          <p:nvPr/>
        </p:nvSpPr>
        <p:spPr>
          <a:xfrm>
            <a:off x="12344400" y="466709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surface moisture loss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during line transit</a:t>
            </a:r>
            <a:endParaRPr lang="en-US" sz="1800" dirty="0"/>
          </a:p>
        </p:txBody>
      </p:sp>
      <p:sp>
        <p:nvSpPr>
          <p:cNvPr id="21" name="Text 16"/>
          <p:cNvSpPr txBox="1"/>
          <p:nvPr/>
        </p:nvSpPr>
        <p:spPr>
          <a:xfrm>
            <a:off x="6476695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2" name="Text 17"/>
          <p:cNvSpPr txBox="1"/>
          <p:nvPr/>
        </p:nvSpPr>
        <p:spPr>
          <a:xfrm>
            <a:off x="6724498" y="551291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color retention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the case-ready surface</a:t>
            </a:r>
            <a:endParaRPr lang="en-US" sz="1800" dirty="0"/>
          </a:p>
        </p:txBody>
      </p:sp>
      <p:sp>
        <p:nvSpPr>
          <p:cNvPr id="23" name="Text 18"/>
          <p:cNvSpPr txBox="1"/>
          <p:nvPr/>
        </p:nvSpPr>
        <p:spPr>
          <a:xfrm>
            <a:off x="12096598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4" name="Text 19"/>
          <p:cNvSpPr txBox="1"/>
          <p:nvPr/>
        </p:nvSpPr>
        <p:spPr>
          <a:xfrm>
            <a:off x="12344400" y="5512918"/>
            <a:ext cx="5143500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 surface integrity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uniformity</a:t>
            </a:r>
            <a:endParaRPr lang="en-US" sz="1800" dirty="0"/>
          </a:p>
        </p:txBody>
      </p:sp>
      <p:sp>
        <p:nvSpPr>
          <p:cNvPr id="25" name="Text 20"/>
          <p:cNvSpPr txBox="1"/>
          <p:nvPr/>
        </p:nvSpPr>
        <p:spPr>
          <a:xfrm>
            <a:off x="6858000" y="7524598"/>
            <a:ext cx="102870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A23B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Operational fit</a:t>
            </a:r>
            <a:endParaRPr lang="en-US" sz="1200" dirty="0"/>
          </a:p>
        </p:txBody>
      </p:sp>
      <p:sp>
        <p:nvSpPr>
          <p:cNvPr id="26" name="Text 21"/>
          <p:cNvSpPr txBox="1"/>
          <p:nvPr/>
        </p:nvSpPr>
        <p:spPr>
          <a:xfrm>
            <a:off x="6858000" y="7905902"/>
            <a:ext cx="10287000" cy="11146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Water-soluble — no special carrier. Neutral taste and aroma. Drops into existing spray cabinets and dip tanks with standard food-handling procedures.</a:t>
            </a:r>
            <a:endParaRPr lang="en-US" sz="2200" dirty="0"/>
          </a:p>
        </p:txBody>
      </p:sp>
      <p:sp>
        <p:nvSpPr>
          <p:cNvPr id="27" name="Text 22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/ 15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94b298a338ae5d9a2e2d4f92e7d3f90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715000" cy="10287000"/>
          </a:xfrm>
          <a:prstGeom prst="rect">
            <a:avLst/>
          </a:prstGeom>
        </p:spPr>
      </p:pic>
      <p:pic>
        <p:nvPicPr>
          <p:cNvPr id="5" name="Image 1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6476695" y="3905402"/>
            <a:ext cx="10858500" cy="914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476695" y="7239305"/>
            <a:ext cx="10858500" cy="1904695"/>
          </a:xfrm>
          <a:prstGeom prst="roundRect">
            <a:avLst>
              <a:gd name="adj" fmla="val 3024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761695" y="2857500"/>
            <a:ext cx="4190695" cy="4190695"/>
          </a:xfrm>
          <a:prstGeom prst="ellipse">
            <a:avLst/>
          </a:prstGeom>
          <a:noFill/>
          <a:ln w="12700">
            <a:solidFill>
              <a:srgbClr val="F6F1E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gen-dedup-442f8b2c095b1ac2db2990048503b87d.png"/>
          <p:cNvPicPr>
            <a:picLocks noChangeAspect="1"/>
          </p:cNvPicPr>
          <p:nvPr/>
        </p:nvPicPr>
        <p:blipFill>
          <a:blip r:embed="rId5"/>
          <a:srcRect l="-408" r="-408"/>
          <a:stretch/>
        </p:blipFill>
        <p:spPr>
          <a:xfrm>
            <a:off x="6476695" y="7239305"/>
            <a:ext cx="57607" cy="190469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761695" y="857707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F6F1E6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 · Category 02</a:t>
            </a:r>
            <a:endParaRPr lang="en-US" sz="13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3619195"/>
            <a:ext cx="4191610" cy="1743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Seafood &amp;</a:t>
            </a:r>
            <a:endParaRPr lang="en-US" sz="7200" dirty="0"/>
          </a:p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Shellfish</a:t>
            </a:r>
            <a:endParaRPr lang="en-US" sz="7200" dirty="0"/>
          </a:p>
        </p:txBody>
      </p:sp>
      <p:sp>
        <p:nvSpPr>
          <p:cNvPr id="11" name="Text 6"/>
          <p:cNvSpPr txBox="1"/>
          <p:nvPr/>
        </p:nvSpPr>
        <p:spPr>
          <a:xfrm>
            <a:off x="761695" y="6096305"/>
            <a:ext cx="4191610" cy="1000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3DE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Surface treatment for fresh and frozen seafood lines — through glaze, dip, or fine mist application.</a:t>
            </a:r>
            <a:endParaRPr lang="en-US" sz="1800" dirty="0"/>
          </a:p>
        </p:txBody>
      </p:sp>
      <p:sp>
        <p:nvSpPr>
          <p:cNvPr id="12" name="Text 7"/>
          <p:cNvSpPr txBox="1"/>
          <p:nvPr/>
        </p:nvSpPr>
        <p:spPr>
          <a:xfrm>
            <a:off x="761695" y="9810598"/>
            <a:ext cx="41916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E3DEC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 · Seafood &amp; Shellfish</a:t>
            </a:r>
            <a:endParaRPr lang="en-US" sz="1300" dirty="0"/>
          </a:p>
        </p:txBody>
      </p:sp>
      <p:sp>
        <p:nvSpPr>
          <p:cNvPr id="13" name="Text 8"/>
          <p:cNvSpPr txBox="1"/>
          <p:nvPr/>
        </p:nvSpPr>
        <p:spPr>
          <a:xfrm>
            <a:off x="6476695" y="857707"/>
            <a:ext cx="10858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Profile</a:t>
            </a:r>
            <a:endParaRPr lang="en-US" sz="1300" dirty="0"/>
          </a:p>
        </p:txBody>
      </p:sp>
      <p:sp>
        <p:nvSpPr>
          <p:cNvPr id="14" name="Text 9"/>
          <p:cNvSpPr txBox="1"/>
          <p:nvPr/>
        </p:nvSpPr>
        <p:spPr>
          <a:xfrm>
            <a:off x="6476695" y="1619402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Method</a:t>
            </a:r>
            <a:endParaRPr lang="en-US" sz="1200" dirty="0"/>
          </a:p>
        </p:txBody>
      </p:sp>
      <p:sp>
        <p:nvSpPr>
          <p:cNvPr id="15" name="Text 10"/>
          <p:cNvSpPr txBox="1"/>
          <p:nvPr/>
        </p:nvSpPr>
        <p:spPr>
          <a:xfrm>
            <a:off x="6476695" y="2000707"/>
            <a:ext cx="10858500" cy="10954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Glazing, dipping, or misting — across portioning, freezing, and pack-out.</a:t>
            </a:r>
            <a:endParaRPr lang="en-US" sz="3900" dirty="0"/>
          </a:p>
        </p:txBody>
      </p:sp>
      <p:sp>
        <p:nvSpPr>
          <p:cNvPr id="16" name="Text 11"/>
          <p:cNvSpPr txBox="1"/>
          <p:nvPr/>
        </p:nvSpPr>
        <p:spPr>
          <a:xfrm>
            <a:off x="6476695" y="4190695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It Helps Do</a:t>
            </a:r>
            <a:endParaRPr lang="en-US" sz="1200" dirty="0"/>
          </a:p>
        </p:txBody>
      </p:sp>
      <p:sp>
        <p:nvSpPr>
          <p:cNvPr id="17" name="Text 12"/>
          <p:cNvSpPr txBox="1"/>
          <p:nvPr/>
        </p:nvSpPr>
        <p:spPr>
          <a:xfrm>
            <a:off x="6476695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18" name="Text 13"/>
          <p:cNvSpPr txBox="1"/>
          <p:nvPr/>
        </p:nvSpPr>
        <p:spPr>
          <a:xfrm>
            <a:off x="6724498" y="466709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surface firmness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 fillets and portions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12096598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0" name="Text 15"/>
          <p:cNvSpPr txBox="1"/>
          <p:nvPr/>
        </p:nvSpPr>
        <p:spPr>
          <a:xfrm>
            <a:off x="12344400" y="466709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moisture loss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handling and freezing stages</a:t>
            </a:r>
            <a:endParaRPr lang="en-US" sz="1800" dirty="0"/>
          </a:p>
        </p:txBody>
      </p:sp>
      <p:sp>
        <p:nvSpPr>
          <p:cNvPr id="21" name="Text 16"/>
          <p:cNvSpPr txBox="1"/>
          <p:nvPr/>
        </p:nvSpPr>
        <p:spPr>
          <a:xfrm>
            <a:off x="6476695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2" name="Text 17"/>
          <p:cNvSpPr txBox="1"/>
          <p:nvPr/>
        </p:nvSpPr>
        <p:spPr>
          <a:xfrm>
            <a:off x="6724498" y="551291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 surface uniformity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glaze appearance</a:t>
            </a:r>
            <a:endParaRPr lang="en-US" sz="1800" dirty="0"/>
          </a:p>
        </p:txBody>
      </p:sp>
      <p:sp>
        <p:nvSpPr>
          <p:cNvPr id="23" name="Text 18"/>
          <p:cNvSpPr txBox="1"/>
          <p:nvPr/>
        </p:nvSpPr>
        <p:spPr>
          <a:xfrm>
            <a:off x="12096598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4" name="Text 19"/>
          <p:cNvSpPr txBox="1"/>
          <p:nvPr/>
        </p:nvSpPr>
        <p:spPr>
          <a:xfrm>
            <a:off x="12344400" y="5512918"/>
            <a:ext cx="4375404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visual quality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the case</a:t>
            </a:r>
            <a:endParaRPr lang="en-US" sz="1800" dirty="0"/>
          </a:p>
        </p:txBody>
      </p:sp>
      <p:sp>
        <p:nvSpPr>
          <p:cNvPr id="25" name="Text 20"/>
          <p:cNvSpPr txBox="1"/>
          <p:nvPr/>
        </p:nvSpPr>
        <p:spPr>
          <a:xfrm>
            <a:off x="6858000" y="7524598"/>
            <a:ext cx="102870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2E6B8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Operational fit</a:t>
            </a:r>
            <a:endParaRPr lang="en-US" sz="1200" dirty="0"/>
          </a:p>
        </p:txBody>
      </p:sp>
      <p:sp>
        <p:nvSpPr>
          <p:cNvPr id="26" name="Text 21"/>
          <p:cNvSpPr txBox="1"/>
          <p:nvPr/>
        </p:nvSpPr>
        <p:spPr>
          <a:xfrm>
            <a:off x="6858000" y="7905902"/>
            <a:ext cx="10287000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Fully water-soluble — compatible with glaze tanks and mist applicators. Neutral taste and aroma maintain product character.</a:t>
            </a:r>
            <a:endParaRPr lang="en-US" sz="2200" dirty="0"/>
          </a:p>
        </p:txBody>
      </p:sp>
      <p:sp>
        <p:nvSpPr>
          <p:cNvPr id="27" name="Text 22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 / 15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aac76dc59e8ed9fca885c5dab1f4106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715000" cy="10287000"/>
          </a:xfrm>
          <a:prstGeom prst="rect">
            <a:avLst/>
          </a:prstGeom>
        </p:spPr>
      </p:pic>
      <p:pic>
        <p:nvPicPr>
          <p:cNvPr id="5" name="Image 1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6476695" y="3905402"/>
            <a:ext cx="10858500" cy="914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476695" y="7239305"/>
            <a:ext cx="10858500" cy="1904695"/>
          </a:xfrm>
          <a:prstGeom prst="roundRect">
            <a:avLst>
              <a:gd name="adj" fmla="val 3024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761695" y="2857500"/>
            <a:ext cx="4190695" cy="4190695"/>
          </a:xfrm>
          <a:prstGeom prst="ellipse">
            <a:avLst/>
          </a:prstGeom>
          <a:noFill/>
          <a:ln w="12700">
            <a:solidFill>
              <a:srgbClr val="F6F1E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gen-dedup-299b50ac76d493515c6ad748e995546c.png"/>
          <p:cNvPicPr>
            <a:picLocks noChangeAspect="1"/>
          </p:cNvPicPr>
          <p:nvPr/>
        </p:nvPicPr>
        <p:blipFill>
          <a:blip r:embed="rId5"/>
          <a:srcRect l="-408" r="-408"/>
          <a:stretch/>
        </p:blipFill>
        <p:spPr>
          <a:xfrm>
            <a:off x="6476695" y="7239305"/>
            <a:ext cx="57607" cy="190469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761695" y="857707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F6F1E6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 · Category 03</a:t>
            </a:r>
            <a:endParaRPr lang="en-US" sz="13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3619195"/>
            <a:ext cx="4191610" cy="1743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Fruits &amp;</a:t>
            </a:r>
            <a:endParaRPr lang="en-US" sz="7200" dirty="0"/>
          </a:p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Vegetables</a:t>
            </a:r>
            <a:endParaRPr lang="en-US" sz="7200" dirty="0"/>
          </a:p>
        </p:txBody>
      </p:sp>
      <p:sp>
        <p:nvSpPr>
          <p:cNvPr id="11" name="Text 6"/>
          <p:cNvSpPr txBox="1"/>
          <p:nvPr/>
        </p:nvSpPr>
        <p:spPr>
          <a:xfrm>
            <a:off x="761695" y="6096305"/>
            <a:ext cx="4191610" cy="1334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3DEC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Post-harvest surface treatment that helps maintain freshness and reduce moisture loss from packhouse to retail.</a:t>
            </a:r>
            <a:endParaRPr lang="en-US" sz="1800" dirty="0"/>
          </a:p>
        </p:txBody>
      </p:sp>
      <p:sp>
        <p:nvSpPr>
          <p:cNvPr id="12" name="Text 7"/>
          <p:cNvSpPr txBox="1"/>
          <p:nvPr/>
        </p:nvSpPr>
        <p:spPr>
          <a:xfrm>
            <a:off x="761695" y="9810598"/>
            <a:ext cx="41916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E3DEC9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 · Produce</a:t>
            </a:r>
            <a:endParaRPr lang="en-US" sz="1300" dirty="0"/>
          </a:p>
        </p:txBody>
      </p:sp>
      <p:sp>
        <p:nvSpPr>
          <p:cNvPr id="13" name="Text 8"/>
          <p:cNvSpPr txBox="1"/>
          <p:nvPr/>
        </p:nvSpPr>
        <p:spPr>
          <a:xfrm>
            <a:off x="6476695" y="857707"/>
            <a:ext cx="10858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Profile</a:t>
            </a:r>
            <a:endParaRPr lang="en-US" sz="1300" dirty="0"/>
          </a:p>
        </p:txBody>
      </p:sp>
      <p:sp>
        <p:nvSpPr>
          <p:cNvPr id="14" name="Text 9"/>
          <p:cNvSpPr txBox="1"/>
          <p:nvPr/>
        </p:nvSpPr>
        <p:spPr>
          <a:xfrm>
            <a:off x="6476695" y="1619402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Method</a:t>
            </a:r>
            <a:endParaRPr lang="en-US" sz="1200" dirty="0"/>
          </a:p>
        </p:txBody>
      </p:sp>
      <p:sp>
        <p:nvSpPr>
          <p:cNvPr id="15" name="Text 10"/>
          <p:cNvSpPr txBox="1"/>
          <p:nvPr/>
        </p:nvSpPr>
        <p:spPr>
          <a:xfrm>
            <a:off x="6476695" y="2000707"/>
            <a:ext cx="10858500" cy="10954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Post-harvest spray or dip — applied during washing, sorting, or pack-out.</a:t>
            </a:r>
            <a:endParaRPr lang="en-US" sz="3900" dirty="0"/>
          </a:p>
        </p:txBody>
      </p:sp>
      <p:sp>
        <p:nvSpPr>
          <p:cNvPr id="16" name="Text 11"/>
          <p:cNvSpPr txBox="1"/>
          <p:nvPr/>
        </p:nvSpPr>
        <p:spPr>
          <a:xfrm>
            <a:off x="6476695" y="4190695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It Helps Do</a:t>
            </a:r>
            <a:endParaRPr lang="en-US" sz="1200" dirty="0"/>
          </a:p>
        </p:txBody>
      </p:sp>
      <p:sp>
        <p:nvSpPr>
          <p:cNvPr id="17" name="Text 12"/>
          <p:cNvSpPr txBox="1"/>
          <p:nvPr/>
        </p:nvSpPr>
        <p:spPr>
          <a:xfrm>
            <a:off x="6476695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18" name="Text 13"/>
          <p:cNvSpPr txBox="1"/>
          <p:nvPr/>
        </p:nvSpPr>
        <p:spPr>
          <a:xfrm>
            <a:off x="6724498" y="466709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freshness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through handling and storage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12096598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0" name="Text 15"/>
          <p:cNvSpPr txBox="1"/>
          <p:nvPr/>
        </p:nvSpPr>
        <p:spPr>
          <a:xfrm>
            <a:off x="12344400" y="4667098"/>
            <a:ext cx="5553151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moisture loss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the product surface</a:t>
            </a:r>
            <a:endParaRPr lang="en-US" sz="1800" dirty="0"/>
          </a:p>
        </p:txBody>
      </p:sp>
      <p:sp>
        <p:nvSpPr>
          <p:cNvPr id="21" name="Text 16"/>
          <p:cNvSpPr txBox="1"/>
          <p:nvPr/>
        </p:nvSpPr>
        <p:spPr>
          <a:xfrm>
            <a:off x="6476695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2" name="Text 17"/>
          <p:cNvSpPr txBox="1"/>
          <p:nvPr/>
        </p:nvSpPr>
        <p:spPr>
          <a:xfrm>
            <a:off x="6724498" y="551291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color retention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 skin and cut surfaces</a:t>
            </a:r>
            <a:endParaRPr lang="en-US" sz="1800" dirty="0"/>
          </a:p>
        </p:txBody>
      </p:sp>
      <p:sp>
        <p:nvSpPr>
          <p:cNvPr id="23" name="Text 18"/>
          <p:cNvSpPr txBox="1"/>
          <p:nvPr/>
        </p:nvSpPr>
        <p:spPr>
          <a:xfrm>
            <a:off x="12096598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4" name="Text 19"/>
          <p:cNvSpPr txBox="1"/>
          <p:nvPr/>
        </p:nvSpPr>
        <p:spPr>
          <a:xfrm>
            <a:off x="12344400" y="551291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 surface uniformity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visual quality</a:t>
            </a:r>
            <a:endParaRPr lang="en-US" sz="1800" dirty="0"/>
          </a:p>
        </p:txBody>
      </p:sp>
      <p:sp>
        <p:nvSpPr>
          <p:cNvPr id="25" name="Text 20"/>
          <p:cNvSpPr txBox="1"/>
          <p:nvPr/>
        </p:nvSpPr>
        <p:spPr>
          <a:xfrm>
            <a:off x="6858000" y="7524598"/>
            <a:ext cx="102870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1F4D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Operational fit</a:t>
            </a:r>
            <a:endParaRPr lang="en-US" sz="1200" dirty="0"/>
          </a:p>
        </p:txBody>
      </p:sp>
      <p:sp>
        <p:nvSpPr>
          <p:cNvPr id="26" name="Text 21"/>
          <p:cNvSpPr txBox="1"/>
          <p:nvPr/>
        </p:nvSpPr>
        <p:spPr>
          <a:xfrm>
            <a:off x="6858000" y="7905902"/>
            <a:ext cx="10287000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Drop-in for packhouse spray bars and dip tanks. Supports clean-label product development with a naturally-derived bio-polymer.</a:t>
            </a:r>
            <a:endParaRPr lang="en-US" sz="2200" dirty="0"/>
          </a:p>
        </p:txBody>
      </p:sp>
      <p:sp>
        <p:nvSpPr>
          <p:cNvPr id="27" name="Text 22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 / 15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8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gen-dedup-e610d82db5a55f4c24ebc8238b43107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715000" cy="10287000"/>
          </a:xfrm>
          <a:prstGeom prst="rect">
            <a:avLst/>
          </a:prstGeom>
        </p:spPr>
      </p:pic>
      <p:pic>
        <p:nvPicPr>
          <p:cNvPr id="5" name="Image 1" descr="gen-dedup-2e32c511d4b874bd219b786e4788db52.png"/>
          <p:cNvPicPr>
            <a:picLocks noChangeAspect="1"/>
          </p:cNvPicPr>
          <p:nvPr/>
        </p:nvPicPr>
        <p:blipFill>
          <a:blip r:embed="rId4"/>
          <a:srcRect l="-2083" r="-2083"/>
          <a:stretch/>
        </p:blipFill>
        <p:spPr>
          <a:xfrm>
            <a:off x="6476695" y="3905402"/>
            <a:ext cx="10858500" cy="914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476695" y="7239305"/>
            <a:ext cx="10858500" cy="1904695"/>
          </a:xfrm>
          <a:prstGeom prst="roundRect">
            <a:avLst>
              <a:gd name="adj" fmla="val 3024"/>
            </a:avLst>
          </a:prstGeom>
          <a:solidFill>
            <a:srgbClr val="F6F1E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761695" y="2857500"/>
            <a:ext cx="4190695" cy="4190695"/>
          </a:xfrm>
          <a:prstGeom prst="ellipse">
            <a:avLst/>
          </a:prstGeom>
          <a:noFill/>
          <a:ln w="12700">
            <a:solidFill>
              <a:srgbClr val="F6F1E6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gen-dedup-2d5b52cb137e98676c253f3c0ada2c80.png"/>
          <p:cNvPicPr>
            <a:picLocks noChangeAspect="1"/>
          </p:cNvPicPr>
          <p:nvPr/>
        </p:nvPicPr>
        <p:blipFill>
          <a:blip r:embed="rId5"/>
          <a:srcRect l="-408" r="-408"/>
          <a:stretch/>
        </p:blipFill>
        <p:spPr>
          <a:xfrm>
            <a:off x="6476695" y="7239305"/>
            <a:ext cx="57607" cy="190469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761695" y="857707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F6F1E6">
                    <a:alpha val="7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 · Category 04</a:t>
            </a:r>
            <a:endParaRPr lang="en-US" sz="1300" dirty="0"/>
          </a:p>
        </p:txBody>
      </p:sp>
      <p:sp>
        <p:nvSpPr>
          <p:cNvPr id="10" name="Text 5"/>
          <p:cNvSpPr txBox="1"/>
          <p:nvPr/>
        </p:nvSpPr>
        <p:spPr>
          <a:xfrm>
            <a:off x="761695" y="3619195"/>
            <a:ext cx="4191610" cy="1743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Cut</a:t>
            </a:r>
            <a:endParaRPr lang="en-US" sz="7200" dirty="0"/>
          </a:p>
          <a:p>
            <a:pPr marL="0" indent="0" algn="l">
              <a:buNone/>
            </a:pPr>
            <a:r>
              <a:rPr lang="en-US" sz="7200" kern="0" spc="-14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Flowers</a:t>
            </a:r>
            <a:endParaRPr lang="en-US" sz="7200" dirty="0"/>
          </a:p>
        </p:txBody>
      </p:sp>
      <p:sp>
        <p:nvSpPr>
          <p:cNvPr id="11" name="Text 6"/>
          <p:cNvSpPr txBox="1"/>
          <p:nvPr/>
        </p:nvSpPr>
        <p:spPr>
          <a:xfrm>
            <a:off x="761695" y="6096305"/>
            <a:ext cx="4191610" cy="1000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6F1E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Stem dip and bloom mist that helps maintain hydration and visual quality from farm to florist.</a:t>
            </a:r>
            <a:endParaRPr lang="en-US" sz="1800" dirty="0"/>
          </a:p>
        </p:txBody>
      </p:sp>
      <p:sp>
        <p:nvSpPr>
          <p:cNvPr id="12" name="Text 7"/>
          <p:cNvSpPr txBox="1"/>
          <p:nvPr/>
        </p:nvSpPr>
        <p:spPr>
          <a:xfrm>
            <a:off x="761695" y="9810598"/>
            <a:ext cx="419161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54" dirty="0">
                <a:solidFill>
                  <a:srgbClr val="F6F1E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Chitosan FG · Cut Flowers</a:t>
            </a:r>
            <a:endParaRPr lang="en-US" sz="1300" dirty="0"/>
          </a:p>
        </p:txBody>
      </p:sp>
      <p:sp>
        <p:nvSpPr>
          <p:cNvPr id="13" name="Text 8"/>
          <p:cNvSpPr txBox="1"/>
          <p:nvPr/>
        </p:nvSpPr>
        <p:spPr>
          <a:xfrm>
            <a:off x="6476695" y="857707"/>
            <a:ext cx="1085850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97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Profile</a:t>
            </a:r>
            <a:endParaRPr lang="en-US" sz="1300" dirty="0"/>
          </a:p>
        </p:txBody>
      </p:sp>
      <p:sp>
        <p:nvSpPr>
          <p:cNvPr id="14" name="Text 9"/>
          <p:cNvSpPr txBox="1"/>
          <p:nvPr/>
        </p:nvSpPr>
        <p:spPr>
          <a:xfrm>
            <a:off x="6476695" y="1619402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Method</a:t>
            </a:r>
            <a:endParaRPr lang="en-US" sz="1200" dirty="0"/>
          </a:p>
        </p:txBody>
      </p:sp>
      <p:sp>
        <p:nvSpPr>
          <p:cNvPr id="15" name="Text 10"/>
          <p:cNvSpPr txBox="1"/>
          <p:nvPr/>
        </p:nvSpPr>
        <p:spPr>
          <a:xfrm>
            <a:off x="6476695" y="2000707"/>
            <a:ext cx="10858500" cy="10954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14352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Stem dip or bloom mist — applied at packing or before transit.</a:t>
            </a:r>
            <a:endParaRPr lang="en-US" sz="3900" dirty="0"/>
          </a:p>
        </p:txBody>
      </p:sp>
      <p:sp>
        <p:nvSpPr>
          <p:cNvPr id="16" name="Text 11"/>
          <p:cNvSpPr txBox="1"/>
          <p:nvPr/>
        </p:nvSpPr>
        <p:spPr>
          <a:xfrm>
            <a:off x="6476695" y="4190695"/>
            <a:ext cx="10858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It Helps Do</a:t>
            </a:r>
            <a:endParaRPr lang="en-US" sz="1200" dirty="0"/>
          </a:p>
        </p:txBody>
      </p:sp>
      <p:sp>
        <p:nvSpPr>
          <p:cNvPr id="17" name="Text 12"/>
          <p:cNvSpPr txBox="1"/>
          <p:nvPr/>
        </p:nvSpPr>
        <p:spPr>
          <a:xfrm>
            <a:off x="6476695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18" name="Text 13"/>
          <p:cNvSpPr txBox="1"/>
          <p:nvPr/>
        </p:nvSpPr>
        <p:spPr>
          <a:xfrm>
            <a:off x="6724498" y="4667098"/>
            <a:ext cx="5086807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hydration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stems and blooms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12096598" y="466709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0" name="Text 15"/>
          <p:cNvSpPr txBox="1"/>
          <p:nvPr/>
        </p:nvSpPr>
        <p:spPr>
          <a:xfrm>
            <a:off x="12344400" y="4667098"/>
            <a:ext cx="49917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moisture loss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through transit and display</a:t>
            </a:r>
            <a:endParaRPr lang="en-US" sz="1800" dirty="0"/>
          </a:p>
        </p:txBody>
      </p:sp>
      <p:sp>
        <p:nvSpPr>
          <p:cNvPr id="21" name="Text 16"/>
          <p:cNvSpPr txBox="1"/>
          <p:nvPr/>
        </p:nvSpPr>
        <p:spPr>
          <a:xfrm>
            <a:off x="6476695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2" name="Text 17"/>
          <p:cNvSpPr txBox="1"/>
          <p:nvPr/>
        </p:nvSpPr>
        <p:spPr>
          <a:xfrm>
            <a:off x="6724498" y="5512918"/>
            <a:ext cx="5287061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visual quality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bloom integrity</a:t>
            </a:r>
            <a:endParaRPr lang="en-US" sz="1800" dirty="0"/>
          </a:p>
        </p:txBody>
      </p:sp>
      <p:sp>
        <p:nvSpPr>
          <p:cNvPr id="23" name="Text 18"/>
          <p:cNvSpPr txBox="1"/>
          <p:nvPr/>
        </p:nvSpPr>
        <p:spPr>
          <a:xfrm>
            <a:off x="12096598" y="5512918"/>
            <a:ext cx="125273" cy="2862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</a:t>
            </a:r>
            <a:endParaRPr lang="en-US" sz="2200" dirty="0"/>
          </a:p>
        </p:txBody>
      </p:sp>
      <p:sp>
        <p:nvSpPr>
          <p:cNvPr id="24" name="Text 19"/>
          <p:cNvSpPr txBox="1"/>
          <p:nvPr/>
        </p:nvSpPr>
        <p:spPr>
          <a:xfrm>
            <a:off x="12344400" y="5512918"/>
            <a:ext cx="5658307" cy="3145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435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 surface uniformity</a:t>
            </a:r>
            <a:r>
              <a:rPr lang="en-US" sz="1800" dirty="0">
                <a:solidFill>
                  <a:srgbClr val="0F2A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 petal and leaf</a:t>
            </a:r>
            <a:endParaRPr lang="en-US" sz="1800" dirty="0"/>
          </a:p>
        </p:txBody>
      </p:sp>
      <p:sp>
        <p:nvSpPr>
          <p:cNvPr id="25" name="Text 20"/>
          <p:cNvSpPr txBox="1"/>
          <p:nvPr/>
        </p:nvSpPr>
        <p:spPr>
          <a:xfrm>
            <a:off x="6858000" y="7524598"/>
            <a:ext cx="102870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16" dirty="0">
                <a:solidFill>
                  <a:srgbClr val="D462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Operational fit</a:t>
            </a:r>
            <a:endParaRPr lang="en-US" sz="1200" dirty="0"/>
          </a:p>
        </p:txBody>
      </p:sp>
      <p:sp>
        <p:nvSpPr>
          <p:cNvPr id="26" name="Text 21"/>
          <p:cNvSpPr txBox="1"/>
          <p:nvPr/>
        </p:nvSpPr>
        <p:spPr>
          <a:xfrm>
            <a:off x="6858000" y="7905902"/>
            <a:ext cx="10287000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0F2A1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Water-soluble and easy to dilute. Compatible with stem-dip stations, hand misters, and packhouse spray systems.</a:t>
            </a:r>
            <a:endParaRPr lang="en-US" sz="2200" dirty="0"/>
          </a:p>
        </p:txBody>
      </p:sp>
      <p:sp>
        <p:nvSpPr>
          <p:cNvPr id="27" name="Text 22"/>
          <p:cNvSpPr txBox="1"/>
          <p:nvPr/>
        </p:nvSpPr>
        <p:spPr>
          <a:xfrm>
            <a:off x="11239805" y="9905695"/>
            <a:ext cx="6286500" cy="1911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buNone/>
            </a:pPr>
            <a:r>
              <a:rPr lang="en-US" sz="1200" kern="0" spc="180" dirty="0">
                <a:solidFill>
                  <a:srgbClr val="6B66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 / 15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1842</Words>
  <Application>Microsoft Office PowerPoint</Application>
  <PresentationFormat>Custom</PresentationFormat>
  <Paragraphs>324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Fraunces</vt:lpstr>
      <vt:lpstr>Inter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steve nice</cp:lastModifiedBy>
  <cp:revision>2</cp:revision>
  <dcterms:created xsi:type="dcterms:W3CDTF">2026-06-30T11:55:35Z</dcterms:created>
  <dcterms:modified xsi:type="dcterms:W3CDTF">2026-06-30T12:42:06Z</dcterms:modified>
</cp:coreProperties>
</file>