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nice" userId="7b000f61b502b40f" providerId="LiveId" clId="{93D2D327-7CB2-4985-8FEB-22C1E448BF09}"/>
    <pc:docChg chg="custSel modSld">
      <pc:chgData name="steve nice" userId="7b000f61b502b40f" providerId="LiveId" clId="{93D2D327-7CB2-4985-8FEB-22C1E448BF09}" dt="2026-04-29T22:30:52.519" v="23" actId="1076"/>
      <pc:docMkLst>
        <pc:docMk/>
      </pc:docMkLst>
      <pc:sldChg chg="delSp modSp mod">
        <pc:chgData name="steve nice" userId="7b000f61b502b40f" providerId="LiveId" clId="{93D2D327-7CB2-4985-8FEB-22C1E448BF09}" dt="2026-04-29T22:30:20.328" v="21" actId="1076"/>
        <pc:sldMkLst>
          <pc:docMk/>
          <pc:sldMk cId="0" sldId="256"/>
        </pc:sldMkLst>
        <pc:spChg chg="mod">
          <ac:chgData name="steve nice" userId="7b000f61b502b40f" providerId="LiveId" clId="{93D2D327-7CB2-4985-8FEB-22C1E448BF09}" dt="2026-04-29T22:30:02.696" v="19" actId="1076"/>
          <ac:spMkLst>
            <pc:docMk/>
            <pc:sldMk cId="0" sldId="256"/>
            <ac:spMk id="63" creationId="{00000000-0000-0000-0000-000000000000}"/>
          </ac:spMkLst>
        </pc:spChg>
        <pc:spChg chg="mod">
          <ac:chgData name="steve nice" userId="7b000f61b502b40f" providerId="LiveId" clId="{93D2D327-7CB2-4985-8FEB-22C1E448BF09}" dt="2026-04-29T22:29:56.824" v="18" actId="14100"/>
          <ac:spMkLst>
            <pc:docMk/>
            <pc:sldMk cId="0" sldId="256"/>
            <ac:spMk id="65" creationId="{00000000-0000-0000-0000-000000000000}"/>
          </ac:spMkLst>
        </pc:spChg>
        <pc:spChg chg="mod">
          <ac:chgData name="steve nice" userId="7b000f61b502b40f" providerId="LiveId" clId="{93D2D327-7CB2-4985-8FEB-22C1E448BF09}" dt="2026-04-29T22:29:40.649" v="15" actId="14100"/>
          <ac:spMkLst>
            <pc:docMk/>
            <pc:sldMk cId="0" sldId="256"/>
            <ac:spMk id="67" creationId="{00000000-0000-0000-0000-000000000000}"/>
          </ac:spMkLst>
        </pc:spChg>
        <pc:spChg chg="mod">
          <ac:chgData name="steve nice" userId="7b000f61b502b40f" providerId="LiveId" clId="{93D2D327-7CB2-4985-8FEB-22C1E448BF09}" dt="2026-04-29T22:29:45.378" v="16" actId="14100"/>
          <ac:spMkLst>
            <pc:docMk/>
            <pc:sldMk cId="0" sldId="256"/>
            <ac:spMk id="69" creationId="{00000000-0000-0000-0000-000000000000}"/>
          </ac:spMkLst>
        </pc:spChg>
        <pc:spChg chg="mod">
          <ac:chgData name="steve nice" userId="7b000f61b502b40f" providerId="LiveId" clId="{93D2D327-7CB2-4985-8FEB-22C1E448BF09}" dt="2026-04-29T22:29:51.001" v="17" actId="14100"/>
          <ac:spMkLst>
            <pc:docMk/>
            <pc:sldMk cId="0" sldId="256"/>
            <ac:spMk id="71" creationId="{00000000-0000-0000-0000-000000000000}"/>
          </ac:spMkLst>
        </pc:spChg>
        <pc:picChg chg="del">
          <ac:chgData name="steve nice" userId="7b000f61b502b40f" providerId="LiveId" clId="{93D2D327-7CB2-4985-8FEB-22C1E448BF09}" dt="2026-04-29T22:29:05.967" v="11" actId="478"/>
          <ac:picMkLst>
            <pc:docMk/>
            <pc:sldMk cId="0" sldId="256"/>
            <ac:picMk id="53" creationId="{00000000-0000-0000-0000-000000000000}"/>
          </ac:picMkLst>
        </pc:picChg>
        <pc:picChg chg="mod">
          <ac:chgData name="steve nice" userId="7b000f61b502b40f" providerId="LiveId" clId="{93D2D327-7CB2-4985-8FEB-22C1E448BF09}" dt="2026-04-29T22:30:20.328" v="21" actId="1076"/>
          <ac:picMkLst>
            <pc:docMk/>
            <pc:sldMk cId="0" sldId="256"/>
            <ac:picMk id="64" creationId="{00000000-0000-0000-0000-000000000000}"/>
          </ac:picMkLst>
        </pc:picChg>
        <pc:picChg chg="del">
          <ac:chgData name="steve nice" userId="7b000f61b502b40f" providerId="LiveId" clId="{93D2D327-7CB2-4985-8FEB-22C1E448BF09}" dt="2026-04-29T22:28:21.893" v="4" actId="478"/>
          <ac:picMkLst>
            <pc:docMk/>
            <pc:sldMk cId="0" sldId="256"/>
            <ac:picMk id="66" creationId="{00000000-0000-0000-0000-000000000000}"/>
          </ac:picMkLst>
        </pc:picChg>
        <pc:picChg chg="del">
          <ac:chgData name="steve nice" userId="7b000f61b502b40f" providerId="LiveId" clId="{93D2D327-7CB2-4985-8FEB-22C1E448BF09}" dt="2026-04-29T22:29:00.483" v="10" actId="478"/>
          <ac:picMkLst>
            <pc:docMk/>
            <pc:sldMk cId="0" sldId="256"/>
            <ac:picMk id="68" creationId="{00000000-0000-0000-0000-000000000000}"/>
          </ac:picMkLst>
        </pc:picChg>
        <pc:picChg chg="del">
          <ac:chgData name="steve nice" userId="7b000f61b502b40f" providerId="LiveId" clId="{93D2D327-7CB2-4985-8FEB-22C1E448BF09}" dt="2026-04-29T22:28:58.498" v="9" actId="478"/>
          <ac:picMkLst>
            <pc:docMk/>
            <pc:sldMk cId="0" sldId="256"/>
            <ac:picMk id="70" creationId="{00000000-0000-0000-0000-000000000000}"/>
          </ac:picMkLst>
        </pc:picChg>
      </pc:sldChg>
      <pc:sldChg chg="modSp mod">
        <pc:chgData name="steve nice" userId="7b000f61b502b40f" providerId="LiveId" clId="{93D2D327-7CB2-4985-8FEB-22C1E448BF09}" dt="2026-04-29T22:30:52.519" v="23" actId="1076"/>
        <pc:sldMkLst>
          <pc:docMk/>
          <pc:sldMk cId="0" sldId="259"/>
        </pc:sldMkLst>
        <pc:picChg chg="mod">
          <ac:chgData name="steve nice" userId="7b000f61b502b40f" providerId="LiveId" clId="{93D2D327-7CB2-4985-8FEB-22C1E448BF09}" dt="2026-04-29T22:30:52.519" v="23" actId="1076"/>
          <ac:picMkLst>
            <pc:docMk/>
            <pc:sldMk cId="0" sldId="259"/>
            <ac:picMk id="71" creationId="{00000000-0000-0000-0000-000000000000}"/>
          </ac:picMkLst>
        </pc:picChg>
      </pc:sldChg>
      <pc:sldChg chg="delSp mod">
        <pc:chgData name="steve nice" userId="7b000f61b502b40f" providerId="LiveId" clId="{93D2D327-7CB2-4985-8FEB-22C1E448BF09}" dt="2026-04-29T22:29:28.999" v="14" actId="478"/>
        <pc:sldMkLst>
          <pc:docMk/>
          <pc:sldMk cId="0" sldId="261"/>
        </pc:sldMkLst>
        <pc:picChg chg="del">
          <ac:chgData name="steve nice" userId="7b000f61b502b40f" providerId="LiveId" clId="{93D2D327-7CB2-4985-8FEB-22C1E448BF09}" dt="2026-04-29T22:29:28.999" v="14" actId="478"/>
          <ac:picMkLst>
            <pc:docMk/>
            <pc:sldMk cId="0" sldId="261"/>
            <ac:picMk id="80" creationId="{00000000-0000-0000-0000-000000000000}"/>
          </ac:picMkLst>
        </pc:picChg>
        <pc:picChg chg="del">
          <ac:chgData name="steve nice" userId="7b000f61b502b40f" providerId="LiveId" clId="{93D2D327-7CB2-4985-8FEB-22C1E448BF09}" dt="2026-04-29T22:29:27.699" v="13" actId="478"/>
          <ac:picMkLst>
            <pc:docMk/>
            <pc:sldMk cId="0" sldId="261"/>
            <ac:picMk id="82" creationId="{00000000-0000-0000-0000-000000000000}"/>
          </ac:picMkLst>
        </pc:picChg>
        <pc:picChg chg="del">
          <ac:chgData name="steve nice" userId="7b000f61b502b40f" providerId="LiveId" clId="{93D2D327-7CB2-4985-8FEB-22C1E448BF09}" dt="2026-04-29T22:29:25.896" v="12" actId="478"/>
          <ac:picMkLst>
            <pc:docMk/>
            <pc:sldMk cId="0" sldId="261"/>
            <ac:picMk id="8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236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19.png"/><Relationship Id="rId4" Type="http://schemas.openxmlformats.org/officeDocument/2006/relationships/image" Target="../media/image15.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5F7FA"/>
          </a:solidFill>
          <a:ln w="12700">
            <a:solidFill>
              <a:srgbClr val="FFFFFF">
                <a:alpha val="0"/>
              </a:srgbClr>
            </a:solidFill>
            <a:prstDash val="solid"/>
          </a:ln>
        </p:spPr>
        <p:txBody>
          <a:bodyPr/>
          <a:lstStyle/>
          <a:p>
            <a:endParaRPr lang="en-US"/>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381305" y="952805"/>
            <a:ext cx="7239305" cy="2991002"/>
          </a:xfrm>
          <a:prstGeom prst="roundRect">
            <a:avLst>
              <a:gd name="adj" fmla="val 2337"/>
            </a:avLst>
          </a:prstGeom>
          <a:solidFill>
            <a:srgbClr val="FFFFFF"/>
          </a:solidFill>
          <a:ln/>
          <a:effectLst>
            <a:outerShdw blurRad="76200" dist="25400" dir="16200000" algn="bl" rotWithShape="0">
              <a:srgbClr val="000000">
                <a:alpha val="5000"/>
              </a:srgbClr>
            </a:outerShdw>
          </a:effectLst>
        </p:spPr>
        <p:txBody>
          <a:bodyPr/>
          <a:lstStyle/>
          <a:p>
            <a:endParaRPr lang="en-US"/>
          </a:p>
        </p:txBody>
      </p:sp>
      <p:sp>
        <p:nvSpPr>
          <p:cNvPr id="5" name="Shape 2"/>
          <p:cNvSpPr/>
          <p:nvPr/>
        </p:nvSpPr>
        <p:spPr>
          <a:xfrm>
            <a:off x="381305" y="952805"/>
            <a:ext cx="38405" cy="2991002"/>
          </a:xfrm>
          <a:prstGeom prst="roundRect">
            <a:avLst>
              <a:gd name="adj" fmla="val 181983"/>
            </a:avLst>
          </a:prstGeom>
          <a:solidFill>
            <a:srgbClr val="4299E1"/>
          </a:solidFill>
          <a:ln w="12700">
            <a:solidFill>
              <a:srgbClr val="4299E1">
                <a:alpha val="0"/>
              </a:srgbClr>
            </a:solidFill>
            <a:prstDash val="solid"/>
          </a:ln>
        </p:spPr>
        <p:txBody>
          <a:bodyPr/>
          <a:lstStyle/>
          <a:p>
            <a:endParaRPr lang="en-US"/>
          </a:p>
        </p:txBody>
      </p:sp>
      <p:sp>
        <p:nvSpPr>
          <p:cNvPr id="8" name="Text 4"/>
          <p:cNvSpPr txBox="1"/>
          <p:nvPr/>
        </p:nvSpPr>
        <p:spPr>
          <a:xfrm>
            <a:off x="1067105" y="1214323"/>
            <a:ext cx="3794760" cy="200254"/>
          </a:xfrm>
          <a:prstGeom prst="rect">
            <a:avLst/>
          </a:prstGeom>
          <a:noFill/>
          <a:ln/>
        </p:spPr>
        <p:txBody>
          <a:bodyPr wrap="square" lIns="0" tIns="0" rIns="0" bIns="0" rtlCol="0" anchor="ctr"/>
          <a:lstStyle/>
          <a:p>
            <a:pPr marL="0" indent="0" algn="l">
              <a:buNone/>
            </a:pPr>
            <a:r>
              <a:rPr lang="en-US" sz="1300" b="1" dirty="0">
                <a:solidFill>
                  <a:srgbClr val="2D3748"/>
                </a:solidFill>
                <a:latin typeface="Roboto" pitchFamily="34" charset="0"/>
                <a:ea typeface="Roboto" pitchFamily="34" charset="-122"/>
                <a:cs typeface="Roboto" pitchFamily="34" charset="-120"/>
              </a:rPr>
              <a:t>PFAS Persistence &amp; Technical Challenges</a:t>
            </a:r>
            <a:endParaRPr lang="en-US" sz="1300" dirty="0"/>
          </a:p>
        </p:txBody>
      </p:sp>
      <p:sp>
        <p:nvSpPr>
          <p:cNvPr id="9" name="Text 5"/>
          <p:cNvSpPr txBox="1"/>
          <p:nvPr/>
        </p:nvSpPr>
        <p:spPr>
          <a:xfrm>
            <a:off x="609905" y="1600200"/>
            <a:ext cx="6820510" cy="600761"/>
          </a:xfrm>
          <a:prstGeom prst="rect">
            <a:avLst/>
          </a:prstGeom>
          <a:noFill/>
          <a:ln/>
        </p:spPr>
        <p:txBody>
          <a:bodyPr wrap="square" lIns="0" tIns="0" rIns="0" bIns="0" rtlCol="0" anchor="ctr"/>
          <a:lstStyle/>
          <a:p>
            <a:pPr marL="0" indent="0" algn="l">
              <a:buNone/>
            </a:pPr>
            <a:r>
              <a:rPr lang="en-US" sz="1000" dirty="0">
                <a:solidFill>
                  <a:srgbClr val="4A5568"/>
                </a:solidFill>
                <a:latin typeface="Roboto" pitchFamily="34" charset="0"/>
                <a:ea typeface="Roboto" pitchFamily="34" charset="-122"/>
                <a:cs typeface="Roboto" pitchFamily="34" charset="-120"/>
              </a:rPr>
              <a:t>PFAS (per- and polyfluoroalkyl substances) are persistent organic pollutants with extreme chemical stability. These "forever chemicals" resist degradation and accumulate in the environment, requiring specialized remediation approaches.</a:t>
            </a:r>
            <a:endParaRPr lang="en-US" sz="1000" dirty="0"/>
          </a:p>
        </p:txBody>
      </p:sp>
      <p:sp>
        <p:nvSpPr>
          <p:cNvPr id="10" name="Shape 6"/>
          <p:cNvSpPr/>
          <p:nvPr/>
        </p:nvSpPr>
        <p:spPr>
          <a:xfrm>
            <a:off x="609905" y="2352751"/>
            <a:ext cx="6819595" cy="1028700"/>
          </a:xfrm>
          <a:prstGeom prst="roundRect">
            <a:avLst>
              <a:gd name="adj" fmla="val 13169"/>
            </a:avLst>
          </a:prstGeom>
          <a:solidFill>
            <a:srgbClr val="F7FAFC"/>
          </a:solidFill>
          <a:ln w="12700">
            <a:solidFill>
              <a:srgbClr val="FFFFFF">
                <a:alpha val="0"/>
              </a:srgbClr>
            </a:solidFill>
            <a:prstDash val="solid"/>
          </a:ln>
        </p:spPr>
        <p:txBody>
          <a:bodyPr/>
          <a:lstStyle/>
          <a:p>
            <a:endParaRPr lang="en-US"/>
          </a:p>
        </p:txBody>
      </p:sp>
      <p:sp>
        <p:nvSpPr>
          <p:cNvPr id="11" name="Text 7"/>
          <p:cNvSpPr txBox="1"/>
          <p:nvPr/>
        </p:nvSpPr>
        <p:spPr>
          <a:xfrm>
            <a:off x="761695" y="2523744"/>
            <a:ext cx="1462126" cy="152705"/>
          </a:xfrm>
          <a:prstGeom prst="rect">
            <a:avLst/>
          </a:prstGeom>
          <a:noFill/>
          <a:ln/>
        </p:spPr>
        <p:txBody>
          <a:bodyPr wrap="square" lIns="0" tIns="0" rIns="0" bIns="0" rtlCol="0" anchor="ctr"/>
          <a:lstStyle/>
          <a:p>
            <a:pPr marL="0" indent="0" algn="l">
              <a:buNone/>
            </a:pPr>
            <a:r>
              <a:rPr lang="en-US" sz="1000" dirty="0">
                <a:solidFill>
                  <a:srgbClr val="718096"/>
                </a:solidFill>
                <a:latin typeface="Roboto" pitchFamily="34" charset="0"/>
                <a:ea typeface="Roboto" pitchFamily="34" charset="-122"/>
                <a:cs typeface="Roboto" pitchFamily="34" charset="-120"/>
              </a:rPr>
              <a:t>Half-life in soil:</a:t>
            </a:r>
            <a:endParaRPr lang="en-US" sz="1000" dirty="0"/>
          </a:p>
        </p:txBody>
      </p:sp>
      <p:sp>
        <p:nvSpPr>
          <p:cNvPr id="12" name="Text 8"/>
          <p:cNvSpPr txBox="1"/>
          <p:nvPr/>
        </p:nvSpPr>
        <p:spPr>
          <a:xfrm>
            <a:off x="6697066" y="2523744"/>
            <a:ext cx="832104" cy="152705"/>
          </a:xfrm>
          <a:prstGeom prst="rect">
            <a:avLst/>
          </a:prstGeom>
          <a:noFill/>
          <a:ln/>
        </p:spPr>
        <p:txBody>
          <a:bodyPr wrap="square" lIns="0" tIns="0" rIns="0" bIns="0" rtlCol="0" anchor="ctr"/>
          <a:lstStyle/>
          <a:p>
            <a:pPr marL="0" indent="0" algn="l">
              <a:buNone/>
            </a:pPr>
            <a:r>
              <a:rPr lang="en-US" sz="1000" b="1" dirty="0">
                <a:solidFill>
                  <a:srgbClr val="2D3748"/>
                </a:solidFill>
                <a:latin typeface="Roboto" pitchFamily="34" charset="0"/>
                <a:ea typeface="Roboto" pitchFamily="34" charset="-122"/>
                <a:cs typeface="Roboto" pitchFamily="34" charset="-120"/>
              </a:rPr>
              <a:t>&gt;50 years</a:t>
            </a:r>
            <a:endParaRPr lang="en-US" sz="1000" dirty="0"/>
          </a:p>
        </p:txBody>
      </p:sp>
      <p:sp>
        <p:nvSpPr>
          <p:cNvPr id="13" name="Text 9"/>
          <p:cNvSpPr txBox="1"/>
          <p:nvPr/>
        </p:nvSpPr>
        <p:spPr>
          <a:xfrm>
            <a:off x="761695" y="2790749"/>
            <a:ext cx="1763878" cy="152705"/>
          </a:xfrm>
          <a:prstGeom prst="rect">
            <a:avLst/>
          </a:prstGeom>
          <a:noFill/>
          <a:ln/>
        </p:spPr>
        <p:txBody>
          <a:bodyPr wrap="square" lIns="0" tIns="0" rIns="0" bIns="0" rtlCol="0" anchor="ctr"/>
          <a:lstStyle/>
          <a:p>
            <a:pPr marL="0" indent="0" algn="l">
              <a:buNone/>
            </a:pPr>
            <a:r>
              <a:rPr lang="en-US" sz="1000" dirty="0">
                <a:solidFill>
                  <a:srgbClr val="718096"/>
                </a:solidFill>
                <a:latin typeface="Roboto" pitchFamily="34" charset="0"/>
                <a:ea typeface="Roboto" pitchFamily="34" charset="-122"/>
                <a:cs typeface="Roboto" pitchFamily="34" charset="-120"/>
              </a:rPr>
              <a:t>Solubility in water:</a:t>
            </a:r>
            <a:endParaRPr lang="en-US" sz="1000" dirty="0"/>
          </a:p>
        </p:txBody>
      </p:sp>
      <p:sp>
        <p:nvSpPr>
          <p:cNvPr id="14" name="Text 10"/>
          <p:cNvSpPr txBox="1"/>
          <p:nvPr/>
        </p:nvSpPr>
        <p:spPr>
          <a:xfrm>
            <a:off x="6463894" y="2790749"/>
            <a:ext cx="1197864" cy="152705"/>
          </a:xfrm>
          <a:prstGeom prst="rect">
            <a:avLst/>
          </a:prstGeom>
          <a:noFill/>
          <a:ln/>
        </p:spPr>
        <p:txBody>
          <a:bodyPr wrap="square" lIns="0" tIns="0" rIns="0" bIns="0" rtlCol="0" anchor="ctr"/>
          <a:lstStyle/>
          <a:p>
            <a:pPr marL="0" indent="0" algn="l">
              <a:buNone/>
            </a:pPr>
            <a:r>
              <a:rPr lang="en-US" sz="1000" b="1" dirty="0">
                <a:solidFill>
                  <a:srgbClr val="2D3748"/>
                </a:solidFill>
                <a:latin typeface="Roboto" pitchFamily="34" charset="0"/>
                <a:ea typeface="Roboto" pitchFamily="34" charset="-122"/>
                <a:cs typeface="Roboto" pitchFamily="34" charset="-120"/>
              </a:rPr>
              <a:t>High (mobile)</a:t>
            </a:r>
            <a:endParaRPr lang="en-US" sz="1000" dirty="0"/>
          </a:p>
        </p:txBody>
      </p:sp>
      <p:sp>
        <p:nvSpPr>
          <p:cNvPr id="15" name="Text 11"/>
          <p:cNvSpPr txBox="1"/>
          <p:nvPr/>
        </p:nvSpPr>
        <p:spPr>
          <a:xfrm>
            <a:off x="761695" y="3057754"/>
            <a:ext cx="1505102" cy="152705"/>
          </a:xfrm>
          <a:prstGeom prst="rect">
            <a:avLst/>
          </a:prstGeom>
          <a:noFill/>
          <a:ln/>
        </p:spPr>
        <p:txBody>
          <a:bodyPr wrap="square" lIns="0" tIns="0" rIns="0" bIns="0" rtlCol="0" anchor="ctr"/>
          <a:lstStyle/>
          <a:p>
            <a:pPr marL="0" indent="0" algn="l">
              <a:buNone/>
            </a:pPr>
            <a:r>
              <a:rPr lang="en-US" sz="1000" dirty="0">
                <a:solidFill>
                  <a:srgbClr val="718096"/>
                </a:solidFill>
                <a:latin typeface="Roboto" pitchFamily="34" charset="0"/>
                <a:ea typeface="Roboto" pitchFamily="34" charset="-122"/>
                <a:cs typeface="Roboto" pitchFamily="34" charset="-120"/>
              </a:rPr>
              <a:t>Regulatory limit:</a:t>
            </a:r>
            <a:endParaRPr lang="en-US" sz="1000" dirty="0"/>
          </a:p>
        </p:txBody>
      </p:sp>
      <p:sp>
        <p:nvSpPr>
          <p:cNvPr id="16" name="Text 12"/>
          <p:cNvSpPr txBox="1"/>
          <p:nvPr/>
        </p:nvSpPr>
        <p:spPr>
          <a:xfrm>
            <a:off x="6125566" y="3057754"/>
            <a:ext cx="1579169" cy="152705"/>
          </a:xfrm>
          <a:prstGeom prst="rect">
            <a:avLst/>
          </a:prstGeom>
          <a:noFill/>
          <a:ln/>
        </p:spPr>
        <p:txBody>
          <a:bodyPr wrap="square" lIns="0" tIns="0" rIns="0" bIns="0" rtlCol="0" anchor="ctr"/>
          <a:lstStyle/>
          <a:p>
            <a:pPr marL="0" indent="0" algn="l">
              <a:buNone/>
            </a:pPr>
            <a:r>
              <a:rPr lang="en-US" sz="1000" b="1" dirty="0">
                <a:solidFill>
                  <a:srgbClr val="2D3748"/>
                </a:solidFill>
                <a:latin typeface="Roboto" pitchFamily="34" charset="0"/>
                <a:ea typeface="Roboto" pitchFamily="34" charset="-122"/>
                <a:cs typeface="Roboto" pitchFamily="34" charset="-120"/>
              </a:rPr>
              <a:t>4 ppt (PFOA/PFOS)</a:t>
            </a:r>
            <a:endParaRPr lang="en-US" sz="1000" dirty="0"/>
          </a:p>
        </p:txBody>
      </p:sp>
      <p:sp>
        <p:nvSpPr>
          <p:cNvPr id="17" name="Shape 13"/>
          <p:cNvSpPr/>
          <p:nvPr/>
        </p:nvSpPr>
        <p:spPr>
          <a:xfrm>
            <a:off x="609905" y="3534156"/>
            <a:ext cx="543154" cy="219456"/>
          </a:xfrm>
          <a:prstGeom prst="roundRect">
            <a:avLst>
              <a:gd name="adj" fmla="val 217391"/>
            </a:avLst>
          </a:prstGeom>
          <a:solidFill>
            <a:srgbClr val="C6F6D5"/>
          </a:solidFill>
          <a:ln w="12700">
            <a:solidFill>
              <a:srgbClr val="FFFFFF">
                <a:alpha val="0"/>
              </a:srgbClr>
            </a:solidFill>
            <a:prstDash val="solid"/>
          </a:ln>
        </p:spPr>
        <p:txBody>
          <a:bodyPr/>
          <a:lstStyle/>
          <a:p>
            <a:endParaRPr lang="en-US"/>
          </a:p>
        </p:txBody>
      </p:sp>
      <p:sp>
        <p:nvSpPr>
          <p:cNvPr id="18" name="Text 14"/>
          <p:cNvSpPr txBox="1"/>
          <p:nvPr/>
        </p:nvSpPr>
        <p:spPr>
          <a:xfrm>
            <a:off x="609905" y="3534156"/>
            <a:ext cx="543154" cy="219456"/>
          </a:xfrm>
          <a:prstGeom prst="rect">
            <a:avLst/>
          </a:prstGeom>
          <a:solidFill>
            <a:srgbClr val="FFFFFF">
              <a:alpha val="0"/>
            </a:srgbClr>
          </a:solidFill>
          <a:ln>
            <a:solidFill>
              <a:srgbClr val="FFFFFF">
                <a:alpha val="0"/>
              </a:srgbClr>
            </a:solidFill>
          </a:ln>
        </p:spPr>
        <p:txBody>
          <a:bodyPr wrap="square" lIns="114300" tIns="38100" rIns="114300" bIns="38100" rtlCol="0" anchor="ctr"/>
          <a:lstStyle/>
          <a:p>
            <a:pPr marL="0" indent="0" algn="l">
              <a:buNone/>
            </a:pPr>
            <a:r>
              <a:rPr lang="en-US" sz="900" dirty="0">
                <a:solidFill>
                  <a:srgbClr val="22543D"/>
                </a:solidFill>
                <a:latin typeface="Roboto" pitchFamily="34" charset="0"/>
                <a:ea typeface="Roboto" pitchFamily="34" charset="-122"/>
                <a:cs typeface="Roboto" pitchFamily="34" charset="-120"/>
              </a:rPr>
              <a:t>PFOS</a:t>
            </a:r>
            <a:endParaRPr lang="en-US" sz="900" dirty="0"/>
          </a:p>
        </p:txBody>
      </p:sp>
      <p:sp>
        <p:nvSpPr>
          <p:cNvPr id="19" name="Shape 15"/>
          <p:cNvSpPr/>
          <p:nvPr/>
        </p:nvSpPr>
        <p:spPr>
          <a:xfrm>
            <a:off x="1240841" y="3534156"/>
            <a:ext cx="543154" cy="219456"/>
          </a:xfrm>
          <a:prstGeom prst="roundRect">
            <a:avLst>
              <a:gd name="adj" fmla="val 217391"/>
            </a:avLst>
          </a:prstGeom>
          <a:solidFill>
            <a:srgbClr val="C6F6D5"/>
          </a:solidFill>
          <a:ln w="12700">
            <a:solidFill>
              <a:srgbClr val="FFFFFF">
                <a:alpha val="0"/>
              </a:srgbClr>
            </a:solidFill>
            <a:prstDash val="solid"/>
          </a:ln>
        </p:spPr>
        <p:txBody>
          <a:bodyPr/>
          <a:lstStyle/>
          <a:p>
            <a:endParaRPr lang="en-US"/>
          </a:p>
        </p:txBody>
      </p:sp>
      <p:sp>
        <p:nvSpPr>
          <p:cNvPr id="20" name="Text 16"/>
          <p:cNvSpPr txBox="1"/>
          <p:nvPr/>
        </p:nvSpPr>
        <p:spPr>
          <a:xfrm>
            <a:off x="1240841" y="3534156"/>
            <a:ext cx="543154" cy="219456"/>
          </a:xfrm>
          <a:prstGeom prst="rect">
            <a:avLst/>
          </a:prstGeom>
          <a:solidFill>
            <a:srgbClr val="FFFFFF">
              <a:alpha val="0"/>
            </a:srgbClr>
          </a:solidFill>
          <a:ln>
            <a:solidFill>
              <a:srgbClr val="FFFFFF">
                <a:alpha val="0"/>
              </a:srgbClr>
            </a:solidFill>
          </a:ln>
        </p:spPr>
        <p:txBody>
          <a:bodyPr wrap="square" lIns="114300" tIns="38100" rIns="114300" bIns="38100" rtlCol="0" anchor="ctr"/>
          <a:lstStyle/>
          <a:p>
            <a:pPr marL="0" indent="0" algn="l">
              <a:buNone/>
            </a:pPr>
            <a:r>
              <a:rPr lang="en-US" sz="900" dirty="0">
                <a:solidFill>
                  <a:srgbClr val="22543D"/>
                </a:solidFill>
                <a:latin typeface="Roboto" pitchFamily="34" charset="0"/>
                <a:ea typeface="Roboto" pitchFamily="34" charset="-122"/>
                <a:cs typeface="Roboto" pitchFamily="34" charset="-120"/>
              </a:rPr>
              <a:t>PFOA</a:t>
            </a:r>
            <a:endParaRPr lang="en-US" sz="900" dirty="0"/>
          </a:p>
        </p:txBody>
      </p:sp>
      <p:sp>
        <p:nvSpPr>
          <p:cNvPr id="21" name="Shape 17"/>
          <p:cNvSpPr/>
          <p:nvPr/>
        </p:nvSpPr>
        <p:spPr>
          <a:xfrm>
            <a:off x="1878178" y="3534156"/>
            <a:ext cx="533095" cy="219456"/>
          </a:xfrm>
          <a:prstGeom prst="roundRect">
            <a:avLst>
              <a:gd name="adj" fmla="val 217391"/>
            </a:avLst>
          </a:prstGeom>
          <a:solidFill>
            <a:srgbClr val="E2E8F0"/>
          </a:solidFill>
          <a:ln w="12700">
            <a:solidFill>
              <a:srgbClr val="FFFFFF">
                <a:alpha val="0"/>
              </a:srgbClr>
            </a:solidFill>
            <a:prstDash val="solid"/>
          </a:ln>
        </p:spPr>
        <p:txBody>
          <a:bodyPr/>
          <a:lstStyle/>
          <a:p>
            <a:endParaRPr lang="en-US"/>
          </a:p>
        </p:txBody>
      </p:sp>
      <p:sp>
        <p:nvSpPr>
          <p:cNvPr id="22" name="Text 18"/>
          <p:cNvSpPr txBox="1"/>
          <p:nvPr/>
        </p:nvSpPr>
        <p:spPr>
          <a:xfrm>
            <a:off x="1878178" y="3534156"/>
            <a:ext cx="534010" cy="219456"/>
          </a:xfrm>
          <a:prstGeom prst="rect">
            <a:avLst/>
          </a:prstGeom>
          <a:solidFill>
            <a:srgbClr val="FFFFFF">
              <a:alpha val="0"/>
            </a:srgbClr>
          </a:solidFill>
          <a:ln>
            <a:solidFill>
              <a:srgbClr val="FFFFFF">
                <a:alpha val="0"/>
              </a:srgbClr>
            </a:solidFill>
          </a:ln>
        </p:spPr>
        <p:txBody>
          <a:bodyPr wrap="square" lIns="114300" tIns="38100" rIns="114300" bIns="38100" rtlCol="0" anchor="ctr"/>
          <a:lstStyle/>
          <a:p>
            <a:pPr marL="0" indent="0" algn="l">
              <a:buNone/>
            </a:pPr>
            <a:r>
              <a:rPr lang="en-US" sz="900" dirty="0">
                <a:solidFill>
                  <a:srgbClr val="4A5568"/>
                </a:solidFill>
                <a:latin typeface="Roboto" pitchFamily="34" charset="0"/>
                <a:ea typeface="Roboto" pitchFamily="34" charset="-122"/>
                <a:cs typeface="Roboto" pitchFamily="34" charset="-120"/>
              </a:rPr>
              <a:t>PFBS</a:t>
            </a:r>
            <a:endParaRPr lang="en-US" sz="900" dirty="0"/>
          </a:p>
        </p:txBody>
      </p:sp>
      <p:sp>
        <p:nvSpPr>
          <p:cNvPr id="23" name="Shape 19"/>
          <p:cNvSpPr/>
          <p:nvPr/>
        </p:nvSpPr>
        <p:spPr>
          <a:xfrm>
            <a:off x="2502713" y="3534156"/>
            <a:ext cx="609905" cy="219456"/>
          </a:xfrm>
          <a:prstGeom prst="roundRect">
            <a:avLst>
              <a:gd name="adj" fmla="val 217391"/>
            </a:avLst>
          </a:prstGeom>
          <a:solidFill>
            <a:srgbClr val="E2E8F0"/>
          </a:solidFill>
          <a:ln w="12700">
            <a:solidFill>
              <a:srgbClr val="FFFFFF">
                <a:alpha val="0"/>
              </a:srgbClr>
            </a:solidFill>
            <a:prstDash val="solid"/>
          </a:ln>
        </p:spPr>
        <p:txBody>
          <a:bodyPr/>
          <a:lstStyle/>
          <a:p>
            <a:endParaRPr lang="en-US"/>
          </a:p>
        </p:txBody>
      </p:sp>
      <p:sp>
        <p:nvSpPr>
          <p:cNvPr id="24" name="Text 20"/>
          <p:cNvSpPr txBox="1"/>
          <p:nvPr/>
        </p:nvSpPr>
        <p:spPr>
          <a:xfrm>
            <a:off x="2502713" y="3534156"/>
            <a:ext cx="609905" cy="219456"/>
          </a:xfrm>
          <a:prstGeom prst="rect">
            <a:avLst/>
          </a:prstGeom>
          <a:solidFill>
            <a:srgbClr val="FFFFFF">
              <a:alpha val="0"/>
            </a:srgbClr>
          </a:solidFill>
          <a:ln>
            <a:solidFill>
              <a:srgbClr val="FFFFFF">
                <a:alpha val="0"/>
              </a:srgbClr>
            </a:solidFill>
          </a:ln>
        </p:spPr>
        <p:txBody>
          <a:bodyPr wrap="square" lIns="114300" tIns="38100" rIns="114300" bIns="38100" rtlCol="0" anchor="ctr"/>
          <a:lstStyle/>
          <a:p>
            <a:pPr marL="0" indent="0" algn="l">
              <a:buNone/>
            </a:pPr>
            <a:r>
              <a:rPr lang="en-US" sz="900" dirty="0">
                <a:solidFill>
                  <a:srgbClr val="4A5568"/>
                </a:solidFill>
                <a:latin typeface="Roboto" pitchFamily="34" charset="0"/>
                <a:ea typeface="Roboto" pitchFamily="34" charset="-122"/>
                <a:cs typeface="Roboto" pitchFamily="34" charset="-120"/>
              </a:rPr>
              <a:t>PFHxA</a:t>
            </a:r>
            <a:endParaRPr lang="en-US" sz="900" dirty="0"/>
          </a:p>
        </p:txBody>
      </p:sp>
      <p:sp>
        <p:nvSpPr>
          <p:cNvPr id="25" name="Shape 21"/>
          <p:cNvSpPr/>
          <p:nvPr/>
        </p:nvSpPr>
        <p:spPr>
          <a:xfrm>
            <a:off x="3205886" y="3534156"/>
            <a:ext cx="609905" cy="219456"/>
          </a:xfrm>
          <a:prstGeom prst="roundRect">
            <a:avLst>
              <a:gd name="adj" fmla="val 217391"/>
            </a:avLst>
          </a:prstGeom>
          <a:solidFill>
            <a:srgbClr val="E2E8F0"/>
          </a:solidFill>
          <a:ln w="12700">
            <a:solidFill>
              <a:srgbClr val="FFFFFF">
                <a:alpha val="0"/>
              </a:srgbClr>
            </a:solidFill>
            <a:prstDash val="solid"/>
          </a:ln>
        </p:spPr>
        <p:txBody>
          <a:bodyPr/>
          <a:lstStyle/>
          <a:p>
            <a:endParaRPr lang="en-US"/>
          </a:p>
        </p:txBody>
      </p:sp>
      <p:sp>
        <p:nvSpPr>
          <p:cNvPr id="26" name="Text 22"/>
          <p:cNvSpPr txBox="1"/>
          <p:nvPr/>
        </p:nvSpPr>
        <p:spPr>
          <a:xfrm>
            <a:off x="3205886" y="3534156"/>
            <a:ext cx="609905" cy="219456"/>
          </a:xfrm>
          <a:prstGeom prst="rect">
            <a:avLst/>
          </a:prstGeom>
          <a:solidFill>
            <a:srgbClr val="FFFFFF">
              <a:alpha val="0"/>
            </a:srgbClr>
          </a:solidFill>
          <a:ln>
            <a:solidFill>
              <a:srgbClr val="FFFFFF">
                <a:alpha val="0"/>
              </a:srgbClr>
            </a:solidFill>
          </a:ln>
        </p:spPr>
        <p:txBody>
          <a:bodyPr wrap="square" lIns="114300" tIns="38100" rIns="114300" bIns="38100" rtlCol="0" anchor="ctr"/>
          <a:lstStyle/>
          <a:p>
            <a:pPr marL="0" indent="0" algn="l">
              <a:buNone/>
            </a:pPr>
            <a:r>
              <a:rPr lang="en-US" sz="900" dirty="0">
                <a:solidFill>
                  <a:srgbClr val="4A5568"/>
                </a:solidFill>
                <a:latin typeface="Roboto" pitchFamily="34" charset="0"/>
                <a:ea typeface="Roboto" pitchFamily="34" charset="-122"/>
                <a:cs typeface="Roboto" pitchFamily="34" charset="-120"/>
              </a:rPr>
              <a:t>PFHxS</a:t>
            </a:r>
            <a:endParaRPr lang="en-US" sz="900" dirty="0"/>
          </a:p>
        </p:txBody>
      </p:sp>
      <p:sp>
        <p:nvSpPr>
          <p:cNvPr id="27" name="Shape 23"/>
          <p:cNvSpPr/>
          <p:nvPr/>
        </p:nvSpPr>
        <p:spPr>
          <a:xfrm>
            <a:off x="381305" y="4095598"/>
            <a:ext cx="7239305" cy="2428646"/>
          </a:xfrm>
          <a:prstGeom prst="roundRect">
            <a:avLst>
              <a:gd name="adj" fmla="val 3544"/>
            </a:avLst>
          </a:prstGeom>
          <a:solidFill>
            <a:srgbClr val="FFFFFF"/>
          </a:solidFill>
          <a:ln/>
          <a:effectLst>
            <a:outerShdw blurRad="76200" dist="25400" dir="16200000" algn="bl" rotWithShape="0">
              <a:srgbClr val="000000">
                <a:alpha val="5000"/>
              </a:srgbClr>
            </a:outerShdw>
          </a:effectLst>
        </p:spPr>
        <p:txBody>
          <a:bodyPr/>
          <a:lstStyle/>
          <a:p>
            <a:endParaRPr lang="en-US"/>
          </a:p>
        </p:txBody>
      </p:sp>
      <p:sp>
        <p:nvSpPr>
          <p:cNvPr id="28" name="Shape 24"/>
          <p:cNvSpPr/>
          <p:nvPr/>
        </p:nvSpPr>
        <p:spPr>
          <a:xfrm>
            <a:off x="381305" y="4095598"/>
            <a:ext cx="38405" cy="2428646"/>
          </a:xfrm>
          <a:prstGeom prst="roundRect">
            <a:avLst>
              <a:gd name="adj" fmla="val 224088"/>
            </a:avLst>
          </a:prstGeom>
          <a:solidFill>
            <a:srgbClr val="4299E1"/>
          </a:solidFill>
          <a:ln w="12700">
            <a:solidFill>
              <a:srgbClr val="4299E1">
                <a:alpha val="0"/>
              </a:srgbClr>
            </a:solidFill>
            <a:prstDash val="solid"/>
          </a:ln>
        </p:spPr>
        <p:txBody>
          <a:bodyPr/>
          <a:lstStyle/>
          <a:p>
            <a:endParaRPr lang="en-US"/>
          </a:p>
        </p:txBody>
      </p:sp>
      <p:sp>
        <p:nvSpPr>
          <p:cNvPr id="31" name="Text 26"/>
          <p:cNvSpPr txBox="1"/>
          <p:nvPr/>
        </p:nvSpPr>
        <p:spPr>
          <a:xfrm>
            <a:off x="1067105" y="4358030"/>
            <a:ext cx="3026664" cy="200254"/>
          </a:xfrm>
          <a:prstGeom prst="rect">
            <a:avLst/>
          </a:prstGeom>
          <a:noFill/>
          <a:ln/>
        </p:spPr>
        <p:txBody>
          <a:bodyPr wrap="square" lIns="0" tIns="0" rIns="0" bIns="0" rtlCol="0" anchor="ctr"/>
          <a:lstStyle/>
          <a:p>
            <a:pPr marL="0" indent="0" algn="l">
              <a:buNone/>
            </a:pPr>
            <a:r>
              <a:rPr lang="en-US" sz="1300" b="1" dirty="0">
                <a:solidFill>
                  <a:srgbClr val="2D3748"/>
                </a:solidFill>
                <a:latin typeface="Roboto" pitchFamily="34" charset="0"/>
                <a:ea typeface="Roboto" pitchFamily="34" charset="-122"/>
                <a:cs typeface="Roboto" pitchFamily="34" charset="-120"/>
              </a:rPr>
              <a:t>Conventional System Limitations</a:t>
            </a:r>
            <a:endParaRPr lang="en-US" sz="1300" dirty="0"/>
          </a:p>
        </p:txBody>
      </p:sp>
      <p:graphicFrame>
        <p:nvGraphicFramePr>
          <p:cNvPr id="32" name="Table 0"/>
          <p:cNvGraphicFramePr>
            <a:graphicFrameLocks noGrp="1"/>
          </p:cNvGraphicFramePr>
          <p:nvPr>
            <p:extLst>
              <p:ext uri="{D42A27DB-BD31-4B8C-83A1-F6EECF244321}">
                <p14:modId xmlns:p14="http://schemas.microsoft.com/office/powerpoint/2010/main" val="1579011935"/>
              </p:ext>
            </p:extLst>
          </p:nvPr>
        </p:nvGraphicFramePr>
        <p:xfrm>
          <a:off x="609905" y="4819802"/>
          <a:ext cx="6819595" cy="1515160"/>
        </p:xfrm>
        <a:graphic>
          <a:graphicData uri="http://schemas.openxmlformats.org/drawingml/2006/table">
            <a:tbl>
              <a:tblPr/>
              <a:tblGrid>
                <a:gridCol w="1423721">
                  <a:extLst>
                    <a:ext uri="{9D8B030D-6E8A-4147-A177-3AD203B41FA5}">
                      <a16:colId xmlns:a16="http://schemas.microsoft.com/office/drawing/2014/main" val="20000"/>
                    </a:ext>
                  </a:extLst>
                </a:gridCol>
                <a:gridCol w="1965960">
                  <a:extLst>
                    <a:ext uri="{9D8B030D-6E8A-4147-A177-3AD203B41FA5}">
                      <a16:colId xmlns:a16="http://schemas.microsoft.com/office/drawing/2014/main" val="20001"/>
                    </a:ext>
                  </a:extLst>
                </a:gridCol>
                <a:gridCol w="2009851">
                  <a:extLst>
                    <a:ext uri="{9D8B030D-6E8A-4147-A177-3AD203B41FA5}">
                      <a16:colId xmlns:a16="http://schemas.microsoft.com/office/drawing/2014/main" val="20002"/>
                    </a:ext>
                  </a:extLst>
                </a:gridCol>
                <a:gridCol w="1420063">
                  <a:extLst>
                    <a:ext uri="{9D8B030D-6E8A-4147-A177-3AD203B41FA5}">
                      <a16:colId xmlns:a16="http://schemas.microsoft.com/office/drawing/2014/main" val="20003"/>
                    </a:ext>
                  </a:extLst>
                </a:gridCol>
              </a:tblGrid>
              <a:tr h="378790">
                <a:tc>
                  <a:txBody>
                    <a:bodyPr/>
                    <a:lstStyle/>
                    <a:p>
                      <a:pPr marL="0" indent="0" algn="l">
                        <a:buNone/>
                      </a:pPr>
                      <a:r>
                        <a:rPr lang="en-US" sz="975" b="1" dirty="0">
                          <a:solidFill>
                            <a:srgbClr val="2D3748"/>
                          </a:solidFill>
                          <a:latin typeface="Roboto" pitchFamily="34" charset="0"/>
                          <a:ea typeface="Roboto" pitchFamily="34" charset="-122"/>
                          <a:cs typeface="Roboto" pitchFamily="34" charset="-120"/>
                        </a:rPr>
                        <a:t>Technology</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0" cap="flat" cmpd="sng" algn="ctr">
                      <a:solidFill>
                        <a:srgbClr val="E2E8F0"/>
                      </a:solidFill>
                      <a:prstDash val="solid"/>
                      <a:round/>
                      <a:headEnd type="none" w="med" len="med"/>
                      <a:tailEnd type="none" w="med" len="med"/>
                    </a:lnT>
                    <a:lnB w="19050" cap="flat" cmpd="sng" algn="ctr">
                      <a:solidFill>
                        <a:srgbClr val="E2E8F0"/>
                      </a:solidFill>
                      <a:prstDash val="solid"/>
                      <a:round/>
                      <a:headEnd type="none" w="med" len="med"/>
                      <a:tailEnd type="none" w="med" len="med"/>
                    </a:lnB>
                    <a:solidFill>
                      <a:srgbClr val="F7FAFC"/>
                    </a:solidFill>
                  </a:tcPr>
                </a:tc>
                <a:tc>
                  <a:txBody>
                    <a:bodyPr/>
                    <a:lstStyle/>
                    <a:p>
                      <a:pPr marL="0" indent="0" algn="l">
                        <a:buNone/>
                      </a:pPr>
                      <a:r>
                        <a:rPr lang="en-US" sz="975" b="1" dirty="0">
                          <a:solidFill>
                            <a:srgbClr val="2D3748"/>
                          </a:solidFill>
                          <a:latin typeface="Roboto" pitchFamily="34" charset="0"/>
                          <a:ea typeface="Roboto" pitchFamily="34" charset="-122"/>
                          <a:cs typeface="Roboto" pitchFamily="34" charset="-120"/>
                        </a:rPr>
                        <a:t>Short-chain PFAS</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0" cap="flat" cmpd="sng" algn="ctr">
                      <a:solidFill>
                        <a:srgbClr val="E2E8F0"/>
                      </a:solidFill>
                      <a:prstDash val="solid"/>
                      <a:round/>
                      <a:headEnd type="none" w="med" len="med"/>
                      <a:tailEnd type="none" w="med" len="med"/>
                    </a:lnT>
                    <a:lnB w="19050" cap="flat" cmpd="sng" algn="ctr">
                      <a:solidFill>
                        <a:srgbClr val="E2E8F0"/>
                      </a:solidFill>
                      <a:prstDash val="solid"/>
                      <a:round/>
                      <a:headEnd type="none" w="med" len="med"/>
                      <a:tailEnd type="none" w="med" len="med"/>
                    </a:lnB>
                    <a:solidFill>
                      <a:srgbClr val="F7FAFC"/>
                    </a:solidFill>
                  </a:tcPr>
                </a:tc>
                <a:tc>
                  <a:txBody>
                    <a:bodyPr/>
                    <a:lstStyle/>
                    <a:p>
                      <a:pPr marL="0" indent="0" algn="l">
                        <a:buNone/>
                      </a:pPr>
                      <a:r>
                        <a:rPr lang="en-US" sz="975" b="1" dirty="0">
                          <a:solidFill>
                            <a:srgbClr val="2D3748"/>
                          </a:solidFill>
                          <a:latin typeface="Roboto" pitchFamily="34" charset="0"/>
                          <a:ea typeface="Roboto" pitchFamily="34" charset="-122"/>
                          <a:cs typeface="Roboto" pitchFamily="34" charset="-120"/>
                        </a:rPr>
                        <a:t>Organic Matter</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0" cap="flat" cmpd="sng" algn="ctr">
                      <a:solidFill>
                        <a:srgbClr val="E2E8F0"/>
                      </a:solidFill>
                      <a:prstDash val="solid"/>
                      <a:round/>
                      <a:headEnd type="none" w="med" len="med"/>
                      <a:tailEnd type="none" w="med" len="med"/>
                    </a:lnT>
                    <a:lnB w="19050" cap="flat" cmpd="sng" algn="ctr">
                      <a:solidFill>
                        <a:srgbClr val="E2E8F0"/>
                      </a:solidFill>
                      <a:prstDash val="solid"/>
                      <a:round/>
                      <a:headEnd type="none" w="med" len="med"/>
                      <a:tailEnd type="none" w="med" len="med"/>
                    </a:lnB>
                    <a:solidFill>
                      <a:srgbClr val="F7FAFC"/>
                    </a:solidFill>
                  </a:tcPr>
                </a:tc>
                <a:tc>
                  <a:txBody>
                    <a:bodyPr/>
                    <a:lstStyle/>
                    <a:p>
                      <a:pPr marL="0" indent="0" algn="l">
                        <a:buNone/>
                      </a:pPr>
                      <a:r>
                        <a:rPr lang="en-US" sz="975" b="1" dirty="0">
                          <a:solidFill>
                            <a:srgbClr val="2D3748"/>
                          </a:solidFill>
                          <a:latin typeface="Roboto" pitchFamily="34" charset="0"/>
                          <a:ea typeface="Roboto" pitchFamily="34" charset="-122"/>
                          <a:cs typeface="Roboto" pitchFamily="34" charset="-120"/>
                        </a:rPr>
                        <a:t>Status</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0" cap="flat" cmpd="sng" algn="ctr">
                      <a:solidFill>
                        <a:srgbClr val="E2E8F0"/>
                      </a:solidFill>
                      <a:prstDash val="solid"/>
                      <a:round/>
                      <a:headEnd type="none" w="med" len="med"/>
                      <a:tailEnd type="none" w="med" len="med"/>
                    </a:lnT>
                    <a:lnB w="19050" cap="flat" cmpd="sng" algn="ctr">
                      <a:solidFill>
                        <a:srgbClr val="E2E8F0"/>
                      </a:solidFill>
                      <a:prstDash val="solid"/>
                      <a:round/>
                      <a:headEnd type="none" w="med" len="med"/>
                      <a:tailEnd type="none" w="med" len="med"/>
                    </a:lnB>
                    <a:solidFill>
                      <a:srgbClr val="F7FAFC"/>
                    </a:solidFill>
                  </a:tcPr>
                </a:tc>
                <a:extLst>
                  <a:ext uri="{0D108BD9-81ED-4DB2-BD59-A6C34878D82A}">
                    <a16:rowId xmlns:a16="http://schemas.microsoft.com/office/drawing/2014/main" val="10000"/>
                  </a:ext>
                </a:extLst>
              </a:tr>
              <a:tr h="378790">
                <a:tc>
                  <a:txBody>
                    <a:bodyPr/>
                    <a:lstStyle/>
                    <a:p>
                      <a:pPr marL="0" indent="0">
                        <a:buNone/>
                      </a:pPr>
                      <a:r>
                        <a:rPr lang="en-US" sz="975" dirty="0">
                          <a:solidFill>
                            <a:srgbClr val="4A5568"/>
                          </a:solidFill>
                          <a:latin typeface="Roboto" pitchFamily="34" charset="0"/>
                          <a:ea typeface="Roboto" pitchFamily="34" charset="-122"/>
                          <a:cs typeface="Roboto" pitchFamily="34" charset="-120"/>
                        </a:rPr>
                        <a:t>GAC</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19050"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tcPr>
                </a:tc>
                <a:tc>
                  <a:txBody>
                    <a:bodyPr/>
                    <a:lstStyle/>
                    <a:p>
                      <a:pPr marL="0" indent="0">
                        <a:buNone/>
                      </a:pPr>
                      <a:r>
                        <a:rPr lang="en-US" sz="975" dirty="0">
                          <a:solidFill>
                            <a:srgbClr val="4A5568"/>
                          </a:solidFill>
                          <a:latin typeface="Roboto" pitchFamily="34" charset="0"/>
                          <a:ea typeface="Roboto" pitchFamily="34" charset="-122"/>
                          <a:cs typeface="Roboto" pitchFamily="34" charset="-120"/>
                        </a:rPr>
                        <a:t>Poor removal</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19050"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tcPr>
                </a:tc>
                <a:tc>
                  <a:txBody>
                    <a:bodyPr/>
                    <a:lstStyle/>
                    <a:p>
                      <a:pPr marL="0" indent="0">
                        <a:buNone/>
                      </a:pPr>
                      <a:r>
                        <a:rPr lang="en-US" sz="975" dirty="0">
                          <a:solidFill>
                            <a:srgbClr val="4A5568"/>
                          </a:solidFill>
                          <a:latin typeface="Roboto" pitchFamily="34" charset="0"/>
                          <a:ea typeface="Roboto" pitchFamily="34" charset="-122"/>
                          <a:cs typeface="Roboto" pitchFamily="34" charset="-120"/>
                        </a:rPr>
                        <a:t>High fouling</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19050"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tcPr>
                </a:tc>
                <a:tc>
                  <a:txBody>
                    <a:bodyPr/>
                    <a:lstStyle/>
                    <a:p>
                      <a:pPr marL="0" indent="0">
                        <a:buNone/>
                      </a:pPr>
                      <a:r>
                        <a:rPr lang="en-US" sz="900" b="1" dirty="0">
                          <a:solidFill>
                            <a:srgbClr val="C53030"/>
                          </a:solidFill>
                          <a:latin typeface="Roboto" pitchFamily="34" charset="0"/>
                          <a:ea typeface="Roboto" pitchFamily="34" charset="-122"/>
                          <a:cs typeface="Roboto" pitchFamily="34" charset="-120"/>
                        </a:rPr>
                        <a:t>Limited</a:t>
                      </a:r>
                      <a:endParaRPr lang="en-US" sz="1200" dirty="0"/>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19050"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378790">
                <a:tc>
                  <a:txBody>
                    <a:bodyPr/>
                    <a:lstStyle/>
                    <a:p>
                      <a:pPr marL="0" indent="0">
                        <a:buNone/>
                      </a:pPr>
                      <a:r>
                        <a:rPr lang="en-US" sz="975" dirty="0">
                          <a:solidFill>
                            <a:srgbClr val="4A5568"/>
                          </a:solidFill>
                          <a:latin typeface="Roboto" pitchFamily="34" charset="0"/>
                          <a:ea typeface="Roboto" pitchFamily="34" charset="-122"/>
                          <a:cs typeface="Roboto" pitchFamily="34" charset="-120"/>
                        </a:rPr>
                        <a:t>IX Resins</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tcPr>
                </a:tc>
                <a:tc>
                  <a:txBody>
                    <a:bodyPr/>
                    <a:lstStyle/>
                    <a:p>
                      <a:pPr marL="0" indent="0">
                        <a:buNone/>
                      </a:pPr>
                      <a:r>
                        <a:rPr lang="en-US" sz="975" dirty="0">
                          <a:solidFill>
                            <a:srgbClr val="4A5568"/>
                          </a:solidFill>
                          <a:latin typeface="Roboto" pitchFamily="34" charset="0"/>
                          <a:ea typeface="Roboto" pitchFamily="34" charset="-122"/>
                          <a:cs typeface="Roboto" pitchFamily="34" charset="-120"/>
                        </a:rPr>
                        <a:t>Breakthrough</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tcPr>
                </a:tc>
                <a:tc>
                  <a:txBody>
                    <a:bodyPr/>
                    <a:lstStyle/>
                    <a:p>
                      <a:pPr marL="0" indent="0">
                        <a:buNone/>
                      </a:pPr>
                      <a:r>
                        <a:rPr lang="en-US" sz="975" dirty="0">
                          <a:solidFill>
                            <a:srgbClr val="4A5568"/>
                          </a:solidFill>
                          <a:latin typeface="Roboto" pitchFamily="34" charset="0"/>
                          <a:ea typeface="Roboto" pitchFamily="34" charset="-122"/>
                          <a:cs typeface="Roboto" pitchFamily="34" charset="-120"/>
                        </a:rPr>
                        <a:t>Premature fouling</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tcPr>
                </a:tc>
                <a:tc>
                  <a:txBody>
                    <a:bodyPr/>
                    <a:lstStyle/>
                    <a:p>
                      <a:pPr marL="0" indent="0">
                        <a:buNone/>
                      </a:pPr>
                      <a:r>
                        <a:rPr lang="en-US" sz="900" b="1" dirty="0">
                          <a:solidFill>
                            <a:srgbClr val="C05621"/>
                          </a:solidFill>
                          <a:latin typeface="Roboto" pitchFamily="34" charset="0"/>
                          <a:ea typeface="Roboto" pitchFamily="34" charset="-122"/>
                          <a:cs typeface="Roboto" pitchFamily="34" charset="-120"/>
                        </a:rPr>
                        <a:t>Partial</a:t>
                      </a:r>
                      <a:endParaRPr lang="en-US" sz="1200" dirty="0"/>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2"/>
                  </a:ext>
                </a:extLst>
              </a:tr>
              <a:tr h="378790">
                <a:tc>
                  <a:txBody>
                    <a:bodyPr/>
                    <a:lstStyle/>
                    <a:p>
                      <a:pPr marL="0" indent="0">
                        <a:buNone/>
                      </a:pPr>
                      <a:r>
                        <a:rPr lang="en-US" sz="975" dirty="0">
                          <a:solidFill>
                            <a:srgbClr val="4A5568"/>
                          </a:solidFill>
                          <a:latin typeface="Roboto" pitchFamily="34" charset="0"/>
                          <a:ea typeface="Roboto" pitchFamily="34" charset="-122"/>
                          <a:cs typeface="Roboto" pitchFamily="34" charset="-120"/>
                        </a:rPr>
                        <a:t>RO</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0" cap="flat" cmpd="sng" algn="ctr">
                      <a:solidFill>
                        <a:srgbClr val="E2E8F0"/>
                      </a:solidFill>
                      <a:prstDash val="solid"/>
                      <a:round/>
                      <a:headEnd type="none" w="med" len="med"/>
                      <a:tailEnd type="none" w="med" len="med"/>
                    </a:lnB>
                  </a:tcPr>
                </a:tc>
                <a:tc>
                  <a:txBody>
                    <a:bodyPr/>
                    <a:lstStyle/>
                    <a:p>
                      <a:pPr marL="0" indent="0">
                        <a:buNone/>
                      </a:pPr>
                      <a:r>
                        <a:rPr lang="en-US" sz="975" dirty="0">
                          <a:solidFill>
                            <a:srgbClr val="4A5568"/>
                          </a:solidFill>
                          <a:latin typeface="Roboto" pitchFamily="34" charset="0"/>
                          <a:ea typeface="Roboto" pitchFamily="34" charset="-122"/>
                          <a:cs typeface="Roboto" pitchFamily="34" charset="-120"/>
                        </a:rPr>
                        <a:t>Effective</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0" cap="flat" cmpd="sng" algn="ctr">
                      <a:solidFill>
                        <a:srgbClr val="E2E8F0"/>
                      </a:solidFill>
                      <a:prstDash val="solid"/>
                      <a:round/>
                      <a:headEnd type="none" w="med" len="med"/>
                      <a:tailEnd type="none" w="med" len="med"/>
                    </a:lnB>
                  </a:tcPr>
                </a:tc>
                <a:tc>
                  <a:txBody>
                    <a:bodyPr/>
                    <a:lstStyle/>
                    <a:p>
                      <a:pPr marL="0" indent="0">
                        <a:buNone/>
                      </a:pPr>
                      <a:r>
                        <a:rPr lang="en-US" sz="975" dirty="0">
                          <a:solidFill>
                            <a:srgbClr val="4A5568"/>
                          </a:solidFill>
                          <a:latin typeface="Roboto" pitchFamily="34" charset="0"/>
                          <a:ea typeface="Roboto" pitchFamily="34" charset="-122"/>
                          <a:cs typeface="Roboto" pitchFamily="34" charset="-120"/>
                        </a:rPr>
                        <a:t>Membrane fouling</a:t>
                      </a:r>
                      <a:endParaRPr lang="en-US" sz="975" dirty="0">
                        <a:latin typeface="Roboto" charset="0"/>
                        <a:ea typeface="Roboto" charset="0"/>
                        <a:cs typeface="Roboto" charset="0"/>
                      </a:endParaRPr>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0" cap="flat" cmpd="sng" algn="ctr">
                      <a:solidFill>
                        <a:srgbClr val="E2E8F0"/>
                      </a:solidFill>
                      <a:prstDash val="solid"/>
                      <a:round/>
                      <a:headEnd type="none" w="med" len="med"/>
                      <a:tailEnd type="none" w="med" len="med"/>
                    </a:lnB>
                  </a:tcPr>
                </a:tc>
                <a:tc>
                  <a:txBody>
                    <a:bodyPr/>
                    <a:lstStyle/>
                    <a:p>
                      <a:pPr marL="0" indent="0">
                        <a:buNone/>
                      </a:pPr>
                      <a:r>
                        <a:rPr lang="en-US" sz="900" b="1" dirty="0">
                          <a:solidFill>
                            <a:srgbClr val="22543D"/>
                          </a:solidFill>
                          <a:latin typeface="Roboto" pitchFamily="34" charset="0"/>
                          <a:ea typeface="Roboto" pitchFamily="34" charset="-122"/>
                          <a:cs typeface="Roboto" pitchFamily="34" charset="-120"/>
                        </a:rPr>
                        <a:t>High cost</a:t>
                      </a:r>
                      <a:endParaRPr lang="en-US" sz="1200" dirty="0"/>
                    </a:p>
                  </a:txBody>
                  <a:tcPr marL="114300" marR="114300"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3" name="Shape 27"/>
          <p:cNvSpPr/>
          <p:nvPr/>
        </p:nvSpPr>
        <p:spPr>
          <a:xfrm>
            <a:off x="7810805" y="952805"/>
            <a:ext cx="4000500" cy="2590495"/>
          </a:xfrm>
          <a:prstGeom prst="roundRect">
            <a:avLst>
              <a:gd name="adj" fmla="val 3115"/>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34" name="Text 28"/>
          <p:cNvSpPr txBox="1"/>
          <p:nvPr/>
        </p:nvSpPr>
        <p:spPr>
          <a:xfrm>
            <a:off x="8001000" y="1143000"/>
            <a:ext cx="2200961" cy="342900"/>
          </a:xfrm>
          <a:prstGeom prst="rect">
            <a:avLst/>
          </a:prstGeom>
          <a:noFill/>
          <a:ln/>
        </p:spPr>
        <p:txBody>
          <a:bodyPr wrap="square" lIns="0" tIns="0" rIns="0" bIns="0" rtlCol="0" anchor="ctr"/>
          <a:lstStyle/>
          <a:p>
            <a:pPr marL="0" indent="0" algn="l">
              <a:buNone/>
            </a:pPr>
            <a:r>
              <a:rPr lang="en-US" sz="1100" b="1" dirty="0">
                <a:solidFill>
                  <a:srgbClr val="2D3748"/>
                </a:solidFill>
                <a:latin typeface="Roboto" pitchFamily="34" charset="0"/>
                <a:ea typeface="Roboto" pitchFamily="34" charset="-122"/>
                <a:cs typeface="Roboto" pitchFamily="34" charset="-120"/>
              </a:rPr>
              <a:t>PFAS Removal Efficiency Comparison</a:t>
            </a:r>
            <a:endParaRPr lang="en-US" sz="1100" dirty="0"/>
          </a:p>
        </p:txBody>
      </p:sp>
      <p:sp>
        <p:nvSpPr>
          <p:cNvPr id="35" name="Shape 29"/>
          <p:cNvSpPr/>
          <p:nvPr/>
        </p:nvSpPr>
        <p:spPr>
          <a:xfrm>
            <a:off x="10194646" y="1266444"/>
            <a:ext cx="85954" cy="95098"/>
          </a:xfrm>
          <a:prstGeom prst="roundRect">
            <a:avLst>
              <a:gd name="adj" fmla="val 709217"/>
            </a:avLst>
          </a:prstGeom>
          <a:solidFill>
            <a:srgbClr val="4299E1"/>
          </a:solidFill>
          <a:ln w="12700">
            <a:solidFill>
              <a:srgbClr val="FFFFFF">
                <a:alpha val="0"/>
              </a:srgbClr>
            </a:solidFill>
            <a:prstDash val="solid"/>
          </a:ln>
        </p:spPr>
        <p:txBody>
          <a:bodyPr/>
          <a:lstStyle/>
          <a:p>
            <a:endParaRPr lang="en-US"/>
          </a:p>
        </p:txBody>
      </p:sp>
      <p:sp>
        <p:nvSpPr>
          <p:cNvPr id="36" name="Text 30"/>
          <p:cNvSpPr txBox="1"/>
          <p:nvPr/>
        </p:nvSpPr>
        <p:spPr>
          <a:xfrm>
            <a:off x="10337292" y="1181405"/>
            <a:ext cx="505663" cy="267005"/>
          </a:xfrm>
          <a:prstGeom prst="rect">
            <a:avLst/>
          </a:prstGeom>
          <a:noFill/>
          <a:ln/>
        </p:spPr>
        <p:txBody>
          <a:bodyPr wrap="square" lIns="0" tIns="0" rIns="0" bIns="0" rtlCol="0" anchor="ctr"/>
          <a:lstStyle/>
          <a:p>
            <a:pPr marL="0" indent="0" algn="l">
              <a:buNone/>
            </a:pPr>
            <a:r>
              <a:rPr lang="en-US" sz="900" dirty="0">
                <a:solidFill>
                  <a:srgbClr val="000000"/>
                </a:solidFill>
                <a:latin typeface="Roboto" pitchFamily="34" charset="0"/>
                <a:ea typeface="Roboto" pitchFamily="34" charset="-122"/>
                <a:cs typeface="Roboto" pitchFamily="34" charset="-120"/>
              </a:rPr>
              <a:t>Long-chain</a:t>
            </a:r>
            <a:endParaRPr lang="en-US" sz="900" dirty="0"/>
          </a:p>
        </p:txBody>
      </p:sp>
      <p:sp>
        <p:nvSpPr>
          <p:cNvPr id="37" name="Shape 31"/>
          <p:cNvSpPr/>
          <p:nvPr/>
        </p:nvSpPr>
        <p:spPr>
          <a:xfrm>
            <a:off x="10955426" y="1266444"/>
            <a:ext cx="85954" cy="95098"/>
          </a:xfrm>
          <a:prstGeom prst="roundRect">
            <a:avLst>
              <a:gd name="adj" fmla="val 709217"/>
            </a:avLst>
          </a:prstGeom>
          <a:solidFill>
            <a:srgbClr val="48BB78"/>
          </a:solidFill>
          <a:ln w="12700">
            <a:solidFill>
              <a:srgbClr val="FFFFFF">
                <a:alpha val="0"/>
              </a:srgbClr>
            </a:solidFill>
            <a:prstDash val="solid"/>
          </a:ln>
        </p:spPr>
        <p:txBody>
          <a:bodyPr/>
          <a:lstStyle/>
          <a:p>
            <a:endParaRPr lang="en-US"/>
          </a:p>
        </p:txBody>
      </p:sp>
      <p:sp>
        <p:nvSpPr>
          <p:cNvPr id="38" name="Text 32"/>
          <p:cNvSpPr txBox="1"/>
          <p:nvPr/>
        </p:nvSpPr>
        <p:spPr>
          <a:xfrm>
            <a:off x="11098073" y="1181405"/>
            <a:ext cx="523951" cy="267005"/>
          </a:xfrm>
          <a:prstGeom prst="rect">
            <a:avLst/>
          </a:prstGeom>
          <a:noFill/>
          <a:ln/>
        </p:spPr>
        <p:txBody>
          <a:bodyPr wrap="square" lIns="0" tIns="0" rIns="0" bIns="0" rtlCol="0" anchor="ctr"/>
          <a:lstStyle/>
          <a:p>
            <a:pPr marL="0" indent="0" algn="l">
              <a:buNone/>
            </a:pPr>
            <a:r>
              <a:rPr lang="en-US" sz="900" dirty="0">
                <a:solidFill>
                  <a:srgbClr val="000000"/>
                </a:solidFill>
                <a:latin typeface="Roboto" pitchFamily="34" charset="0"/>
                <a:ea typeface="Roboto" pitchFamily="34" charset="-122"/>
                <a:cs typeface="Roboto" pitchFamily="34" charset="-120"/>
              </a:rPr>
              <a:t>Short-chain</a:t>
            </a:r>
            <a:endParaRPr lang="en-US" sz="900" dirty="0"/>
          </a:p>
        </p:txBody>
      </p:sp>
      <p:pic>
        <p:nvPicPr>
          <p:cNvPr id="39" name="Image 3" descr="preencoded.png"/>
          <p:cNvPicPr>
            <a:picLocks noChangeAspect="1"/>
          </p:cNvPicPr>
          <p:nvPr/>
        </p:nvPicPr>
        <p:blipFill>
          <a:blip r:embed="rId4"/>
          <a:srcRect t="-4" b="-4"/>
          <a:stretch/>
        </p:blipFill>
        <p:spPr>
          <a:xfrm>
            <a:off x="8001000" y="1638605"/>
            <a:ext cx="3619195" cy="1714500"/>
          </a:xfrm>
          <a:prstGeom prst="rect">
            <a:avLst/>
          </a:prstGeom>
        </p:spPr>
      </p:pic>
      <p:sp>
        <p:nvSpPr>
          <p:cNvPr id="40" name="Shape 33"/>
          <p:cNvSpPr/>
          <p:nvPr/>
        </p:nvSpPr>
        <p:spPr>
          <a:xfrm>
            <a:off x="7810805" y="3696005"/>
            <a:ext cx="1943100" cy="714146"/>
          </a:xfrm>
          <a:prstGeom prst="roundRect">
            <a:avLst>
              <a:gd name="adj" fmla="val 40973"/>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41" name="Text 34"/>
          <p:cNvSpPr txBox="1"/>
          <p:nvPr/>
        </p:nvSpPr>
        <p:spPr>
          <a:xfrm>
            <a:off x="7962595" y="3847795"/>
            <a:ext cx="1638605" cy="238658"/>
          </a:xfrm>
          <a:prstGeom prst="rect">
            <a:avLst/>
          </a:prstGeom>
          <a:noFill/>
          <a:ln/>
        </p:spPr>
        <p:txBody>
          <a:bodyPr wrap="square" lIns="0" tIns="0" rIns="0" bIns="0" rtlCol="0" anchor="ctr"/>
          <a:lstStyle/>
          <a:p>
            <a:pPr marL="0" indent="0" algn="ctr">
              <a:buNone/>
            </a:pPr>
            <a:r>
              <a:rPr lang="en-US" sz="1600" b="1" dirty="0">
                <a:solidFill>
                  <a:srgbClr val="2D3748"/>
                </a:solidFill>
                <a:latin typeface="Roboto" pitchFamily="34" charset="0"/>
                <a:ea typeface="Roboto" pitchFamily="34" charset="-122"/>
                <a:cs typeface="Roboto" pitchFamily="34" charset="-120"/>
              </a:rPr>
              <a:t>99.9%</a:t>
            </a:r>
            <a:endParaRPr lang="en-US" sz="1600" dirty="0"/>
          </a:p>
        </p:txBody>
      </p:sp>
      <p:sp>
        <p:nvSpPr>
          <p:cNvPr id="42" name="Text 35"/>
          <p:cNvSpPr txBox="1"/>
          <p:nvPr/>
        </p:nvSpPr>
        <p:spPr>
          <a:xfrm>
            <a:off x="7962595" y="4123944"/>
            <a:ext cx="1638605" cy="133502"/>
          </a:xfrm>
          <a:prstGeom prst="rect">
            <a:avLst/>
          </a:prstGeom>
          <a:noFill/>
          <a:ln/>
        </p:spPr>
        <p:txBody>
          <a:bodyPr wrap="square" lIns="0" tIns="0" rIns="0" bIns="0" rtlCol="0" anchor="ctr"/>
          <a:lstStyle/>
          <a:p>
            <a:pPr marL="0" indent="0" algn="ctr">
              <a:buNone/>
            </a:pPr>
            <a:r>
              <a:rPr lang="en-US" sz="900" dirty="0">
                <a:solidFill>
                  <a:srgbClr val="718096"/>
                </a:solidFill>
                <a:latin typeface="Roboto" pitchFamily="34" charset="0"/>
                <a:ea typeface="Roboto" pitchFamily="34" charset="-122"/>
                <a:cs typeface="Roboto" pitchFamily="34" charset="-120"/>
              </a:rPr>
              <a:t>Long-chain removal</a:t>
            </a:r>
            <a:endParaRPr lang="en-US" sz="900" dirty="0"/>
          </a:p>
        </p:txBody>
      </p:sp>
      <p:sp>
        <p:nvSpPr>
          <p:cNvPr id="43" name="Shape 36"/>
          <p:cNvSpPr/>
          <p:nvPr/>
        </p:nvSpPr>
        <p:spPr>
          <a:xfrm>
            <a:off x="9868205" y="3696005"/>
            <a:ext cx="1943100" cy="714146"/>
          </a:xfrm>
          <a:prstGeom prst="roundRect">
            <a:avLst>
              <a:gd name="adj" fmla="val 40973"/>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44" name="Text 37"/>
          <p:cNvSpPr txBox="1"/>
          <p:nvPr/>
        </p:nvSpPr>
        <p:spPr>
          <a:xfrm>
            <a:off x="10019995" y="3847795"/>
            <a:ext cx="1638605" cy="238658"/>
          </a:xfrm>
          <a:prstGeom prst="rect">
            <a:avLst/>
          </a:prstGeom>
          <a:noFill/>
          <a:ln/>
        </p:spPr>
        <p:txBody>
          <a:bodyPr wrap="square" lIns="0" tIns="0" rIns="0" bIns="0" rtlCol="0" anchor="ctr"/>
          <a:lstStyle/>
          <a:p>
            <a:pPr marL="0" indent="0" algn="ctr">
              <a:buNone/>
            </a:pPr>
            <a:r>
              <a:rPr lang="en-US" sz="1600" b="1" dirty="0">
                <a:solidFill>
                  <a:srgbClr val="2D3748"/>
                </a:solidFill>
                <a:latin typeface="Roboto" pitchFamily="34" charset="0"/>
                <a:ea typeface="Roboto" pitchFamily="34" charset="-122"/>
                <a:cs typeface="Roboto" pitchFamily="34" charset="-120"/>
              </a:rPr>
              <a:t>95%</a:t>
            </a:r>
            <a:endParaRPr lang="en-US" sz="1600" dirty="0"/>
          </a:p>
        </p:txBody>
      </p:sp>
      <p:sp>
        <p:nvSpPr>
          <p:cNvPr id="45" name="Text 38"/>
          <p:cNvSpPr txBox="1"/>
          <p:nvPr/>
        </p:nvSpPr>
        <p:spPr>
          <a:xfrm>
            <a:off x="10019995" y="4123944"/>
            <a:ext cx="1638605" cy="133502"/>
          </a:xfrm>
          <a:prstGeom prst="rect">
            <a:avLst/>
          </a:prstGeom>
          <a:noFill/>
          <a:ln/>
        </p:spPr>
        <p:txBody>
          <a:bodyPr wrap="square" lIns="0" tIns="0" rIns="0" bIns="0" rtlCol="0" anchor="ctr"/>
          <a:lstStyle/>
          <a:p>
            <a:pPr marL="0" indent="0" algn="ctr">
              <a:buNone/>
            </a:pPr>
            <a:r>
              <a:rPr lang="en-US" sz="900" dirty="0">
                <a:solidFill>
                  <a:srgbClr val="718096"/>
                </a:solidFill>
                <a:latin typeface="Roboto" pitchFamily="34" charset="0"/>
                <a:ea typeface="Roboto" pitchFamily="34" charset="-122"/>
                <a:cs typeface="Roboto" pitchFamily="34" charset="-120"/>
              </a:rPr>
              <a:t>Short-chain removal</a:t>
            </a:r>
            <a:endParaRPr lang="en-US" sz="900" dirty="0"/>
          </a:p>
        </p:txBody>
      </p:sp>
      <p:sp>
        <p:nvSpPr>
          <p:cNvPr id="46" name="Shape 39"/>
          <p:cNvSpPr/>
          <p:nvPr/>
        </p:nvSpPr>
        <p:spPr>
          <a:xfrm>
            <a:off x="7810805" y="4524451"/>
            <a:ext cx="1943100" cy="714146"/>
          </a:xfrm>
          <a:prstGeom prst="roundRect">
            <a:avLst>
              <a:gd name="adj" fmla="val 40973"/>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47" name="Text 40"/>
          <p:cNvSpPr txBox="1"/>
          <p:nvPr/>
        </p:nvSpPr>
        <p:spPr>
          <a:xfrm>
            <a:off x="7962595" y="4677156"/>
            <a:ext cx="1638605" cy="238658"/>
          </a:xfrm>
          <a:prstGeom prst="rect">
            <a:avLst/>
          </a:prstGeom>
          <a:noFill/>
          <a:ln/>
        </p:spPr>
        <p:txBody>
          <a:bodyPr wrap="square" lIns="0" tIns="0" rIns="0" bIns="0" rtlCol="0" anchor="ctr"/>
          <a:lstStyle/>
          <a:p>
            <a:pPr marL="0" indent="0" algn="ctr">
              <a:buNone/>
            </a:pPr>
            <a:r>
              <a:rPr lang="en-US" sz="1600" b="1" dirty="0">
                <a:solidFill>
                  <a:srgbClr val="2D3748"/>
                </a:solidFill>
                <a:latin typeface="Roboto" pitchFamily="34" charset="0"/>
                <a:ea typeface="Roboto" pitchFamily="34" charset="-122"/>
                <a:cs typeface="Roboto" pitchFamily="34" charset="-120"/>
              </a:rPr>
              <a:t>30 min</a:t>
            </a:r>
            <a:endParaRPr lang="en-US" sz="1600" dirty="0"/>
          </a:p>
        </p:txBody>
      </p:sp>
      <p:sp>
        <p:nvSpPr>
          <p:cNvPr id="48" name="Text 41"/>
          <p:cNvSpPr txBox="1"/>
          <p:nvPr/>
        </p:nvSpPr>
        <p:spPr>
          <a:xfrm>
            <a:off x="7962595" y="4953305"/>
            <a:ext cx="1638605" cy="133502"/>
          </a:xfrm>
          <a:prstGeom prst="rect">
            <a:avLst/>
          </a:prstGeom>
          <a:noFill/>
          <a:ln/>
        </p:spPr>
        <p:txBody>
          <a:bodyPr wrap="square" lIns="0" tIns="0" rIns="0" bIns="0" rtlCol="0" anchor="ctr"/>
          <a:lstStyle/>
          <a:p>
            <a:pPr marL="0" indent="0" algn="ctr">
              <a:buNone/>
            </a:pPr>
            <a:r>
              <a:rPr lang="en-US" sz="900" dirty="0">
                <a:solidFill>
                  <a:srgbClr val="718096"/>
                </a:solidFill>
                <a:latin typeface="Roboto" pitchFamily="34" charset="0"/>
                <a:ea typeface="Roboto" pitchFamily="34" charset="-122"/>
                <a:cs typeface="Roboto" pitchFamily="34" charset="-120"/>
              </a:rPr>
              <a:t>Contact time</a:t>
            </a:r>
            <a:endParaRPr lang="en-US" sz="900" dirty="0"/>
          </a:p>
        </p:txBody>
      </p:sp>
      <p:sp>
        <p:nvSpPr>
          <p:cNvPr id="49" name="Shape 42"/>
          <p:cNvSpPr/>
          <p:nvPr/>
        </p:nvSpPr>
        <p:spPr>
          <a:xfrm>
            <a:off x="9868205" y="4524451"/>
            <a:ext cx="1943100" cy="714146"/>
          </a:xfrm>
          <a:prstGeom prst="roundRect">
            <a:avLst>
              <a:gd name="adj" fmla="val 40973"/>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50" name="Text 43"/>
          <p:cNvSpPr txBox="1"/>
          <p:nvPr/>
        </p:nvSpPr>
        <p:spPr>
          <a:xfrm>
            <a:off x="10019995" y="4677156"/>
            <a:ext cx="1638605" cy="238658"/>
          </a:xfrm>
          <a:prstGeom prst="rect">
            <a:avLst/>
          </a:prstGeom>
          <a:noFill/>
          <a:ln/>
        </p:spPr>
        <p:txBody>
          <a:bodyPr wrap="square" lIns="0" tIns="0" rIns="0" bIns="0" rtlCol="0" anchor="ctr"/>
          <a:lstStyle/>
          <a:p>
            <a:pPr marL="0" indent="0" algn="ctr">
              <a:buNone/>
            </a:pPr>
            <a:r>
              <a:rPr lang="en-US" sz="1600" b="1" dirty="0">
                <a:solidFill>
                  <a:srgbClr val="2D3748"/>
                </a:solidFill>
                <a:latin typeface="Roboto" pitchFamily="34" charset="0"/>
                <a:ea typeface="Roboto" pitchFamily="34" charset="-122"/>
                <a:cs typeface="Roboto" pitchFamily="34" charset="-120"/>
              </a:rPr>
              <a:t>5-10 cycles</a:t>
            </a:r>
            <a:endParaRPr lang="en-US" sz="1600" dirty="0"/>
          </a:p>
        </p:txBody>
      </p:sp>
      <p:sp>
        <p:nvSpPr>
          <p:cNvPr id="51" name="Text 44"/>
          <p:cNvSpPr txBox="1"/>
          <p:nvPr/>
        </p:nvSpPr>
        <p:spPr>
          <a:xfrm>
            <a:off x="10019995" y="4953305"/>
            <a:ext cx="1638605" cy="133502"/>
          </a:xfrm>
          <a:prstGeom prst="rect">
            <a:avLst/>
          </a:prstGeom>
          <a:noFill/>
          <a:ln/>
        </p:spPr>
        <p:txBody>
          <a:bodyPr wrap="square" lIns="0" tIns="0" rIns="0" bIns="0" rtlCol="0" anchor="ctr"/>
          <a:lstStyle/>
          <a:p>
            <a:pPr marL="0" indent="0" algn="ctr">
              <a:buNone/>
            </a:pPr>
            <a:r>
              <a:rPr lang="en-US" sz="900" dirty="0">
                <a:solidFill>
                  <a:srgbClr val="718096"/>
                </a:solidFill>
                <a:latin typeface="Roboto" pitchFamily="34" charset="0"/>
                <a:ea typeface="Roboto" pitchFamily="34" charset="-122"/>
                <a:cs typeface="Roboto" pitchFamily="34" charset="-120"/>
              </a:rPr>
              <a:t>Regeneration</a:t>
            </a:r>
            <a:endParaRPr lang="en-US" sz="900" dirty="0"/>
          </a:p>
        </p:txBody>
      </p:sp>
      <p:sp>
        <p:nvSpPr>
          <p:cNvPr id="52" name="Shape 45"/>
          <p:cNvSpPr/>
          <p:nvPr/>
        </p:nvSpPr>
        <p:spPr>
          <a:xfrm>
            <a:off x="7810805" y="5391302"/>
            <a:ext cx="4000500" cy="771754"/>
          </a:xfrm>
          <a:prstGeom prst="roundRect">
            <a:avLst>
              <a:gd name="adj" fmla="val 35106"/>
            </a:avLst>
          </a:prstGeom>
          <a:solidFill>
            <a:srgbClr val="FFFAF0"/>
          </a:solidFill>
          <a:ln w="12700">
            <a:solidFill>
              <a:srgbClr val="FBD38D"/>
            </a:solidFill>
            <a:prstDash val="solid"/>
          </a:ln>
        </p:spPr>
        <p:txBody>
          <a:bodyPr/>
          <a:lstStyle/>
          <a:p>
            <a:endParaRPr lang="en-US"/>
          </a:p>
        </p:txBody>
      </p:sp>
      <p:sp>
        <p:nvSpPr>
          <p:cNvPr id="54" name="Text 46"/>
          <p:cNvSpPr txBox="1"/>
          <p:nvPr/>
        </p:nvSpPr>
        <p:spPr>
          <a:xfrm>
            <a:off x="8201254" y="5514746"/>
            <a:ext cx="3448202" cy="523951"/>
          </a:xfrm>
          <a:prstGeom prst="rect">
            <a:avLst/>
          </a:prstGeom>
          <a:noFill/>
          <a:ln/>
        </p:spPr>
        <p:txBody>
          <a:bodyPr wrap="square" lIns="0" tIns="0" rIns="0" bIns="0" rtlCol="0" anchor="ctr"/>
          <a:lstStyle/>
          <a:p>
            <a:pPr marL="0" indent="0" algn="l">
              <a:buNone/>
            </a:pPr>
            <a:r>
              <a:rPr lang="en-US" sz="900" dirty="0">
                <a:solidFill>
                  <a:srgbClr val="744210"/>
                </a:solidFill>
                <a:latin typeface="Roboto" pitchFamily="34" charset="0"/>
                <a:ea typeface="Roboto" pitchFamily="34" charset="-122"/>
                <a:cs typeface="Roboto" pitchFamily="34" charset="-120"/>
              </a:rPr>
              <a:t>Dynamic column capacities are significantly lower than theoretical batch isotherm results. Scale-up designs must utilize conservative dynamic capacity.</a:t>
            </a:r>
            <a:endParaRPr lang="en-US" sz="900" dirty="0"/>
          </a:p>
        </p:txBody>
      </p:sp>
      <p:sp>
        <p:nvSpPr>
          <p:cNvPr id="55" name="Shape 47"/>
          <p:cNvSpPr/>
          <p:nvPr/>
        </p:nvSpPr>
        <p:spPr>
          <a:xfrm>
            <a:off x="0" y="0"/>
            <a:ext cx="12191695" cy="761695"/>
          </a:xfrm>
          <a:prstGeom prst="rect">
            <a:avLst/>
          </a:prstGeom>
          <a:solidFill>
            <a:srgbClr val="1A365D"/>
          </a:solidFill>
          <a:ln w="12700">
            <a:solidFill>
              <a:srgbClr val="FFFFFF">
                <a:alpha val="0"/>
              </a:srgbClr>
            </a:solidFill>
            <a:prstDash val="solid"/>
          </a:ln>
        </p:spPr>
        <p:txBody>
          <a:bodyPr/>
          <a:lstStyle/>
          <a:p>
            <a:endParaRPr lang="en-US"/>
          </a:p>
        </p:txBody>
      </p:sp>
      <p:sp>
        <p:nvSpPr>
          <p:cNvPr id="56" name="Shape 48"/>
          <p:cNvSpPr/>
          <p:nvPr/>
        </p:nvSpPr>
        <p:spPr>
          <a:xfrm>
            <a:off x="381305" y="152705"/>
            <a:ext cx="457200" cy="457200"/>
          </a:xfrm>
          <a:prstGeom prst="roundRect">
            <a:avLst>
              <a:gd name="adj" fmla="val 66667"/>
            </a:avLst>
          </a:prstGeom>
          <a:solidFill>
            <a:srgbClr val="FFFFFF"/>
          </a:solidFill>
          <a:ln w="12700">
            <a:solidFill>
              <a:srgbClr val="FFFFFF">
                <a:alpha val="0"/>
              </a:srgbClr>
            </a:solidFill>
            <a:prstDash val="solid"/>
          </a:ln>
        </p:spPr>
        <p:txBody>
          <a:bodyPr/>
          <a:lstStyle/>
          <a:p>
            <a:endParaRPr lang="en-US"/>
          </a:p>
        </p:txBody>
      </p:sp>
      <p:pic>
        <p:nvPicPr>
          <p:cNvPr id="57" name="Image 5" descr="preencoded.png"/>
          <p:cNvPicPr>
            <a:picLocks noChangeAspect="1"/>
          </p:cNvPicPr>
          <p:nvPr/>
        </p:nvPicPr>
        <p:blipFill>
          <a:blip r:embed="rId5"/>
          <a:srcRect/>
          <a:stretch/>
        </p:blipFill>
        <p:spPr>
          <a:xfrm>
            <a:off x="293298" y="152705"/>
            <a:ext cx="545207" cy="457200"/>
          </a:xfrm>
          <a:prstGeom prst="rect">
            <a:avLst/>
          </a:prstGeom>
        </p:spPr>
      </p:pic>
      <p:sp>
        <p:nvSpPr>
          <p:cNvPr id="58" name="Text 49"/>
          <p:cNvSpPr txBox="1"/>
          <p:nvPr/>
        </p:nvSpPr>
        <p:spPr>
          <a:xfrm>
            <a:off x="981151" y="161849"/>
            <a:ext cx="3674974" cy="267005"/>
          </a:xfrm>
          <a:prstGeom prst="rect">
            <a:avLst/>
          </a:prstGeom>
          <a:noFill/>
          <a:ln/>
        </p:spPr>
        <p:txBody>
          <a:bodyPr wrap="square" lIns="0" tIns="0" rIns="0" bIns="0" rtlCol="0" anchor="ctr"/>
          <a:lstStyle/>
          <a:p>
            <a:pPr marL="0" indent="0" algn="l">
              <a:buNone/>
            </a:pPr>
            <a:r>
              <a:rPr lang="en-US" sz="1800" b="1" kern="0" spc="38" dirty="0">
                <a:solidFill>
                  <a:srgbClr val="FFFFFF"/>
                </a:solidFill>
                <a:latin typeface="Roboto" pitchFamily="34" charset="0"/>
                <a:ea typeface="Roboto" pitchFamily="34" charset="-122"/>
                <a:cs typeface="Roboto" pitchFamily="34" charset="-120"/>
              </a:rPr>
              <a:t>PFAS Remediation Platform</a:t>
            </a:r>
            <a:endParaRPr lang="en-US" sz="1800" dirty="0"/>
          </a:p>
        </p:txBody>
      </p:sp>
      <p:sp>
        <p:nvSpPr>
          <p:cNvPr id="59" name="Text 50"/>
          <p:cNvSpPr txBox="1"/>
          <p:nvPr/>
        </p:nvSpPr>
        <p:spPr>
          <a:xfrm>
            <a:off x="981151" y="448056"/>
            <a:ext cx="3674974" cy="152705"/>
          </a:xfrm>
          <a:prstGeom prst="rect">
            <a:avLst/>
          </a:prstGeom>
          <a:noFill/>
          <a:ln/>
        </p:spPr>
        <p:txBody>
          <a:bodyPr wrap="square" lIns="0" tIns="0" rIns="0" bIns="0" rtlCol="0" anchor="ctr"/>
          <a:lstStyle/>
          <a:p>
            <a:pPr marL="0" indent="0" algn="l">
              <a:buNone/>
            </a:pPr>
            <a:r>
              <a:rPr lang="en-US" sz="1000" dirty="0">
                <a:solidFill>
                  <a:srgbClr val="A0C4E8"/>
                </a:solidFill>
                <a:latin typeface="Roboto" pitchFamily="34" charset="0"/>
                <a:ea typeface="Roboto" pitchFamily="34" charset="-122"/>
                <a:cs typeface="Roboto" pitchFamily="34" charset="-120"/>
              </a:rPr>
              <a:t>Technical Challenge Overview &amp; Solution Framework</a:t>
            </a:r>
            <a:endParaRPr lang="en-US" sz="1000" dirty="0"/>
          </a:p>
        </p:txBody>
      </p:sp>
      <p:sp>
        <p:nvSpPr>
          <p:cNvPr id="62" name="Text 52"/>
          <p:cNvSpPr txBox="1"/>
          <p:nvPr/>
        </p:nvSpPr>
        <p:spPr>
          <a:xfrm>
            <a:off x="10789920" y="309982"/>
            <a:ext cx="1492301" cy="143561"/>
          </a:xfrm>
          <a:prstGeom prst="rect">
            <a:avLst/>
          </a:prstGeom>
          <a:noFill/>
          <a:ln/>
        </p:spPr>
        <p:txBody>
          <a:bodyPr wrap="square" lIns="0" tIns="0" rIns="0" bIns="0" rtlCol="0" anchor="ctr"/>
          <a:lstStyle/>
          <a:p>
            <a:pPr marL="0" indent="0" algn="l">
              <a:buNone/>
            </a:pPr>
            <a:r>
              <a:rPr lang="en-US" sz="900" dirty="0">
                <a:solidFill>
                  <a:srgbClr val="FFFFFF"/>
                </a:solidFill>
                <a:latin typeface="Roboto" pitchFamily="34" charset="0"/>
                <a:ea typeface="Roboto" pitchFamily="34" charset="-122"/>
                <a:cs typeface="Roboto" pitchFamily="34" charset="-120"/>
              </a:rPr>
              <a:t>Technical Analysis</a:t>
            </a:r>
            <a:endParaRPr lang="en-US" sz="900" dirty="0"/>
          </a:p>
        </p:txBody>
      </p:sp>
      <p:sp>
        <p:nvSpPr>
          <p:cNvPr id="63" name="Shape 53"/>
          <p:cNvSpPr/>
          <p:nvPr/>
        </p:nvSpPr>
        <p:spPr>
          <a:xfrm>
            <a:off x="45263" y="6576821"/>
            <a:ext cx="12191695" cy="476403"/>
          </a:xfrm>
          <a:prstGeom prst="rect">
            <a:avLst/>
          </a:prstGeom>
          <a:solidFill>
            <a:srgbClr val="1A365D"/>
          </a:solidFill>
          <a:ln w="12700">
            <a:solidFill>
              <a:srgbClr val="FFFFFF">
                <a:alpha val="0"/>
              </a:srgbClr>
            </a:solidFill>
            <a:prstDash val="solid"/>
          </a:ln>
        </p:spPr>
        <p:txBody>
          <a:bodyPr/>
          <a:lstStyle/>
          <a:p>
            <a:endParaRPr lang="en-US"/>
          </a:p>
        </p:txBody>
      </p:sp>
      <p:pic>
        <p:nvPicPr>
          <p:cNvPr id="64" name="Image 7" descr="preencoded.png"/>
          <p:cNvPicPr>
            <a:picLocks noChangeAspect="1"/>
          </p:cNvPicPr>
          <p:nvPr/>
        </p:nvPicPr>
        <p:blipFill>
          <a:blip r:embed="rId6"/>
          <a:srcRect/>
          <a:stretch/>
        </p:blipFill>
        <p:spPr>
          <a:xfrm>
            <a:off x="440345" y="6743842"/>
            <a:ext cx="123444" cy="123444"/>
          </a:xfrm>
          <a:prstGeom prst="rect">
            <a:avLst/>
          </a:prstGeom>
        </p:spPr>
      </p:pic>
      <p:sp>
        <p:nvSpPr>
          <p:cNvPr id="65" name="Text 54"/>
          <p:cNvSpPr txBox="1"/>
          <p:nvPr/>
        </p:nvSpPr>
        <p:spPr>
          <a:xfrm>
            <a:off x="599846" y="6500470"/>
            <a:ext cx="3521354" cy="619048"/>
          </a:xfrm>
          <a:prstGeom prst="rect">
            <a:avLst/>
          </a:prstGeom>
          <a:noFill/>
          <a:ln/>
        </p:spPr>
        <p:txBody>
          <a:bodyPr wrap="square" lIns="0" tIns="0" rIns="0" bIns="0" rtlCol="0" anchor="ctr"/>
          <a:lstStyle/>
          <a:p>
            <a:pPr marL="0" indent="0" algn="l">
              <a:buNone/>
            </a:pPr>
            <a:r>
              <a:rPr lang="en-US" sz="900" dirty="0">
                <a:solidFill>
                  <a:srgbClr val="FFFFFF"/>
                </a:solidFill>
                <a:latin typeface="Roboto" pitchFamily="34" charset="0"/>
                <a:ea typeface="Roboto" pitchFamily="34" charset="-122"/>
                <a:cs typeface="Roboto" pitchFamily="34" charset="-120"/>
              </a:rPr>
              <a:t>Copyright 2026 Shield Nutraceuticals/Chitosan Global</a:t>
            </a:r>
            <a:endParaRPr lang="en-US" sz="900" dirty="0"/>
          </a:p>
        </p:txBody>
      </p:sp>
      <p:sp>
        <p:nvSpPr>
          <p:cNvPr id="67" name="Text 55"/>
          <p:cNvSpPr txBox="1"/>
          <p:nvPr/>
        </p:nvSpPr>
        <p:spPr>
          <a:xfrm>
            <a:off x="6485839" y="6495898"/>
            <a:ext cx="1495044" cy="623620"/>
          </a:xfrm>
          <a:prstGeom prst="rect">
            <a:avLst/>
          </a:prstGeom>
          <a:noFill/>
          <a:ln/>
        </p:spPr>
        <p:txBody>
          <a:bodyPr wrap="square" lIns="0" tIns="0" rIns="0" bIns="0" rtlCol="0" anchor="ctr"/>
          <a:lstStyle/>
          <a:p>
            <a:pPr marL="0" indent="0" algn="l">
              <a:buNone/>
            </a:pPr>
            <a:r>
              <a:rPr lang="en-US" sz="900" dirty="0">
                <a:solidFill>
                  <a:srgbClr val="FFFFFF"/>
                </a:solidFill>
                <a:latin typeface="Roboto" pitchFamily="34" charset="0"/>
                <a:ea typeface="Roboto" pitchFamily="34" charset="-122"/>
                <a:cs typeface="Roboto" pitchFamily="34" charset="-120"/>
              </a:rPr>
              <a:t>Contact: John Hott</a:t>
            </a:r>
            <a:endParaRPr lang="en-US" sz="900" dirty="0"/>
          </a:p>
        </p:txBody>
      </p:sp>
      <p:sp>
        <p:nvSpPr>
          <p:cNvPr id="69" name="Text 56"/>
          <p:cNvSpPr txBox="1"/>
          <p:nvPr/>
        </p:nvSpPr>
        <p:spPr>
          <a:xfrm>
            <a:off x="7944307" y="6495897"/>
            <a:ext cx="2211019" cy="639165"/>
          </a:xfrm>
          <a:prstGeom prst="rect">
            <a:avLst/>
          </a:prstGeom>
          <a:noFill/>
          <a:ln/>
        </p:spPr>
        <p:txBody>
          <a:bodyPr wrap="square" lIns="0" tIns="0" rIns="0" bIns="0" rtlCol="0" anchor="ctr"/>
          <a:lstStyle/>
          <a:p>
            <a:pPr marL="0" indent="0" algn="l">
              <a:buNone/>
            </a:pPr>
            <a:r>
              <a:rPr lang="en-US" sz="900" dirty="0">
                <a:solidFill>
                  <a:srgbClr val="FFFFFF"/>
                </a:solidFill>
                <a:latin typeface="Roboto" pitchFamily="34" charset="0"/>
                <a:ea typeface="Roboto" pitchFamily="34" charset="-122"/>
                <a:cs typeface="Roboto" pitchFamily="34" charset="-120"/>
              </a:rPr>
              <a:t>Email: John@Chitosanglobal.com</a:t>
            </a:r>
            <a:endParaRPr lang="en-US" sz="900" dirty="0"/>
          </a:p>
        </p:txBody>
      </p:sp>
      <p:sp>
        <p:nvSpPr>
          <p:cNvPr id="71" name="Text 57"/>
          <p:cNvSpPr txBox="1"/>
          <p:nvPr/>
        </p:nvSpPr>
        <p:spPr>
          <a:xfrm>
            <a:off x="10220249" y="6495898"/>
            <a:ext cx="1904695" cy="623620"/>
          </a:xfrm>
          <a:prstGeom prst="rect">
            <a:avLst/>
          </a:prstGeom>
          <a:noFill/>
          <a:ln/>
        </p:spPr>
        <p:txBody>
          <a:bodyPr wrap="square" lIns="0" tIns="0" rIns="0" bIns="0" rtlCol="0" anchor="ctr"/>
          <a:lstStyle/>
          <a:p>
            <a:pPr marL="0" indent="0" algn="l">
              <a:buNone/>
            </a:pPr>
            <a:r>
              <a:rPr lang="en-US" sz="900" dirty="0">
                <a:solidFill>
                  <a:srgbClr val="FFFFFF"/>
                </a:solidFill>
                <a:latin typeface="Roboto" pitchFamily="34" charset="0"/>
                <a:ea typeface="Roboto" pitchFamily="34" charset="-122"/>
                <a:cs typeface="Roboto" pitchFamily="34" charset="-120"/>
              </a:rPr>
              <a:t>Website: chitosanglobal.com</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5F7FA"/>
          </a:solidFill>
          <a:ln w="12700">
            <a:solidFill>
              <a:srgbClr val="FFFFFF">
                <a:alpha val="0"/>
              </a:srgbClr>
            </a:solidFill>
            <a:prstDash val="solid"/>
          </a:ln>
        </p:spPr>
        <p:txBody>
          <a:bodyPr/>
          <a:lstStyle/>
          <a:p>
            <a:endParaRPr lang="en-US"/>
          </a:p>
        </p:txBody>
      </p:sp>
      <p:sp>
        <p:nvSpPr>
          <p:cNvPr id="3" name="Shape 1"/>
          <p:cNvSpPr/>
          <p:nvPr/>
        </p:nvSpPr>
        <p:spPr>
          <a:xfrm>
            <a:off x="0" y="0"/>
            <a:ext cx="12191695" cy="6858000"/>
          </a:xfrm>
          <a:prstGeom prst="rect">
            <a:avLst/>
          </a:prstGeom>
          <a:solidFill>
            <a:srgbClr val="F5F7FA"/>
          </a:solidFill>
          <a:ln w="12700">
            <a:solidFill>
              <a:srgbClr val="FFFFFF">
                <a:alpha val="0"/>
              </a:srgbClr>
            </a:solidFill>
            <a:prstDash val="solid"/>
          </a:ln>
        </p:spPr>
        <p:txBody>
          <a:bodyPr/>
          <a:lstStyle/>
          <a:p>
            <a:endParaRPr lang="en-US"/>
          </a:p>
        </p:txBody>
      </p:sp>
      <p:sp>
        <p:nvSpPr>
          <p:cNvPr id="4" name="Shape 2"/>
          <p:cNvSpPr/>
          <p:nvPr/>
        </p:nvSpPr>
        <p:spPr>
          <a:xfrm>
            <a:off x="0" y="0"/>
            <a:ext cx="12191695" cy="6858000"/>
          </a:xfrm>
          <a:prstGeom prst="rect">
            <a:avLst/>
          </a:prstGeom>
          <a:solidFill>
            <a:srgbClr val="F5F7FA"/>
          </a:solidFill>
          <a:ln w="12700">
            <a:solidFill>
              <a:srgbClr val="FFFFFF">
                <a:alpha val="0"/>
              </a:srgbClr>
            </a:solidFill>
            <a:prstDash val="solid"/>
          </a:ln>
        </p:spPr>
        <p:txBody>
          <a:bodyPr/>
          <a:lstStyle/>
          <a:p>
            <a:endParaRPr lang="en-US"/>
          </a:p>
        </p:txBody>
      </p:sp>
      <p:sp>
        <p:nvSpPr>
          <p:cNvPr id="5" name="Shape 3"/>
          <p:cNvSpPr/>
          <p:nvPr/>
        </p:nvSpPr>
        <p:spPr>
          <a:xfrm>
            <a:off x="0" y="0"/>
            <a:ext cx="12191695" cy="761695"/>
          </a:xfrm>
          <a:prstGeom prst="rect">
            <a:avLst/>
          </a:prstGeom>
          <a:solidFill>
            <a:srgbClr val="1A365D"/>
          </a:solidFill>
          <a:ln w="12700">
            <a:solidFill>
              <a:srgbClr val="FFFFFF">
                <a:alpha val="0"/>
              </a:srgbClr>
            </a:solidFill>
            <a:prstDash val="solid"/>
          </a:ln>
        </p:spPr>
        <p:txBody>
          <a:bodyPr/>
          <a:lstStyle/>
          <a:p>
            <a:endParaRPr lang="en-US"/>
          </a:p>
        </p:txBody>
      </p:sp>
      <p:sp>
        <p:nvSpPr>
          <p:cNvPr id="6" name="Shape 4"/>
          <p:cNvSpPr/>
          <p:nvPr/>
        </p:nvSpPr>
        <p:spPr>
          <a:xfrm>
            <a:off x="381305" y="952805"/>
            <a:ext cx="5181905" cy="1524305"/>
          </a:xfrm>
          <a:prstGeom prst="roundRect">
            <a:avLst>
              <a:gd name="adj" fmla="val 8998"/>
            </a:avLst>
          </a:prstGeom>
          <a:solidFill>
            <a:srgbClr val="FFFFFF"/>
          </a:solidFill>
          <a:ln/>
          <a:effectLst>
            <a:outerShdw blurRad="76200" dist="25400" dir="16200000" algn="bl" rotWithShape="0">
              <a:srgbClr val="000000">
                <a:alpha val="5000"/>
              </a:srgbClr>
            </a:outerShdw>
          </a:effectLst>
        </p:spPr>
        <p:txBody>
          <a:bodyPr/>
          <a:lstStyle/>
          <a:p>
            <a:endParaRPr lang="en-US"/>
          </a:p>
        </p:txBody>
      </p:sp>
      <p:sp>
        <p:nvSpPr>
          <p:cNvPr id="7" name="Shape 5"/>
          <p:cNvSpPr/>
          <p:nvPr/>
        </p:nvSpPr>
        <p:spPr>
          <a:xfrm>
            <a:off x="381305" y="952805"/>
            <a:ext cx="38405" cy="1524305"/>
          </a:xfrm>
          <a:prstGeom prst="roundRect">
            <a:avLst>
              <a:gd name="adj" fmla="val 357141"/>
            </a:avLst>
          </a:prstGeom>
          <a:solidFill>
            <a:srgbClr val="4299E1"/>
          </a:solidFill>
          <a:ln w="12700">
            <a:solidFill>
              <a:srgbClr val="4299E1">
                <a:alpha val="0"/>
              </a:srgbClr>
            </a:solidFill>
            <a:prstDash val="solid"/>
          </a:ln>
        </p:spPr>
        <p:txBody>
          <a:bodyPr/>
          <a:lstStyle/>
          <a:p>
            <a:endParaRPr lang="en-US"/>
          </a:p>
        </p:txBody>
      </p:sp>
      <p:sp>
        <p:nvSpPr>
          <p:cNvPr id="8" name="Shape 6"/>
          <p:cNvSpPr/>
          <p:nvPr/>
        </p:nvSpPr>
        <p:spPr>
          <a:xfrm>
            <a:off x="381305" y="2667305"/>
            <a:ext cx="2476195" cy="3429000"/>
          </a:xfrm>
          <a:prstGeom prst="roundRect">
            <a:avLst>
              <a:gd name="adj" fmla="val 3409"/>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9" name="Shape 7"/>
          <p:cNvSpPr/>
          <p:nvPr/>
        </p:nvSpPr>
        <p:spPr>
          <a:xfrm>
            <a:off x="3047695" y="2667305"/>
            <a:ext cx="2476195" cy="3429000"/>
          </a:xfrm>
          <a:prstGeom prst="roundRect">
            <a:avLst>
              <a:gd name="adj" fmla="val 3409"/>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10" name="Shape 8"/>
          <p:cNvSpPr/>
          <p:nvPr/>
        </p:nvSpPr>
        <p:spPr>
          <a:xfrm>
            <a:off x="5715000" y="952805"/>
            <a:ext cx="6096305" cy="5143500"/>
          </a:xfrm>
          <a:prstGeom prst="roundRect">
            <a:avLst>
              <a:gd name="adj" fmla="val 790"/>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11" name="Shape 9"/>
          <p:cNvSpPr/>
          <p:nvPr/>
        </p:nvSpPr>
        <p:spPr>
          <a:xfrm>
            <a:off x="0" y="6286500"/>
            <a:ext cx="12191695" cy="571500"/>
          </a:xfrm>
          <a:prstGeom prst="rect">
            <a:avLst/>
          </a:prstGeom>
          <a:solidFill>
            <a:srgbClr val="1A365D"/>
          </a:solidFill>
          <a:ln w="12700">
            <a:solidFill>
              <a:srgbClr val="FFFFFF">
                <a:alpha val="0"/>
              </a:srgbClr>
            </a:solidFill>
            <a:prstDash val="solid"/>
          </a:ln>
        </p:spPr>
        <p:txBody>
          <a:bodyPr/>
          <a:lstStyle/>
          <a:p>
            <a:endParaRPr lang="en-US"/>
          </a:p>
        </p:txBody>
      </p:sp>
      <p:sp>
        <p:nvSpPr>
          <p:cNvPr id="12" name="Shape 10"/>
          <p:cNvSpPr/>
          <p:nvPr/>
        </p:nvSpPr>
        <p:spPr>
          <a:xfrm>
            <a:off x="5905195" y="1619402"/>
            <a:ext cx="5734202" cy="1257300"/>
          </a:xfrm>
          <a:prstGeom prst="roundRect">
            <a:avLst>
              <a:gd name="adj" fmla="val 8815"/>
            </a:avLst>
          </a:prstGeom>
          <a:solidFill>
            <a:srgbClr val="FAF5FF"/>
          </a:solidFill>
          <a:ln w="12700">
            <a:solidFill>
              <a:srgbClr val="E9D8FD"/>
            </a:solidFill>
            <a:prstDash val="solid"/>
          </a:ln>
        </p:spPr>
        <p:txBody>
          <a:bodyPr/>
          <a:lstStyle/>
          <a:p>
            <a:endParaRPr lang="en-US"/>
          </a:p>
        </p:txBody>
      </p:sp>
      <p:sp>
        <p:nvSpPr>
          <p:cNvPr id="13" name="Shape 11"/>
          <p:cNvSpPr/>
          <p:nvPr/>
        </p:nvSpPr>
        <p:spPr>
          <a:xfrm>
            <a:off x="5905195" y="3000146"/>
            <a:ext cx="5734202" cy="1257300"/>
          </a:xfrm>
          <a:prstGeom prst="roundRect">
            <a:avLst>
              <a:gd name="adj" fmla="val 8815"/>
            </a:avLst>
          </a:prstGeom>
          <a:solidFill>
            <a:srgbClr val="F0FFF4"/>
          </a:solidFill>
          <a:ln w="12700">
            <a:solidFill>
              <a:srgbClr val="C6F6D5"/>
            </a:solidFill>
            <a:prstDash val="solid"/>
          </a:ln>
        </p:spPr>
        <p:txBody>
          <a:bodyPr/>
          <a:lstStyle/>
          <a:p>
            <a:endParaRPr lang="en-US"/>
          </a:p>
        </p:txBody>
      </p:sp>
      <p:sp>
        <p:nvSpPr>
          <p:cNvPr id="14" name="Shape 12"/>
          <p:cNvSpPr/>
          <p:nvPr/>
        </p:nvSpPr>
        <p:spPr>
          <a:xfrm>
            <a:off x="5905195" y="4381805"/>
            <a:ext cx="5734202" cy="1352398"/>
          </a:xfrm>
          <a:prstGeom prst="roundRect">
            <a:avLst>
              <a:gd name="adj" fmla="val 7618"/>
            </a:avLst>
          </a:prstGeom>
          <a:solidFill>
            <a:srgbClr val="FFFAF0"/>
          </a:solidFill>
          <a:ln w="12700">
            <a:solidFill>
              <a:srgbClr val="FEEBC8"/>
            </a:solidFill>
            <a:prstDash val="solid"/>
          </a:ln>
        </p:spPr>
        <p:txBody>
          <a:bodyPr/>
          <a:lstStyle/>
          <a:p>
            <a:endParaRPr lang="en-US"/>
          </a:p>
        </p:txBody>
      </p:sp>
      <p:sp>
        <p:nvSpPr>
          <p:cNvPr id="15" name="Shape 13"/>
          <p:cNvSpPr/>
          <p:nvPr/>
        </p:nvSpPr>
        <p:spPr>
          <a:xfrm>
            <a:off x="381305" y="152705"/>
            <a:ext cx="457200" cy="457200"/>
          </a:xfrm>
          <a:prstGeom prst="roundRect">
            <a:avLst>
              <a:gd name="adj" fmla="val 66667"/>
            </a:avLst>
          </a:prstGeom>
          <a:solidFill>
            <a:srgbClr val="FFFFFF"/>
          </a:solidFill>
          <a:ln w="12700">
            <a:solidFill>
              <a:srgbClr val="FFFFFF">
                <a:alpha val="0"/>
              </a:srgbClr>
            </a:solidFill>
            <a:prstDash val="solid"/>
          </a:ln>
        </p:spPr>
        <p:txBody>
          <a:bodyPr/>
          <a:lstStyle/>
          <a:p>
            <a:endParaRPr lang="en-US"/>
          </a:p>
        </p:txBody>
      </p:sp>
      <p:pic>
        <p:nvPicPr>
          <p:cNvPr id="16" name="Image 0" descr="preencoded.png"/>
          <p:cNvPicPr>
            <a:picLocks noChangeAspect="1"/>
          </p:cNvPicPr>
          <p:nvPr/>
        </p:nvPicPr>
        <p:blipFill>
          <a:blip r:embed="rId3"/>
          <a:srcRect/>
          <a:stretch/>
        </p:blipFill>
        <p:spPr>
          <a:xfrm>
            <a:off x="301925" y="152705"/>
            <a:ext cx="536580" cy="457200"/>
          </a:xfrm>
          <a:prstGeom prst="rect">
            <a:avLst/>
          </a:prstGeom>
        </p:spPr>
      </p:pic>
      <p:sp>
        <p:nvSpPr>
          <p:cNvPr id="17" name="Text 14"/>
          <p:cNvSpPr txBox="1"/>
          <p:nvPr/>
        </p:nvSpPr>
        <p:spPr>
          <a:xfrm>
            <a:off x="1000354" y="171907"/>
            <a:ext cx="5715000" cy="277063"/>
          </a:xfrm>
          <a:prstGeom prst="rect">
            <a:avLst/>
          </a:prstGeom>
          <a:noFill/>
          <a:ln/>
        </p:spPr>
        <p:txBody>
          <a:bodyPr wrap="square" lIns="0" tIns="0" rIns="0" bIns="0" rtlCol="0" anchor="ctr"/>
          <a:lstStyle/>
          <a:p>
            <a:pPr marL="0" indent="0" algn="l">
              <a:buNone/>
            </a:pPr>
            <a:r>
              <a:rPr lang="en-US" sz="1800" b="1" kern="0" spc="38" dirty="0">
                <a:solidFill>
                  <a:srgbClr val="FFFFFF"/>
                </a:solidFill>
                <a:latin typeface="Inter" pitchFamily="34" charset="0"/>
                <a:ea typeface="Inter" pitchFamily="34" charset="-122"/>
                <a:cs typeface="Inter" pitchFamily="34" charset="-120"/>
              </a:rPr>
              <a:t>PFAS Remediation Platform</a:t>
            </a:r>
            <a:endParaRPr lang="en-US" sz="1800" dirty="0"/>
          </a:p>
        </p:txBody>
      </p:sp>
      <p:sp>
        <p:nvSpPr>
          <p:cNvPr id="18" name="Text 15"/>
          <p:cNvSpPr txBox="1"/>
          <p:nvPr/>
        </p:nvSpPr>
        <p:spPr>
          <a:xfrm>
            <a:off x="1000354" y="457200"/>
            <a:ext cx="5715000" cy="162763"/>
          </a:xfrm>
          <a:prstGeom prst="rect">
            <a:avLst/>
          </a:prstGeom>
          <a:noFill/>
          <a:ln/>
        </p:spPr>
        <p:txBody>
          <a:bodyPr wrap="square" lIns="0" tIns="0" rIns="0" bIns="0" rtlCol="0" anchor="ctr"/>
          <a:lstStyle/>
          <a:p>
            <a:pPr marL="0" indent="0" algn="l">
              <a:buNone/>
            </a:pPr>
            <a:r>
              <a:rPr lang="en-US" sz="1000" dirty="0">
                <a:solidFill>
                  <a:srgbClr val="A0C4E8"/>
                </a:solidFill>
                <a:latin typeface="Inter" pitchFamily="34" charset="0"/>
                <a:ea typeface="Inter" pitchFamily="34" charset="-122"/>
                <a:cs typeface="Inter" pitchFamily="34" charset="-120"/>
              </a:rPr>
              <a:t>Platform &amp; Mechanisms</a:t>
            </a:r>
            <a:endParaRPr lang="en-US" sz="1000" dirty="0"/>
          </a:p>
        </p:txBody>
      </p:sp>
      <p:sp>
        <p:nvSpPr>
          <p:cNvPr id="19" name="Shape 16"/>
          <p:cNvSpPr/>
          <p:nvPr/>
        </p:nvSpPr>
        <p:spPr>
          <a:xfrm>
            <a:off x="571500" y="1143000"/>
            <a:ext cx="342900" cy="342900"/>
          </a:xfrm>
          <a:prstGeom prst="roundRect">
            <a:avLst>
              <a:gd name="adj" fmla="val 118519"/>
            </a:avLst>
          </a:prstGeom>
          <a:solidFill>
            <a:srgbClr val="EBF8FF"/>
          </a:solidFill>
          <a:ln w="12700">
            <a:solidFill>
              <a:srgbClr val="FFFFFF">
                <a:alpha val="0"/>
              </a:srgbClr>
            </a:solidFill>
            <a:prstDash val="solid"/>
          </a:ln>
        </p:spPr>
        <p:txBody>
          <a:bodyPr/>
          <a:lstStyle/>
          <a:p>
            <a:endParaRPr lang="en-US"/>
          </a:p>
        </p:txBody>
      </p:sp>
      <p:sp>
        <p:nvSpPr>
          <p:cNvPr id="21" name="Text 17"/>
          <p:cNvSpPr txBox="1"/>
          <p:nvPr/>
        </p:nvSpPr>
        <p:spPr>
          <a:xfrm>
            <a:off x="1047902" y="1190549"/>
            <a:ext cx="4286707" cy="200254"/>
          </a:xfrm>
          <a:prstGeom prst="rect">
            <a:avLst/>
          </a:prstGeom>
          <a:noFill/>
          <a:ln/>
        </p:spPr>
        <p:txBody>
          <a:bodyPr wrap="square" lIns="0" tIns="0" rIns="0" bIns="0" rtlCol="0" anchor="ctr"/>
          <a:lstStyle/>
          <a:p>
            <a:pPr marL="0" indent="0" algn="l">
              <a:buNone/>
            </a:pPr>
            <a:r>
              <a:rPr lang="en-US" sz="1300" b="1" dirty="0">
                <a:solidFill>
                  <a:srgbClr val="2D3748"/>
                </a:solidFill>
                <a:latin typeface="Inter" pitchFamily="34" charset="0"/>
                <a:ea typeface="Inter" pitchFamily="34" charset="-122"/>
                <a:cs typeface="Inter" pitchFamily="34" charset="-120"/>
              </a:rPr>
              <a:t>Integrated Immobilization Platform</a:t>
            </a:r>
            <a:endParaRPr lang="en-US" sz="1300" dirty="0"/>
          </a:p>
        </p:txBody>
      </p:sp>
      <p:sp>
        <p:nvSpPr>
          <p:cNvPr id="22" name="Text 18"/>
          <p:cNvSpPr txBox="1"/>
          <p:nvPr/>
        </p:nvSpPr>
        <p:spPr>
          <a:xfrm>
            <a:off x="571500" y="1619402"/>
            <a:ext cx="4763110" cy="800100"/>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A specialized "treatment train" platform combining mushroom-derived Chitosan Oligosaccharide-Hydrochloride (COS-HCl) with an engineered biochar matrix. This system manages the recalcitrance, mobility, and regulatory stringency of PFAS in soil and water environments.</a:t>
            </a:r>
            <a:endParaRPr lang="en-US" sz="1000" dirty="0"/>
          </a:p>
        </p:txBody>
      </p:sp>
      <p:sp>
        <p:nvSpPr>
          <p:cNvPr id="23" name="Shape 19"/>
          <p:cNvSpPr/>
          <p:nvPr/>
        </p:nvSpPr>
        <p:spPr>
          <a:xfrm>
            <a:off x="571500" y="3124505"/>
            <a:ext cx="2095805" cy="19202"/>
          </a:xfrm>
          <a:prstGeom prst="rect">
            <a:avLst/>
          </a:prstGeom>
          <a:solidFill>
            <a:srgbClr val="E2E8F0"/>
          </a:solidFill>
          <a:ln w="12700">
            <a:solidFill>
              <a:srgbClr val="E2E8F0">
                <a:alpha val="0"/>
              </a:srgbClr>
            </a:solidFill>
            <a:prstDash val="solid"/>
          </a:ln>
        </p:spPr>
        <p:txBody>
          <a:bodyPr/>
          <a:lstStyle/>
          <a:p>
            <a:endParaRPr lang="en-US"/>
          </a:p>
        </p:txBody>
      </p:sp>
      <p:sp>
        <p:nvSpPr>
          <p:cNvPr id="24" name="Text 20"/>
          <p:cNvSpPr txBox="1"/>
          <p:nvPr/>
        </p:nvSpPr>
        <p:spPr>
          <a:xfrm>
            <a:off x="780898" y="2857500"/>
            <a:ext cx="1886407"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COS-HCl Specifications </a:t>
            </a:r>
            <a:endParaRPr lang="en-US" sz="1200" dirty="0"/>
          </a:p>
        </p:txBody>
      </p:sp>
      <p:sp>
        <p:nvSpPr>
          <p:cNvPr id="26" name="Shape 21"/>
          <p:cNvSpPr/>
          <p:nvPr/>
        </p:nvSpPr>
        <p:spPr>
          <a:xfrm>
            <a:off x="571500" y="3286354"/>
            <a:ext cx="2095805" cy="599846"/>
          </a:xfrm>
          <a:prstGeom prst="roundRect">
            <a:avLst>
              <a:gd name="adj" fmla="val 38715"/>
            </a:avLst>
          </a:prstGeom>
          <a:solidFill>
            <a:srgbClr val="F7FAFC"/>
          </a:solidFill>
          <a:ln w="12700">
            <a:solidFill>
              <a:srgbClr val="FFFFFF">
                <a:alpha val="0"/>
              </a:srgbClr>
            </a:solidFill>
            <a:prstDash val="solid"/>
          </a:ln>
        </p:spPr>
        <p:txBody>
          <a:bodyPr/>
          <a:lstStyle/>
          <a:p>
            <a:endParaRPr lang="en-US"/>
          </a:p>
        </p:txBody>
      </p:sp>
      <p:sp>
        <p:nvSpPr>
          <p:cNvPr id="27" name="Text 22"/>
          <p:cNvSpPr txBox="1"/>
          <p:nvPr/>
        </p:nvSpPr>
        <p:spPr>
          <a:xfrm>
            <a:off x="685800" y="3400654"/>
            <a:ext cx="1867205"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Surface Charge</a:t>
            </a:r>
            <a:endParaRPr lang="en-US" sz="900" dirty="0"/>
          </a:p>
        </p:txBody>
      </p:sp>
      <p:sp>
        <p:nvSpPr>
          <p:cNvPr id="28" name="Text 23"/>
          <p:cNvSpPr txBox="1"/>
          <p:nvPr/>
        </p:nvSpPr>
        <p:spPr>
          <a:xfrm>
            <a:off x="685800" y="3581705"/>
            <a:ext cx="1867205"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+71 mV</a:t>
            </a:r>
            <a:endParaRPr lang="en-US" sz="1200" dirty="0"/>
          </a:p>
        </p:txBody>
      </p:sp>
      <p:sp>
        <p:nvSpPr>
          <p:cNvPr id="29" name="Shape 24"/>
          <p:cNvSpPr/>
          <p:nvPr/>
        </p:nvSpPr>
        <p:spPr>
          <a:xfrm>
            <a:off x="571500" y="4000500"/>
            <a:ext cx="2095805" cy="599846"/>
          </a:xfrm>
          <a:prstGeom prst="roundRect">
            <a:avLst>
              <a:gd name="adj" fmla="val 38715"/>
            </a:avLst>
          </a:prstGeom>
          <a:solidFill>
            <a:srgbClr val="F7FAFC"/>
          </a:solidFill>
          <a:ln w="12700">
            <a:solidFill>
              <a:srgbClr val="FFFFFF">
                <a:alpha val="0"/>
              </a:srgbClr>
            </a:solidFill>
            <a:prstDash val="solid"/>
          </a:ln>
        </p:spPr>
        <p:txBody>
          <a:bodyPr/>
          <a:lstStyle/>
          <a:p>
            <a:endParaRPr lang="en-US"/>
          </a:p>
        </p:txBody>
      </p:sp>
      <p:sp>
        <p:nvSpPr>
          <p:cNvPr id="30" name="Text 25"/>
          <p:cNvSpPr txBox="1"/>
          <p:nvPr/>
        </p:nvSpPr>
        <p:spPr>
          <a:xfrm>
            <a:off x="685800" y="4114800"/>
            <a:ext cx="1867205"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Deacetylation (DDA)</a:t>
            </a:r>
            <a:endParaRPr lang="en-US" sz="900" dirty="0"/>
          </a:p>
        </p:txBody>
      </p:sp>
      <p:sp>
        <p:nvSpPr>
          <p:cNvPr id="31" name="Text 26"/>
          <p:cNvSpPr txBox="1"/>
          <p:nvPr/>
        </p:nvSpPr>
        <p:spPr>
          <a:xfrm>
            <a:off x="685800" y="4295851"/>
            <a:ext cx="1867205"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98%</a:t>
            </a:r>
            <a:endParaRPr lang="en-US" sz="1200" dirty="0"/>
          </a:p>
        </p:txBody>
      </p:sp>
      <p:sp>
        <p:nvSpPr>
          <p:cNvPr id="32" name="Shape 27"/>
          <p:cNvSpPr/>
          <p:nvPr/>
        </p:nvSpPr>
        <p:spPr>
          <a:xfrm>
            <a:off x="571500" y="4714646"/>
            <a:ext cx="2095805" cy="599846"/>
          </a:xfrm>
          <a:prstGeom prst="roundRect">
            <a:avLst>
              <a:gd name="adj" fmla="val 38715"/>
            </a:avLst>
          </a:prstGeom>
          <a:solidFill>
            <a:srgbClr val="F7FAFC"/>
          </a:solidFill>
          <a:ln w="12700">
            <a:solidFill>
              <a:srgbClr val="FFFFFF">
                <a:alpha val="0"/>
              </a:srgbClr>
            </a:solidFill>
            <a:prstDash val="solid"/>
          </a:ln>
        </p:spPr>
        <p:txBody>
          <a:bodyPr/>
          <a:lstStyle/>
          <a:p>
            <a:endParaRPr lang="en-US"/>
          </a:p>
        </p:txBody>
      </p:sp>
      <p:sp>
        <p:nvSpPr>
          <p:cNvPr id="33" name="Text 28"/>
          <p:cNvSpPr txBox="1"/>
          <p:nvPr/>
        </p:nvSpPr>
        <p:spPr>
          <a:xfrm>
            <a:off x="685800" y="4828946"/>
            <a:ext cx="1867205"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Molecular Weight</a:t>
            </a:r>
            <a:endParaRPr lang="en-US" sz="900" dirty="0"/>
          </a:p>
        </p:txBody>
      </p:sp>
      <p:sp>
        <p:nvSpPr>
          <p:cNvPr id="34" name="Text 29"/>
          <p:cNvSpPr txBox="1"/>
          <p:nvPr/>
        </p:nvSpPr>
        <p:spPr>
          <a:xfrm>
            <a:off x="685800" y="5009998"/>
            <a:ext cx="1867205"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3 kDa</a:t>
            </a:r>
            <a:endParaRPr lang="en-US" sz="1200" dirty="0"/>
          </a:p>
        </p:txBody>
      </p:sp>
      <p:sp>
        <p:nvSpPr>
          <p:cNvPr id="35" name="Shape 30"/>
          <p:cNvSpPr/>
          <p:nvPr/>
        </p:nvSpPr>
        <p:spPr>
          <a:xfrm>
            <a:off x="571500" y="5429707"/>
            <a:ext cx="2095805" cy="571500"/>
          </a:xfrm>
          <a:prstGeom prst="roundRect">
            <a:avLst>
              <a:gd name="adj" fmla="val 42667"/>
            </a:avLst>
          </a:prstGeom>
          <a:solidFill>
            <a:srgbClr val="F7FAFC"/>
          </a:solidFill>
          <a:ln w="12700">
            <a:solidFill>
              <a:srgbClr val="FFFFFF">
                <a:alpha val="0"/>
              </a:srgbClr>
            </a:solidFill>
            <a:prstDash val="solid"/>
          </a:ln>
        </p:spPr>
        <p:txBody>
          <a:bodyPr/>
          <a:lstStyle/>
          <a:p>
            <a:endParaRPr lang="en-US"/>
          </a:p>
        </p:txBody>
      </p:sp>
      <p:sp>
        <p:nvSpPr>
          <p:cNvPr id="36" name="Text 31"/>
          <p:cNvSpPr txBox="1"/>
          <p:nvPr/>
        </p:nvSpPr>
        <p:spPr>
          <a:xfrm>
            <a:off x="685800" y="5544007"/>
            <a:ext cx="1867205"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Source</a:t>
            </a:r>
            <a:endParaRPr lang="en-US" sz="900" dirty="0"/>
          </a:p>
        </p:txBody>
      </p:sp>
      <p:sp>
        <p:nvSpPr>
          <p:cNvPr id="37" name="Text 32"/>
          <p:cNvSpPr txBox="1"/>
          <p:nvPr/>
        </p:nvSpPr>
        <p:spPr>
          <a:xfrm>
            <a:off x="685800" y="5724144"/>
            <a:ext cx="1867205"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Mushroom-derived</a:t>
            </a:r>
            <a:endParaRPr lang="en-US" sz="1000" dirty="0"/>
          </a:p>
        </p:txBody>
      </p:sp>
      <p:sp>
        <p:nvSpPr>
          <p:cNvPr id="38" name="Shape 33"/>
          <p:cNvSpPr/>
          <p:nvPr/>
        </p:nvSpPr>
        <p:spPr>
          <a:xfrm>
            <a:off x="3238805" y="3124505"/>
            <a:ext cx="2095805" cy="19202"/>
          </a:xfrm>
          <a:prstGeom prst="rect">
            <a:avLst/>
          </a:prstGeom>
          <a:solidFill>
            <a:srgbClr val="E2E8F0"/>
          </a:solidFill>
          <a:ln w="12700">
            <a:solidFill>
              <a:srgbClr val="E2E8F0">
                <a:alpha val="0"/>
              </a:srgbClr>
            </a:solidFill>
            <a:prstDash val="solid"/>
          </a:ln>
        </p:spPr>
        <p:txBody>
          <a:bodyPr/>
          <a:lstStyle/>
          <a:p>
            <a:endParaRPr lang="en-US"/>
          </a:p>
        </p:txBody>
      </p:sp>
      <p:sp>
        <p:nvSpPr>
          <p:cNvPr id="39" name="Text 34"/>
          <p:cNvSpPr txBox="1"/>
          <p:nvPr/>
        </p:nvSpPr>
        <p:spPr>
          <a:xfrm>
            <a:off x="3467405" y="2857500"/>
            <a:ext cx="1867205"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Engineered Biochar </a:t>
            </a:r>
            <a:endParaRPr lang="en-US" sz="1200" dirty="0"/>
          </a:p>
        </p:txBody>
      </p:sp>
      <p:sp>
        <p:nvSpPr>
          <p:cNvPr id="41" name="Shape 35"/>
          <p:cNvSpPr/>
          <p:nvPr/>
        </p:nvSpPr>
        <p:spPr>
          <a:xfrm>
            <a:off x="3238805" y="3286354"/>
            <a:ext cx="2095805" cy="571500"/>
          </a:xfrm>
          <a:prstGeom prst="roundRect">
            <a:avLst>
              <a:gd name="adj" fmla="val 42667"/>
            </a:avLst>
          </a:prstGeom>
          <a:solidFill>
            <a:srgbClr val="F7FAFC"/>
          </a:solidFill>
          <a:ln w="12700">
            <a:solidFill>
              <a:srgbClr val="FFFFFF">
                <a:alpha val="0"/>
              </a:srgbClr>
            </a:solidFill>
            <a:prstDash val="solid"/>
          </a:ln>
        </p:spPr>
        <p:txBody>
          <a:bodyPr/>
          <a:lstStyle/>
          <a:p>
            <a:endParaRPr lang="en-US"/>
          </a:p>
        </p:txBody>
      </p:sp>
      <p:sp>
        <p:nvSpPr>
          <p:cNvPr id="42" name="Text 36"/>
          <p:cNvSpPr txBox="1"/>
          <p:nvPr/>
        </p:nvSpPr>
        <p:spPr>
          <a:xfrm>
            <a:off x="3353105" y="3400654"/>
            <a:ext cx="1867205"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Primary Role</a:t>
            </a:r>
            <a:endParaRPr lang="en-US" sz="900" dirty="0"/>
          </a:p>
        </p:txBody>
      </p:sp>
      <p:sp>
        <p:nvSpPr>
          <p:cNvPr id="43" name="Text 37"/>
          <p:cNvSpPr txBox="1"/>
          <p:nvPr/>
        </p:nvSpPr>
        <p:spPr>
          <a:xfrm>
            <a:off x="3353105" y="3581705"/>
            <a:ext cx="1867205"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Physical Scaffold</a:t>
            </a:r>
            <a:endParaRPr lang="en-US" sz="1000" dirty="0"/>
          </a:p>
        </p:txBody>
      </p:sp>
      <p:sp>
        <p:nvSpPr>
          <p:cNvPr id="44" name="Shape 38"/>
          <p:cNvSpPr/>
          <p:nvPr/>
        </p:nvSpPr>
        <p:spPr>
          <a:xfrm>
            <a:off x="3238805" y="3972154"/>
            <a:ext cx="2095805" cy="571500"/>
          </a:xfrm>
          <a:prstGeom prst="roundRect">
            <a:avLst>
              <a:gd name="adj" fmla="val 42667"/>
            </a:avLst>
          </a:prstGeom>
          <a:solidFill>
            <a:srgbClr val="F7FAFC"/>
          </a:solidFill>
          <a:ln w="12700">
            <a:solidFill>
              <a:srgbClr val="FFFFFF">
                <a:alpha val="0"/>
              </a:srgbClr>
            </a:solidFill>
            <a:prstDash val="solid"/>
          </a:ln>
        </p:spPr>
        <p:txBody>
          <a:bodyPr/>
          <a:lstStyle/>
          <a:p>
            <a:endParaRPr lang="en-US"/>
          </a:p>
        </p:txBody>
      </p:sp>
      <p:sp>
        <p:nvSpPr>
          <p:cNvPr id="45" name="Text 39"/>
          <p:cNvSpPr txBox="1"/>
          <p:nvPr/>
        </p:nvSpPr>
        <p:spPr>
          <a:xfrm>
            <a:off x="3353105" y="4086454"/>
            <a:ext cx="1867205"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Interaction Type</a:t>
            </a:r>
            <a:endParaRPr lang="en-US" sz="900" dirty="0"/>
          </a:p>
        </p:txBody>
      </p:sp>
      <p:sp>
        <p:nvSpPr>
          <p:cNvPr id="46" name="Text 40"/>
          <p:cNvSpPr txBox="1"/>
          <p:nvPr/>
        </p:nvSpPr>
        <p:spPr>
          <a:xfrm>
            <a:off x="3353105" y="4267505"/>
            <a:ext cx="1867205"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Hydrophobic</a:t>
            </a:r>
            <a:endParaRPr lang="en-US" sz="1000" dirty="0"/>
          </a:p>
        </p:txBody>
      </p:sp>
      <p:sp>
        <p:nvSpPr>
          <p:cNvPr id="47" name="Shape 41"/>
          <p:cNvSpPr/>
          <p:nvPr/>
        </p:nvSpPr>
        <p:spPr>
          <a:xfrm>
            <a:off x="3238805" y="4657954"/>
            <a:ext cx="2095805" cy="571500"/>
          </a:xfrm>
          <a:prstGeom prst="roundRect">
            <a:avLst>
              <a:gd name="adj" fmla="val 42667"/>
            </a:avLst>
          </a:prstGeom>
          <a:solidFill>
            <a:srgbClr val="F7FAFC"/>
          </a:solidFill>
          <a:ln w="12700">
            <a:solidFill>
              <a:srgbClr val="FFFFFF">
                <a:alpha val="0"/>
              </a:srgbClr>
            </a:solidFill>
            <a:prstDash val="solid"/>
          </a:ln>
        </p:spPr>
        <p:txBody>
          <a:bodyPr/>
          <a:lstStyle/>
          <a:p>
            <a:endParaRPr lang="en-US"/>
          </a:p>
        </p:txBody>
      </p:sp>
      <p:sp>
        <p:nvSpPr>
          <p:cNvPr id="48" name="Text 42"/>
          <p:cNvSpPr txBox="1"/>
          <p:nvPr/>
        </p:nvSpPr>
        <p:spPr>
          <a:xfrm>
            <a:off x="3353105" y="4772254"/>
            <a:ext cx="1867205"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Washout Prevention</a:t>
            </a:r>
            <a:endParaRPr lang="en-US" sz="900" dirty="0"/>
          </a:p>
        </p:txBody>
      </p:sp>
      <p:sp>
        <p:nvSpPr>
          <p:cNvPr id="49" name="Text 43"/>
          <p:cNvSpPr txBox="1"/>
          <p:nvPr/>
        </p:nvSpPr>
        <p:spPr>
          <a:xfrm>
            <a:off x="3353105" y="4953305"/>
            <a:ext cx="1867205"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Stabilizes Soluble COS</a:t>
            </a:r>
            <a:endParaRPr lang="en-US" sz="1000" dirty="0"/>
          </a:p>
        </p:txBody>
      </p:sp>
      <p:sp>
        <p:nvSpPr>
          <p:cNvPr id="50" name="Shape 44"/>
          <p:cNvSpPr/>
          <p:nvPr/>
        </p:nvSpPr>
        <p:spPr>
          <a:xfrm>
            <a:off x="3238805" y="5343754"/>
            <a:ext cx="2095805" cy="571500"/>
          </a:xfrm>
          <a:prstGeom prst="roundRect">
            <a:avLst>
              <a:gd name="adj" fmla="val 42667"/>
            </a:avLst>
          </a:prstGeom>
          <a:solidFill>
            <a:srgbClr val="F7FAFC"/>
          </a:solidFill>
          <a:ln w="12700">
            <a:solidFill>
              <a:srgbClr val="FFFFFF">
                <a:alpha val="0"/>
              </a:srgbClr>
            </a:solidFill>
            <a:prstDash val="solid"/>
          </a:ln>
        </p:spPr>
        <p:txBody>
          <a:bodyPr/>
          <a:lstStyle/>
          <a:p>
            <a:endParaRPr lang="en-US"/>
          </a:p>
        </p:txBody>
      </p:sp>
      <p:sp>
        <p:nvSpPr>
          <p:cNvPr id="51" name="Text 45"/>
          <p:cNvSpPr txBox="1"/>
          <p:nvPr/>
        </p:nvSpPr>
        <p:spPr>
          <a:xfrm>
            <a:off x="3353105" y="5458054"/>
            <a:ext cx="1867205"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Synergy</a:t>
            </a:r>
            <a:endParaRPr lang="en-US" sz="900" dirty="0"/>
          </a:p>
        </p:txBody>
      </p:sp>
      <p:sp>
        <p:nvSpPr>
          <p:cNvPr id="52" name="Text 46"/>
          <p:cNvSpPr txBox="1"/>
          <p:nvPr/>
        </p:nvSpPr>
        <p:spPr>
          <a:xfrm>
            <a:off x="3353105" y="5639105"/>
            <a:ext cx="1867205"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Dual Mechanism Action</a:t>
            </a:r>
            <a:endParaRPr lang="en-US" sz="1000" dirty="0"/>
          </a:p>
        </p:txBody>
      </p:sp>
      <p:sp>
        <p:nvSpPr>
          <p:cNvPr id="55" name="Text 48"/>
          <p:cNvSpPr txBox="1"/>
          <p:nvPr/>
        </p:nvSpPr>
        <p:spPr>
          <a:xfrm>
            <a:off x="6381598" y="1190549"/>
            <a:ext cx="5239512" cy="200254"/>
          </a:xfrm>
          <a:prstGeom prst="rect">
            <a:avLst/>
          </a:prstGeom>
          <a:noFill/>
          <a:ln/>
        </p:spPr>
        <p:txBody>
          <a:bodyPr wrap="square" lIns="0" tIns="0" rIns="0" bIns="0" rtlCol="0" anchor="ctr"/>
          <a:lstStyle/>
          <a:p>
            <a:pPr marL="0" indent="0" algn="l">
              <a:buNone/>
            </a:pPr>
            <a:r>
              <a:rPr lang="en-US" sz="1300" b="1" dirty="0">
                <a:solidFill>
                  <a:srgbClr val="2D3748"/>
                </a:solidFill>
                <a:latin typeface="Inter" pitchFamily="34" charset="0"/>
                <a:ea typeface="Inter" pitchFamily="34" charset="-122"/>
                <a:cs typeface="Inter" pitchFamily="34" charset="-120"/>
              </a:rPr>
              <a:t>Dual Mechanism Binding Action</a:t>
            </a:r>
            <a:endParaRPr lang="en-US" sz="1300" dirty="0"/>
          </a:p>
        </p:txBody>
      </p:sp>
      <p:sp>
        <p:nvSpPr>
          <p:cNvPr id="56" name="Text 49"/>
          <p:cNvSpPr txBox="1"/>
          <p:nvPr/>
        </p:nvSpPr>
        <p:spPr>
          <a:xfrm>
            <a:off x="6258154" y="1714500"/>
            <a:ext cx="5220310" cy="191110"/>
          </a:xfrm>
          <a:prstGeom prst="rect">
            <a:avLst/>
          </a:prstGeom>
          <a:noFill/>
          <a:ln/>
        </p:spPr>
        <p:txBody>
          <a:bodyPr wrap="square" lIns="0" tIns="0" rIns="0" bIns="0" rtlCol="0" anchor="ctr"/>
          <a:lstStyle/>
          <a:p>
            <a:pPr marL="0" indent="0" algn="l">
              <a:buNone/>
            </a:pPr>
            <a:r>
              <a:rPr lang="en-US" sz="1200" b="1" dirty="0">
                <a:solidFill>
                  <a:srgbClr val="553C9A"/>
                </a:solidFill>
                <a:latin typeface="Inter" pitchFamily="34" charset="0"/>
                <a:ea typeface="Inter" pitchFamily="34" charset="-122"/>
                <a:cs typeface="Inter" pitchFamily="34" charset="-120"/>
              </a:rPr>
              <a:t>1. Electrostatic Attraction</a:t>
            </a:r>
            <a:endParaRPr lang="en-US" sz="1200" dirty="0"/>
          </a:p>
        </p:txBody>
      </p:sp>
      <p:sp>
        <p:nvSpPr>
          <p:cNvPr id="57" name="Text 50"/>
          <p:cNvSpPr txBox="1"/>
          <p:nvPr/>
        </p:nvSpPr>
        <p:spPr>
          <a:xfrm>
            <a:off x="6048756" y="1981505"/>
            <a:ext cx="5429707" cy="37216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COS-HCl provides an exceptionally high positive surface charge density (+71 mV). This vigorously attracts and binds anionic (negatively charged) PFAS molecules.</a:t>
            </a:r>
            <a:endParaRPr lang="en-US" sz="900" dirty="0"/>
          </a:p>
        </p:txBody>
      </p:sp>
      <p:sp>
        <p:nvSpPr>
          <p:cNvPr id="58" name="Text 51"/>
          <p:cNvSpPr txBox="1"/>
          <p:nvPr/>
        </p:nvSpPr>
        <p:spPr>
          <a:xfrm>
            <a:off x="6238951" y="2428646"/>
            <a:ext cx="5239512" cy="18105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Highly effective for </a:t>
            </a:r>
            <a:r>
              <a:rPr lang="en-US" sz="900" b="1" dirty="0">
                <a:solidFill>
                  <a:srgbClr val="4A5568"/>
                </a:solidFill>
                <a:latin typeface="Inter" pitchFamily="34" charset="0"/>
                <a:ea typeface="Inter" pitchFamily="34" charset="-122"/>
                <a:cs typeface="Inter" pitchFamily="34" charset="-120"/>
              </a:rPr>
              <a:t>short-chain PFAS</a:t>
            </a:r>
            <a:r>
              <a:rPr lang="en-US" sz="900" dirty="0">
                <a:solidFill>
                  <a:srgbClr val="4A5568"/>
                </a:solidFill>
                <a:latin typeface="Inter" pitchFamily="34" charset="0"/>
                <a:ea typeface="Inter" pitchFamily="34" charset="-122"/>
                <a:cs typeface="Inter" pitchFamily="34" charset="-120"/>
              </a:rPr>
              <a:t> (e.g., PFBS, PFHxA)</a:t>
            </a:r>
            <a:endParaRPr lang="en-US" sz="900" dirty="0"/>
          </a:p>
        </p:txBody>
      </p:sp>
      <p:sp>
        <p:nvSpPr>
          <p:cNvPr id="59" name="Text 52"/>
          <p:cNvSpPr txBox="1"/>
          <p:nvPr/>
        </p:nvSpPr>
        <p:spPr>
          <a:xfrm>
            <a:off x="6238951" y="2602382"/>
            <a:ext cx="5239512" cy="18105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Addresses breakthrough issues common in traditional systems</a:t>
            </a:r>
            <a:endParaRPr lang="en-US" sz="900" dirty="0"/>
          </a:p>
        </p:txBody>
      </p:sp>
      <p:sp>
        <p:nvSpPr>
          <p:cNvPr id="61" name="Text 53"/>
          <p:cNvSpPr txBox="1"/>
          <p:nvPr/>
        </p:nvSpPr>
        <p:spPr>
          <a:xfrm>
            <a:off x="6296558" y="3095244"/>
            <a:ext cx="5181905" cy="191110"/>
          </a:xfrm>
          <a:prstGeom prst="rect">
            <a:avLst/>
          </a:prstGeom>
          <a:noFill/>
          <a:ln/>
        </p:spPr>
        <p:txBody>
          <a:bodyPr wrap="square" lIns="0" tIns="0" rIns="0" bIns="0" rtlCol="0" anchor="ctr"/>
          <a:lstStyle/>
          <a:p>
            <a:pPr marL="0" indent="0" algn="l">
              <a:buNone/>
            </a:pPr>
            <a:r>
              <a:rPr lang="en-US" sz="1200" b="1" dirty="0">
                <a:solidFill>
                  <a:srgbClr val="22543D"/>
                </a:solidFill>
                <a:latin typeface="Inter" pitchFamily="34" charset="0"/>
                <a:ea typeface="Inter" pitchFamily="34" charset="-122"/>
                <a:cs typeface="Inter" pitchFamily="34" charset="-120"/>
              </a:rPr>
              <a:t>2. Hydrophobic Adsorption</a:t>
            </a:r>
            <a:endParaRPr lang="en-US" sz="1200" dirty="0"/>
          </a:p>
        </p:txBody>
      </p:sp>
      <p:sp>
        <p:nvSpPr>
          <p:cNvPr id="62" name="Text 54"/>
          <p:cNvSpPr txBox="1"/>
          <p:nvPr/>
        </p:nvSpPr>
        <p:spPr>
          <a:xfrm>
            <a:off x="6048756" y="3362249"/>
            <a:ext cx="5429707" cy="37216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The engineered biochar matrix acts as a high-surface-area physical scaffold that captures PFAS molecules via hydrophobic interactions while physically trapping them.</a:t>
            </a:r>
            <a:endParaRPr lang="en-US" sz="900" dirty="0"/>
          </a:p>
        </p:txBody>
      </p:sp>
      <p:sp>
        <p:nvSpPr>
          <p:cNvPr id="63" name="Text 55"/>
          <p:cNvSpPr txBox="1"/>
          <p:nvPr/>
        </p:nvSpPr>
        <p:spPr>
          <a:xfrm>
            <a:off x="6238951" y="3810305"/>
            <a:ext cx="5239512" cy="18105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Highly effective for </a:t>
            </a:r>
            <a:r>
              <a:rPr lang="en-US" sz="900" b="1" dirty="0">
                <a:solidFill>
                  <a:srgbClr val="4A5568"/>
                </a:solidFill>
                <a:latin typeface="Inter" pitchFamily="34" charset="0"/>
                <a:ea typeface="Inter" pitchFamily="34" charset="-122"/>
                <a:cs typeface="Inter" pitchFamily="34" charset="-120"/>
              </a:rPr>
              <a:t>long-chain PFAS</a:t>
            </a:r>
            <a:r>
              <a:rPr lang="en-US" sz="900" dirty="0">
                <a:solidFill>
                  <a:srgbClr val="4A5568"/>
                </a:solidFill>
                <a:latin typeface="Inter" pitchFamily="34" charset="0"/>
                <a:ea typeface="Inter" pitchFamily="34" charset="-122"/>
                <a:cs typeface="Inter" pitchFamily="34" charset="-120"/>
              </a:rPr>
              <a:t> (e.g., PFOS, PFOA)</a:t>
            </a:r>
            <a:endParaRPr lang="en-US" sz="900" dirty="0"/>
          </a:p>
        </p:txBody>
      </p:sp>
      <p:sp>
        <p:nvSpPr>
          <p:cNvPr id="64" name="Text 56"/>
          <p:cNvSpPr txBox="1"/>
          <p:nvPr/>
        </p:nvSpPr>
        <p:spPr>
          <a:xfrm>
            <a:off x="6238951" y="3983126"/>
            <a:ext cx="5239512" cy="18105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Prevents the highly water-soluble COS-HCl from washing out</a:t>
            </a:r>
            <a:endParaRPr lang="en-US" sz="900" dirty="0"/>
          </a:p>
        </p:txBody>
      </p:sp>
      <p:sp>
        <p:nvSpPr>
          <p:cNvPr id="67" name="Text 57"/>
          <p:cNvSpPr txBox="1"/>
          <p:nvPr/>
        </p:nvSpPr>
        <p:spPr>
          <a:xfrm>
            <a:off x="6505956" y="4572000"/>
            <a:ext cx="4972507" cy="933602"/>
          </a:xfrm>
          <a:prstGeom prst="rect">
            <a:avLst/>
          </a:prstGeom>
          <a:noFill/>
          <a:ln/>
        </p:spPr>
        <p:txBody>
          <a:bodyPr wrap="square" lIns="0" tIns="0" rIns="0" bIns="0" rtlCol="0" anchor="ctr"/>
          <a:lstStyle/>
          <a:p>
            <a:pPr marL="0" indent="0" algn="l">
              <a:buNone/>
            </a:pPr>
            <a:r>
              <a:rPr lang="en-US" sz="900" b="1" dirty="0">
                <a:solidFill>
                  <a:srgbClr val="744210"/>
                </a:solidFill>
                <a:latin typeface="Inter" pitchFamily="34" charset="0"/>
                <a:ea typeface="Inter" pitchFamily="34" charset="-122"/>
                <a:cs typeface="Inter" pitchFamily="34" charset="-120"/>
              </a:rPr>
              <a:t>Synergistic Scavenger Effect:</a:t>
            </a:r>
            <a:r>
              <a:rPr lang="en-US" sz="900" dirty="0">
                <a:solidFill>
                  <a:srgbClr val="744210"/>
                </a:solidFill>
                <a:latin typeface="Inter" pitchFamily="34" charset="0"/>
                <a:ea typeface="Inter" pitchFamily="34" charset="-122"/>
                <a:cs typeface="Inter" pitchFamily="34" charset="-120"/>
              </a:rPr>
              <a:t> Together, this composite leverages both mechanisms to effectively immobilize all PFAS variants. By acting as an organic scavenger, it drastically reduces mass flux and mitigates the fouling of costly downstream treatment systems (like GAC or Ion Exchange resins) by naturally occurring organic matter.</a:t>
            </a:r>
            <a:endParaRPr lang="en-US" sz="900" dirty="0"/>
          </a:p>
        </p:txBody>
      </p:sp>
      <p:sp>
        <p:nvSpPr>
          <p:cNvPr id="68" name="Text 58"/>
          <p:cNvSpPr txBox="1"/>
          <p:nvPr/>
        </p:nvSpPr>
        <p:spPr>
          <a:xfrm>
            <a:off x="577901" y="6476695"/>
            <a:ext cx="4566514"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 Copyright 2026 Shield Nutraceuticals/Chitosan Global </a:t>
            </a:r>
            <a:endParaRPr lang="en-US" sz="900" dirty="0"/>
          </a:p>
        </p:txBody>
      </p:sp>
      <p:pic>
        <p:nvPicPr>
          <p:cNvPr id="69" name="Image 8" descr="preencoded.png"/>
          <p:cNvPicPr>
            <a:picLocks noChangeAspect="1"/>
          </p:cNvPicPr>
          <p:nvPr/>
        </p:nvPicPr>
        <p:blipFill>
          <a:blip r:embed="rId4"/>
          <a:srcRect/>
          <a:stretch/>
        </p:blipFill>
        <p:spPr>
          <a:xfrm>
            <a:off x="381305" y="6492240"/>
            <a:ext cx="123444" cy="123444"/>
          </a:xfrm>
          <a:prstGeom prst="rect">
            <a:avLst/>
          </a:prstGeom>
        </p:spPr>
      </p:pic>
      <p:sp>
        <p:nvSpPr>
          <p:cNvPr id="70" name="Text 59"/>
          <p:cNvSpPr txBox="1"/>
          <p:nvPr/>
        </p:nvSpPr>
        <p:spPr>
          <a:xfrm>
            <a:off x="6362395" y="6476695"/>
            <a:ext cx="5448910" cy="152705"/>
          </a:xfrm>
          <a:prstGeom prst="rect">
            <a:avLst/>
          </a:prstGeom>
          <a:noFill/>
          <a:ln/>
        </p:spPr>
        <p:txBody>
          <a:bodyPr wrap="square" lIns="0" tIns="0" rIns="0" bIns="0" rtlCol="0" anchor="ctr"/>
          <a:lstStyle/>
          <a:p>
            <a:pPr marL="0" indent="0" algn="r">
              <a:buNone/>
            </a:pPr>
            <a:r>
              <a:rPr lang="en-US" sz="900" dirty="0">
                <a:solidFill>
                  <a:srgbClr val="FFFFFF"/>
                </a:solidFill>
                <a:latin typeface="Inter" pitchFamily="34" charset="0"/>
                <a:ea typeface="Inter" pitchFamily="34" charset="-122"/>
                <a:cs typeface="Inter" pitchFamily="34" charset="-120"/>
              </a:rPr>
              <a:t> Contact: John Hott | Email: John@Chitosanglobal.com | chitosanglobal.com </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5F7FA"/>
          </a:solidFill>
          <a:ln w="12700">
            <a:solidFill>
              <a:srgbClr val="FFFFFF">
                <a:alpha val="0"/>
              </a:srgbClr>
            </a:solidFill>
            <a:prstDash val="solid"/>
          </a:ln>
        </p:spPr>
        <p:txBody>
          <a:bodyPr/>
          <a:lstStyle/>
          <a:p>
            <a:endParaRPr lang="en-US"/>
          </a:p>
        </p:txBody>
      </p:sp>
      <p:sp>
        <p:nvSpPr>
          <p:cNvPr id="3" name="Shape 1"/>
          <p:cNvSpPr/>
          <p:nvPr/>
        </p:nvSpPr>
        <p:spPr>
          <a:xfrm>
            <a:off x="0" y="0"/>
            <a:ext cx="12191695" cy="6858000"/>
          </a:xfrm>
          <a:prstGeom prst="rect">
            <a:avLst/>
          </a:prstGeom>
          <a:solidFill>
            <a:srgbClr val="F5F7FA"/>
          </a:solidFill>
          <a:ln w="12700">
            <a:solidFill>
              <a:srgbClr val="FFFFFF">
                <a:alpha val="0"/>
              </a:srgbClr>
            </a:solidFill>
            <a:prstDash val="solid"/>
          </a:ln>
        </p:spPr>
        <p:txBody>
          <a:bodyPr/>
          <a:lstStyle/>
          <a:p>
            <a:endParaRPr lang="en-US"/>
          </a:p>
        </p:txBody>
      </p:sp>
      <p:sp>
        <p:nvSpPr>
          <p:cNvPr id="4" name="Shape 2"/>
          <p:cNvSpPr/>
          <p:nvPr/>
        </p:nvSpPr>
        <p:spPr>
          <a:xfrm>
            <a:off x="0" y="0"/>
            <a:ext cx="12191695" cy="6858000"/>
          </a:xfrm>
          <a:prstGeom prst="rect">
            <a:avLst/>
          </a:prstGeom>
          <a:solidFill>
            <a:srgbClr val="F5F7FA"/>
          </a:solidFill>
          <a:ln w="12700">
            <a:solidFill>
              <a:srgbClr val="FFFFFF">
                <a:alpha val="0"/>
              </a:srgbClr>
            </a:solidFill>
            <a:prstDash val="solid"/>
          </a:ln>
        </p:spPr>
        <p:txBody>
          <a:bodyPr/>
          <a:lstStyle/>
          <a:p>
            <a:endParaRPr lang="en-US"/>
          </a:p>
        </p:txBody>
      </p:sp>
      <p:sp>
        <p:nvSpPr>
          <p:cNvPr id="5" name="Shape 3"/>
          <p:cNvSpPr/>
          <p:nvPr/>
        </p:nvSpPr>
        <p:spPr>
          <a:xfrm>
            <a:off x="0" y="0"/>
            <a:ext cx="12191695" cy="761695"/>
          </a:xfrm>
          <a:prstGeom prst="rect">
            <a:avLst/>
          </a:prstGeom>
          <a:solidFill>
            <a:srgbClr val="1A365D"/>
          </a:solidFill>
          <a:ln w="12700">
            <a:solidFill>
              <a:srgbClr val="FFFFFF">
                <a:alpha val="0"/>
              </a:srgbClr>
            </a:solidFill>
            <a:prstDash val="solid"/>
          </a:ln>
        </p:spPr>
        <p:txBody>
          <a:bodyPr/>
          <a:lstStyle/>
          <a:p>
            <a:endParaRPr lang="en-US"/>
          </a:p>
        </p:txBody>
      </p:sp>
      <p:sp>
        <p:nvSpPr>
          <p:cNvPr id="6" name="Shape 4"/>
          <p:cNvSpPr/>
          <p:nvPr/>
        </p:nvSpPr>
        <p:spPr>
          <a:xfrm>
            <a:off x="0" y="6286500"/>
            <a:ext cx="12191695" cy="571500"/>
          </a:xfrm>
          <a:prstGeom prst="rect">
            <a:avLst/>
          </a:prstGeom>
          <a:solidFill>
            <a:srgbClr val="1A365D"/>
          </a:solidFill>
          <a:ln w="12700">
            <a:solidFill>
              <a:srgbClr val="FFFFFF">
                <a:alpha val="0"/>
              </a:srgbClr>
            </a:solidFill>
            <a:prstDash val="solid"/>
          </a:ln>
        </p:spPr>
        <p:txBody>
          <a:bodyPr/>
          <a:lstStyle/>
          <a:p>
            <a:endParaRPr lang="en-US"/>
          </a:p>
        </p:txBody>
      </p:sp>
      <p:sp>
        <p:nvSpPr>
          <p:cNvPr id="7" name="Shape 5"/>
          <p:cNvSpPr/>
          <p:nvPr/>
        </p:nvSpPr>
        <p:spPr>
          <a:xfrm>
            <a:off x="381305" y="952805"/>
            <a:ext cx="3619195" cy="2229307"/>
          </a:xfrm>
          <a:prstGeom prst="roundRect">
            <a:avLst>
              <a:gd name="adj" fmla="val 4207"/>
            </a:avLst>
          </a:prstGeom>
          <a:solidFill>
            <a:srgbClr val="FFFFFF"/>
          </a:solidFill>
          <a:ln/>
          <a:effectLst>
            <a:outerShdw blurRad="76200" dist="25400" dir="16200000" algn="bl" rotWithShape="0">
              <a:srgbClr val="000000">
                <a:alpha val="5000"/>
              </a:srgbClr>
            </a:outerShdw>
          </a:effectLst>
        </p:spPr>
        <p:txBody>
          <a:bodyPr/>
          <a:lstStyle/>
          <a:p>
            <a:endParaRPr lang="en-US"/>
          </a:p>
        </p:txBody>
      </p:sp>
      <p:sp>
        <p:nvSpPr>
          <p:cNvPr id="8" name="Shape 6"/>
          <p:cNvSpPr/>
          <p:nvPr/>
        </p:nvSpPr>
        <p:spPr>
          <a:xfrm>
            <a:off x="381305" y="952805"/>
            <a:ext cx="3619195" cy="38405"/>
          </a:xfrm>
          <a:prstGeom prst="roundRect">
            <a:avLst>
              <a:gd name="adj" fmla="val 244199"/>
            </a:avLst>
          </a:prstGeom>
          <a:solidFill>
            <a:srgbClr val="4299E1"/>
          </a:solidFill>
          <a:ln w="12700">
            <a:solidFill>
              <a:srgbClr val="4299E1">
                <a:alpha val="0"/>
              </a:srgbClr>
            </a:solidFill>
            <a:prstDash val="solid"/>
          </a:ln>
        </p:spPr>
        <p:txBody>
          <a:bodyPr/>
          <a:lstStyle/>
          <a:p>
            <a:endParaRPr lang="en-US"/>
          </a:p>
        </p:txBody>
      </p:sp>
      <p:sp>
        <p:nvSpPr>
          <p:cNvPr id="9" name="Shape 7"/>
          <p:cNvSpPr/>
          <p:nvPr/>
        </p:nvSpPr>
        <p:spPr>
          <a:xfrm>
            <a:off x="4190695" y="952805"/>
            <a:ext cx="3619195" cy="2229307"/>
          </a:xfrm>
          <a:prstGeom prst="roundRect">
            <a:avLst>
              <a:gd name="adj" fmla="val 4207"/>
            </a:avLst>
          </a:prstGeom>
          <a:solidFill>
            <a:srgbClr val="FFFFFF"/>
          </a:solidFill>
          <a:ln/>
          <a:effectLst>
            <a:outerShdw blurRad="76200" dist="25400" dir="16200000" algn="bl" rotWithShape="0">
              <a:srgbClr val="000000">
                <a:alpha val="5000"/>
              </a:srgbClr>
            </a:outerShdw>
          </a:effectLst>
        </p:spPr>
        <p:txBody>
          <a:bodyPr/>
          <a:lstStyle/>
          <a:p>
            <a:endParaRPr lang="en-US"/>
          </a:p>
        </p:txBody>
      </p:sp>
      <p:sp>
        <p:nvSpPr>
          <p:cNvPr id="10" name="Shape 8"/>
          <p:cNvSpPr/>
          <p:nvPr/>
        </p:nvSpPr>
        <p:spPr>
          <a:xfrm>
            <a:off x="4190695" y="952805"/>
            <a:ext cx="3619195" cy="38405"/>
          </a:xfrm>
          <a:prstGeom prst="roundRect">
            <a:avLst>
              <a:gd name="adj" fmla="val 244199"/>
            </a:avLst>
          </a:prstGeom>
          <a:solidFill>
            <a:srgbClr val="48BB78"/>
          </a:solidFill>
          <a:ln w="12700">
            <a:solidFill>
              <a:srgbClr val="48BB78">
                <a:alpha val="0"/>
              </a:srgbClr>
            </a:solidFill>
            <a:prstDash val="solid"/>
          </a:ln>
        </p:spPr>
        <p:txBody>
          <a:bodyPr/>
          <a:lstStyle/>
          <a:p>
            <a:endParaRPr lang="en-US"/>
          </a:p>
        </p:txBody>
      </p:sp>
      <p:sp>
        <p:nvSpPr>
          <p:cNvPr id="11" name="Shape 9"/>
          <p:cNvSpPr/>
          <p:nvPr/>
        </p:nvSpPr>
        <p:spPr>
          <a:xfrm>
            <a:off x="8001000" y="952805"/>
            <a:ext cx="3810305" cy="2229307"/>
          </a:xfrm>
          <a:prstGeom prst="roundRect">
            <a:avLst>
              <a:gd name="adj" fmla="val 4207"/>
            </a:avLst>
          </a:prstGeom>
          <a:solidFill>
            <a:srgbClr val="FFFFFF"/>
          </a:solidFill>
          <a:ln/>
          <a:effectLst>
            <a:outerShdw blurRad="76200" dist="25400" dir="16200000" algn="bl" rotWithShape="0">
              <a:srgbClr val="000000">
                <a:alpha val="5000"/>
              </a:srgbClr>
            </a:outerShdw>
          </a:effectLst>
        </p:spPr>
        <p:txBody>
          <a:bodyPr/>
          <a:lstStyle/>
          <a:p>
            <a:endParaRPr lang="en-US"/>
          </a:p>
        </p:txBody>
      </p:sp>
      <p:sp>
        <p:nvSpPr>
          <p:cNvPr id="12" name="Shape 10"/>
          <p:cNvSpPr/>
          <p:nvPr/>
        </p:nvSpPr>
        <p:spPr>
          <a:xfrm>
            <a:off x="8001000" y="952805"/>
            <a:ext cx="3810305" cy="38405"/>
          </a:xfrm>
          <a:prstGeom prst="roundRect">
            <a:avLst>
              <a:gd name="adj" fmla="val 244199"/>
            </a:avLst>
          </a:prstGeom>
          <a:solidFill>
            <a:srgbClr val="ED8936"/>
          </a:solidFill>
          <a:ln w="12700">
            <a:solidFill>
              <a:srgbClr val="ED8936">
                <a:alpha val="0"/>
              </a:srgbClr>
            </a:solidFill>
            <a:prstDash val="solid"/>
          </a:ln>
        </p:spPr>
        <p:txBody>
          <a:bodyPr/>
          <a:lstStyle/>
          <a:p>
            <a:endParaRPr lang="en-US"/>
          </a:p>
        </p:txBody>
      </p:sp>
      <p:sp>
        <p:nvSpPr>
          <p:cNvPr id="13" name="Shape 11"/>
          <p:cNvSpPr/>
          <p:nvPr/>
        </p:nvSpPr>
        <p:spPr>
          <a:xfrm>
            <a:off x="381305" y="3333902"/>
            <a:ext cx="7429500" cy="2762402"/>
          </a:xfrm>
          <a:prstGeom prst="roundRect">
            <a:avLst>
              <a:gd name="adj" fmla="val 2739"/>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14" name="Shape 12"/>
          <p:cNvSpPr/>
          <p:nvPr/>
        </p:nvSpPr>
        <p:spPr>
          <a:xfrm>
            <a:off x="8001000" y="3333902"/>
            <a:ext cx="3810305" cy="2762402"/>
          </a:xfrm>
          <a:prstGeom prst="roundRect">
            <a:avLst>
              <a:gd name="adj" fmla="val 2739"/>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15" name="Shape 13"/>
          <p:cNvSpPr/>
          <p:nvPr/>
        </p:nvSpPr>
        <p:spPr>
          <a:xfrm>
            <a:off x="381305" y="152705"/>
            <a:ext cx="457200" cy="457200"/>
          </a:xfrm>
          <a:prstGeom prst="roundRect">
            <a:avLst>
              <a:gd name="adj" fmla="val 66667"/>
            </a:avLst>
          </a:prstGeom>
          <a:solidFill>
            <a:srgbClr val="FFFFFF"/>
          </a:solidFill>
          <a:ln w="12700">
            <a:solidFill>
              <a:srgbClr val="FFFFFF">
                <a:alpha val="0"/>
              </a:srgbClr>
            </a:solidFill>
            <a:prstDash val="solid"/>
          </a:ln>
        </p:spPr>
        <p:txBody>
          <a:bodyPr/>
          <a:lstStyle/>
          <a:p>
            <a:endParaRPr lang="en-US"/>
          </a:p>
        </p:txBody>
      </p:sp>
      <p:pic>
        <p:nvPicPr>
          <p:cNvPr id="16" name="Image 0" descr="preencoded.png"/>
          <p:cNvPicPr>
            <a:picLocks noChangeAspect="1"/>
          </p:cNvPicPr>
          <p:nvPr/>
        </p:nvPicPr>
        <p:blipFill>
          <a:blip r:embed="rId3"/>
          <a:srcRect/>
          <a:stretch/>
        </p:blipFill>
        <p:spPr>
          <a:xfrm>
            <a:off x="293298" y="152705"/>
            <a:ext cx="545207" cy="457200"/>
          </a:xfrm>
          <a:prstGeom prst="rect">
            <a:avLst/>
          </a:prstGeom>
        </p:spPr>
      </p:pic>
      <p:sp>
        <p:nvSpPr>
          <p:cNvPr id="17" name="Text 14"/>
          <p:cNvSpPr txBox="1"/>
          <p:nvPr/>
        </p:nvSpPr>
        <p:spPr>
          <a:xfrm>
            <a:off x="1000354" y="171907"/>
            <a:ext cx="5715000" cy="277063"/>
          </a:xfrm>
          <a:prstGeom prst="rect">
            <a:avLst/>
          </a:prstGeom>
          <a:noFill/>
          <a:ln/>
        </p:spPr>
        <p:txBody>
          <a:bodyPr wrap="square" lIns="0" tIns="0" rIns="0" bIns="0" rtlCol="0" anchor="ctr"/>
          <a:lstStyle/>
          <a:p>
            <a:pPr marL="0" indent="0" algn="l">
              <a:buNone/>
            </a:pPr>
            <a:r>
              <a:rPr lang="en-US" sz="1800" b="1" kern="0" spc="38" dirty="0">
                <a:solidFill>
                  <a:srgbClr val="FFFFFF"/>
                </a:solidFill>
                <a:latin typeface="Inter" pitchFamily="34" charset="0"/>
                <a:ea typeface="Inter" pitchFamily="34" charset="-122"/>
                <a:cs typeface="Inter" pitchFamily="34" charset="-120"/>
              </a:rPr>
              <a:t>Application Protocol &amp; Dosage Framework</a:t>
            </a:r>
            <a:endParaRPr lang="en-US" sz="1800" dirty="0"/>
          </a:p>
        </p:txBody>
      </p:sp>
      <p:sp>
        <p:nvSpPr>
          <p:cNvPr id="18" name="Text 15"/>
          <p:cNvSpPr txBox="1"/>
          <p:nvPr/>
        </p:nvSpPr>
        <p:spPr>
          <a:xfrm>
            <a:off x="1000354" y="457200"/>
            <a:ext cx="5715000" cy="162763"/>
          </a:xfrm>
          <a:prstGeom prst="rect">
            <a:avLst/>
          </a:prstGeom>
          <a:noFill/>
          <a:ln/>
        </p:spPr>
        <p:txBody>
          <a:bodyPr wrap="square" lIns="0" tIns="0" rIns="0" bIns="0" rtlCol="0" anchor="ctr"/>
          <a:lstStyle/>
          <a:p>
            <a:pPr marL="0" indent="0" algn="l">
              <a:buNone/>
            </a:pPr>
            <a:r>
              <a:rPr lang="en-US" sz="1000" dirty="0">
                <a:solidFill>
                  <a:srgbClr val="A0C4E8"/>
                </a:solidFill>
                <a:latin typeface="Inter" pitchFamily="34" charset="0"/>
                <a:ea typeface="Inter" pitchFamily="34" charset="-122"/>
                <a:cs typeface="Inter" pitchFamily="34" charset="-120"/>
              </a:rPr>
              <a:t>Soil &amp; Water Treatment Implementation Guidelines</a:t>
            </a:r>
            <a:endParaRPr lang="en-US" sz="1000" dirty="0"/>
          </a:p>
        </p:txBody>
      </p:sp>
      <p:sp>
        <p:nvSpPr>
          <p:cNvPr id="21" name="Text 17"/>
          <p:cNvSpPr txBox="1"/>
          <p:nvPr/>
        </p:nvSpPr>
        <p:spPr>
          <a:xfrm>
            <a:off x="1047902" y="1095451"/>
            <a:ext cx="2762402"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Soil Matrix Protocol</a:t>
            </a:r>
            <a:endParaRPr lang="en-US" sz="1200" dirty="0"/>
          </a:p>
        </p:txBody>
      </p:sp>
      <p:sp>
        <p:nvSpPr>
          <p:cNvPr id="22" name="Text 18"/>
          <p:cNvSpPr txBox="1"/>
          <p:nvPr/>
        </p:nvSpPr>
        <p:spPr>
          <a:xfrm>
            <a:off x="1047902" y="1324051"/>
            <a:ext cx="2762402"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Vadose &amp; Saturated Zones</a:t>
            </a:r>
            <a:endParaRPr lang="en-US" sz="900" dirty="0"/>
          </a:p>
        </p:txBody>
      </p:sp>
      <p:sp>
        <p:nvSpPr>
          <p:cNvPr id="23" name="Shape 19"/>
          <p:cNvSpPr/>
          <p:nvPr/>
        </p:nvSpPr>
        <p:spPr>
          <a:xfrm>
            <a:off x="571500" y="1571854"/>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24" name="Text 20"/>
          <p:cNvSpPr/>
          <p:nvPr/>
        </p:nvSpPr>
        <p:spPr>
          <a:xfrm>
            <a:off x="571500" y="1571854"/>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1</a:t>
            </a:r>
            <a:endParaRPr lang="en-US" sz="800" dirty="0"/>
          </a:p>
        </p:txBody>
      </p:sp>
      <p:sp>
        <p:nvSpPr>
          <p:cNvPr id="25" name="Text 21"/>
          <p:cNvSpPr txBox="1"/>
          <p:nvPr/>
        </p:nvSpPr>
        <p:spPr>
          <a:xfrm>
            <a:off x="838505" y="1571854"/>
            <a:ext cx="2971800" cy="3054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Site preparation with high-resolution characterization to define plume boundaries</a:t>
            </a:r>
            <a:endParaRPr lang="en-US" sz="900" dirty="0"/>
          </a:p>
        </p:txBody>
      </p:sp>
      <p:sp>
        <p:nvSpPr>
          <p:cNvPr id="26" name="Shape 22"/>
          <p:cNvSpPr/>
          <p:nvPr/>
        </p:nvSpPr>
        <p:spPr>
          <a:xfrm>
            <a:off x="571500" y="1944929"/>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27" name="Text 23"/>
          <p:cNvSpPr/>
          <p:nvPr/>
        </p:nvSpPr>
        <p:spPr>
          <a:xfrm>
            <a:off x="571500" y="1944929"/>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2</a:t>
            </a:r>
            <a:endParaRPr lang="en-US" sz="800" dirty="0"/>
          </a:p>
        </p:txBody>
      </p:sp>
      <p:sp>
        <p:nvSpPr>
          <p:cNvPr id="28" name="Text 24"/>
          <p:cNvSpPr txBox="1"/>
          <p:nvPr/>
        </p:nvSpPr>
        <p:spPr>
          <a:xfrm>
            <a:off x="838505" y="1944929"/>
            <a:ext cx="3162910" cy="1911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Excavate soils with extreme PFAS concentrations</a:t>
            </a:r>
            <a:endParaRPr lang="en-US" sz="900" dirty="0"/>
          </a:p>
        </p:txBody>
      </p:sp>
      <p:sp>
        <p:nvSpPr>
          <p:cNvPr id="29" name="Shape 25"/>
          <p:cNvSpPr/>
          <p:nvPr/>
        </p:nvSpPr>
        <p:spPr>
          <a:xfrm>
            <a:off x="571500" y="2211934"/>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30" name="Text 26"/>
          <p:cNvSpPr/>
          <p:nvPr/>
        </p:nvSpPr>
        <p:spPr>
          <a:xfrm>
            <a:off x="571500" y="2211934"/>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3</a:t>
            </a:r>
            <a:endParaRPr lang="en-US" sz="800" dirty="0"/>
          </a:p>
        </p:txBody>
      </p:sp>
      <p:sp>
        <p:nvSpPr>
          <p:cNvPr id="31" name="Text 27"/>
          <p:cNvSpPr txBox="1"/>
          <p:nvPr/>
        </p:nvSpPr>
        <p:spPr>
          <a:xfrm>
            <a:off x="838505" y="2211934"/>
            <a:ext cx="2971800" cy="3054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Blend biochar with COS-HCl solution (1:10 to 1:20 mass ratio)</a:t>
            </a:r>
            <a:endParaRPr lang="en-US" sz="900" dirty="0"/>
          </a:p>
        </p:txBody>
      </p:sp>
      <p:sp>
        <p:nvSpPr>
          <p:cNvPr id="32" name="Shape 28"/>
          <p:cNvSpPr/>
          <p:nvPr/>
        </p:nvSpPr>
        <p:spPr>
          <a:xfrm>
            <a:off x="571500" y="2585009"/>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33" name="Text 29"/>
          <p:cNvSpPr/>
          <p:nvPr/>
        </p:nvSpPr>
        <p:spPr>
          <a:xfrm>
            <a:off x="571500" y="2585009"/>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4</a:t>
            </a:r>
            <a:endParaRPr lang="en-US" sz="800" dirty="0"/>
          </a:p>
        </p:txBody>
      </p:sp>
      <p:sp>
        <p:nvSpPr>
          <p:cNvPr id="34" name="Text 30"/>
          <p:cNvSpPr txBox="1"/>
          <p:nvPr/>
        </p:nvSpPr>
        <p:spPr>
          <a:xfrm>
            <a:off x="838505" y="2585009"/>
            <a:ext cx="2971800" cy="3054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Mechanical mixing with rotary mixers in controlled 1-2 ft lifts</a:t>
            </a:r>
            <a:endParaRPr lang="en-US" sz="900" dirty="0"/>
          </a:p>
        </p:txBody>
      </p:sp>
      <p:sp>
        <p:nvSpPr>
          <p:cNvPr id="37" name="Text 32"/>
          <p:cNvSpPr txBox="1"/>
          <p:nvPr/>
        </p:nvSpPr>
        <p:spPr>
          <a:xfrm>
            <a:off x="4858207" y="1095451"/>
            <a:ext cx="2762402"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Water Matrix Protocol</a:t>
            </a:r>
            <a:endParaRPr lang="en-US" sz="1200" dirty="0"/>
          </a:p>
        </p:txBody>
      </p:sp>
      <p:sp>
        <p:nvSpPr>
          <p:cNvPr id="38" name="Text 33"/>
          <p:cNvSpPr txBox="1"/>
          <p:nvPr/>
        </p:nvSpPr>
        <p:spPr>
          <a:xfrm>
            <a:off x="4858207" y="1324051"/>
            <a:ext cx="2762402"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Groundwater &amp; Stormwater</a:t>
            </a:r>
            <a:endParaRPr lang="en-US" sz="900" dirty="0"/>
          </a:p>
        </p:txBody>
      </p:sp>
      <p:sp>
        <p:nvSpPr>
          <p:cNvPr id="39" name="Shape 34"/>
          <p:cNvSpPr/>
          <p:nvPr/>
        </p:nvSpPr>
        <p:spPr>
          <a:xfrm>
            <a:off x="4381805" y="1571854"/>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40" name="Text 35"/>
          <p:cNvSpPr/>
          <p:nvPr/>
        </p:nvSpPr>
        <p:spPr>
          <a:xfrm>
            <a:off x="4381805" y="1571854"/>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1</a:t>
            </a:r>
            <a:endParaRPr lang="en-US" sz="800" dirty="0"/>
          </a:p>
        </p:txBody>
      </p:sp>
      <p:sp>
        <p:nvSpPr>
          <p:cNvPr id="41" name="Text 36"/>
          <p:cNvSpPr txBox="1"/>
          <p:nvPr/>
        </p:nvSpPr>
        <p:spPr>
          <a:xfrm>
            <a:off x="4647895" y="1571854"/>
            <a:ext cx="2120494" cy="1911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Route liquids to equalization tank</a:t>
            </a:r>
            <a:endParaRPr lang="en-US" sz="900" dirty="0"/>
          </a:p>
        </p:txBody>
      </p:sp>
      <p:sp>
        <p:nvSpPr>
          <p:cNvPr id="42" name="Shape 37"/>
          <p:cNvSpPr/>
          <p:nvPr/>
        </p:nvSpPr>
        <p:spPr>
          <a:xfrm>
            <a:off x="4381805" y="1837944"/>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43" name="Text 38"/>
          <p:cNvSpPr/>
          <p:nvPr/>
        </p:nvSpPr>
        <p:spPr>
          <a:xfrm>
            <a:off x="4381805" y="1837944"/>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2</a:t>
            </a:r>
            <a:endParaRPr lang="en-US" sz="800" dirty="0"/>
          </a:p>
        </p:txBody>
      </p:sp>
      <p:sp>
        <p:nvSpPr>
          <p:cNvPr id="44" name="Text 39"/>
          <p:cNvSpPr txBox="1"/>
          <p:nvPr/>
        </p:nvSpPr>
        <p:spPr>
          <a:xfrm>
            <a:off x="4647895" y="1837944"/>
            <a:ext cx="2799893" cy="1911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Solids removal via bag filters or sand media</a:t>
            </a:r>
            <a:endParaRPr lang="en-US" sz="900" dirty="0"/>
          </a:p>
        </p:txBody>
      </p:sp>
      <p:sp>
        <p:nvSpPr>
          <p:cNvPr id="45" name="Shape 40"/>
          <p:cNvSpPr/>
          <p:nvPr/>
        </p:nvSpPr>
        <p:spPr>
          <a:xfrm>
            <a:off x="4381805" y="2104949"/>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46" name="Text 41"/>
          <p:cNvSpPr/>
          <p:nvPr/>
        </p:nvSpPr>
        <p:spPr>
          <a:xfrm>
            <a:off x="4381805" y="2104949"/>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3</a:t>
            </a:r>
            <a:endParaRPr lang="en-US" sz="800" dirty="0"/>
          </a:p>
        </p:txBody>
      </p:sp>
      <p:sp>
        <p:nvSpPr>
          <p:cNvPr id="47" name="Text 42"/>
          <p:cNvSpPr txBox="1"/>
          <p:nvPr/>
        </p:nvSpPr>
        <p:spPr>
          <a:xfrm>
            <a:off x="4647895" y="2104949"/>
            <a:ext cx="3366821" cy="1911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Primary PFAS removal step (e.g., foam fractionation)</a:t>
            </a:r>
            <a:endParaRPr lang="en-US" sz="900" dirty="0"/>
          </a:p>
        </p:txBody>
      </p:sp>
      <p:sp>
        <p:nvSpPr>
          <p:cNvPr id="48" name="Shape 43"/>
          <p:cNvSpPr/>
          <p:nvPr/>
        </p:nvSpPr>
        <p:spPr>
          <a:xfrm>
            <a:off x="4381805" y="2371954"/>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49" name="Text 44"/>
          <p:cNvSpPr/>
          <p:nvPr/>
        </p:nvSpPr>
        <p:spPr>
          <a:xfrm>
            <a:off x="4381805" y="2371954"/>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4</a:t>
            </a:r>
            <a:endParaRPr lang="en-US" sz="800" dirty="0"/>
          </a:p>
        </p:txBody>
      </p:sp>
      <p:sp>
        <p:nvSpPr>
          <p:cNvPr id="50" name="Text 45"/>
          <p:cNvSpPr txBox="1"/>
          <p:nvPr/>
        </p:nvSpPr>
        <p:spPr>
          <a:xfrm>
            <a:off x="4647895" y="2371954"/>
            <a:ext cx="2971800" cy="3054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Chitosan-biochar contactor polishing (EBCT 10-30 min)</a:t>
            </a:r>
            <a:endParaRPr lang="en-US" sz="900" dirty="0"/>
          </a:p>
        </p:txBody>
      </p:sp>
      <p:sp>
        <p:nvSpPr>
          <p:cNvPr id="53" name="Text 47"/>
          <p:cNvSpPr txBox="1"/>
          <p:nvPr/>
        </p:nvSpPr>
        <p:spPr>
          <a:xfrm>
            <a:off x="8667598" y="1095451"/>
            <a:ext cx="2953512"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Quality Control</a:t>
            </a:r>
            <a:endParaRPr lang="en-US" sz="1200" dirty="0"/>
          </a:p>
        </p:txBody>
      </p:sp>
      <p:sp>
        <p:nvSpPr>
          <p:cNvPr id="54" name="Text 48"/>
          <p:cNvSpPr txBox="1"/>
          <p:nvPr/>
        </p:nvSpPr>
        <p:spPr>
          <a:xfrm>
            <a:off x="8667598" y="1324051"/>
            <a:ext cx="2953512" cy="143561"/>
          </a:xfrm>
          <a:prstGeom prst="rect">
            <a:avLst/>
          </a:prstGeom>
          <a:noFill/>
          <a:ln/>
        </p:spPr>
        <p:txBody>
          <a:bodyPr wrap="square" lIns="0" tIns="0" rIns="0" bIns="0" rtlCol="0" anchor="ctr"/>
          <a:lstStyle/>
          <a:p>
            <a:pPr marL="0" indent="0" algn="l">
              <a:buNone/>
            </a:pPr>
            <a:r>
              <a:rPr lang="en-US" sz="900" dirty="0">
                <a:solidFill>
                  <a:srgbClr val="718096"/>
                </a:solidFill>
                <a:latin typeface="Inter" pitchFamily="34" charset="0"/>
                <a:ea typeface="Inter" pitchFamily="34" charset="-122"/>
                <a:cs typeface="Inter" pitchFamily="34" charset="-120"/>
              </a:rPr>
              <a:t>Monitoring &amp; Verification</a:t>
            </a:r>
            <a:endParaRPr lang="en-US" sz="900" dirty="0"/>
          </a:p>
        </p:txBody>
      </p:sp>
      <p:sp>
        <p:nvSpPr>
          <p:cNvPr id="55" name="Shape 49"/>
          <p:cNvSpPr/>
          <p:nvPr/>
        </p:nvSpPr>
        <p:spPr>
          <a:xfrm>
            <a:off x="8191195" y="1571854"/>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56" name="Text 50"/>
          <p:cNvSpPr/>
          <p:nvPr/>
        </p:nvSpPr>
        <p:spPr>
          <a:xfrm>
            <a:off x="8191195" y="1571854"/>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1</a:t>
            </a:r>
            <a:endParaRPr lang="en-US" sz="800" dirty="0"/>
          </a:p>
        </p:txBody>
      </p:sp>
      <p:sp>
        <p:nvSpPr>
          <p:cNvPr id="57" name="Text 51"/>
          <p:cNvSpPr txBox="1"/>
          <p:nvPr/>
        </p:nvSpPr>
        <p:spPr>
          <a:xfrm>
            <a:off x="8458200" y="1571854"/>
            <a:ext cx="3162910" cy="3054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SPLP or LEAF methodology for verify stabilization &amp; leachability</a:t>
            </a:r>
            <a:endParaRPr lang="en-US" sz="900" dirty="0"/>
          </a:p>
        </p:txBody>
      </p:sp>
      <p:sp>
        <p:nvSpPr>
          <p:cNvPr id="58" name="Shape 52"/>
          <p:cNvSpPr/>
          <p:nvPr/>
        </p:nvSpPr>
        <p:spPr>
          <a:xfrm>
            <a:off x="8191195" y="1944929"/>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59" name="Text 53"/>
          <p:cNvSpPr/>
          <p:nvPr/>
        </p:nvSpPr>
        <p:spPr>
          <a:xfrm>
            <a:off x="8191195" y="1944929"/>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2</a:t>
            </a:r>
            <a:endParaRPr lang="en-US" sz="800" dirty="0"/>
          </a:p>
        </p:txBody>
      </p:sp>
      <p:sp>
        <p:nvSpPr>
          <p:cNvPr id="60" name="Text 54"/>
          <p:cNvSpPr txBox="1"/>
          <p:nvPr/>
        </p:nvSpPr>
        <p:spPr>
          <a:xfrm>
            <a:off x="8458200" y="1944929"/>
            <a:ext cx="2925166" cy="1911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Target analyte tracking (PFOS, PFOA, PFHxS)</a:t>
            </a:r>
            <a:endParaRPr lang="en-US" sz="900" dirty="0"/>
          </a:p>
        </p:txBody>
      </p:sp>
      <p:sp>
        <p:nvSpPr>
          <p:cNvPr id="61" name="Shape 55"/>
          <p:cNvSpPr/>
          <p:nvPr/>
        </p:nvSpPr>
        <p:spPr>
          <a:xfrm>
            <a:off x="8191195" y="2211934"/>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62" name="Text 56"/>
          <p:cNvSpPr/>
          <p:nvPr/>
        </p:nvSpPr>
        <p:spPr>
          <a:xfrm>
            <a:off x="8191195" y="2211934"/>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3</a:t>
            </a:r>
            <a:endParaRPr lang="en-US" sz="800" dirty="0"/>
          </a:p>
        </p:txBody>
      </p:sp>
      <p:sp>
        <p:nvSpPr>
          <p:cNvPr id="63" name="Text 57"/>
          <p:cNvSpPr txBox="1"/>
          <p:nvPr/>
        </p:nvSpPr>
        <p:spPr>
          <a:xfrm>
            <a:off x="8458200" y="2211934"/>
            <a:ext cx="3208630" cy="1911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TOP assays for ensuring precursor immobilization</a:t>
            </a:r>
            <a:endParaRPr lang="en-US" sz="900" dirty="0"/>
          </a:p>
        </p:txBody>
      </p:sp>
      <p:sp>
        <p:nvSpPr>
          <p:cNvPr id="64" name="Shape 58"/>
          <p:cNvSpPr/>
          <p:nvPr/>
        </p:nvSpPr>
        <p:spPr>
          <a:xfrm>
            <a:off x="8191195" y="2478024"/>
            <a:ext cx="190195" cy="190195"/>
          </a:xfrm>
          <a:prstGeom prst="ellipse">
            <a:avLst/>
          </a:prstGeom>
          <a:solidFill>
            <a:srgbClr val="E2E8F0"/>
          </a:solidFill>
          <a:ln w="12700">
            <a:solidFill>
              <a:srgbClr val="FFFFFF">
                <a:alpha val="0"/>
              </a:srgbClr>
            </a:solidFill>
            <a:prstDash val="solid"/>
          </a:ln>
        </p:spPr>
        <p:txBody>
          <a:bodyPr/>
          <a:lstStyle/>
          <a:p>
            <a:endParaRPr lang="en-US"/>
          </a:p>
        </p:txBody>
      </p:sp>
      <p:sp>
        <p:nvSpPr>
          <p:cNvPr id="65" name="Text 59"/>
          <p:cNvSpPr/>
          <p:nvPr/>
        </p:nvSpPr>
        <p:spPr>
          <a:xfrm>
            <a:off x="8191195" y="2478024"/>
            <a:ext cx="191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800" b="1" dirty="0">
                <a:solidFill>
                  <a:srgbClr val="2D3748"/>
                </a:solidFill>
                <a:latin typeface="Inter" pitchFamily="34" charset="0"/>
                <a:ea typeface="Inter" pitchFamily="34" charset="-122"/>
                <a:cs typeface="Inter" pitchFamily="34" charset="-120"/>
              </a:rPr>
              <a:t>4</a:t>
            </a:r>
            <a:endParaRPr lang="en-US" sz="800" dirty="0"/>
          </a:p>
        </p:txBody>
      </p:sp>
      <p:sp>
        <p:nvSpPr>
          <p:cNvPr id="66" name="Text 60"/>
          <p:cNvSpPr txBox="1"/>
          <p:nvPr/>
        </p:nvSpPr>
        <p:spPr>
          <a:xfrm>
            <a:off x="8458200" y="2478024"/>
            <a:ext cx="3751783" cy="19111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Groundwater trend analysis to monitor mass flux reduction</a:t>
            </a:r>
            <a:endParaRPr lang="en-US" sz="900" dirty="0"/>
          </a:p>
        </p:txBody>
      </p:sp>
      <p:sp>
        <p:nvSpPr>
          <p:cNvPr id="67" name="Shape 61"/>
          <p:cNvSpPr/>
          <p:nvPr/>
        </p:nvSpPr>
        <p:spPr>
          <a:xfrm>
            <a:off x="571500" y="3809390"/>
            <a:ext cx="7048195" cy="19202"/>
          </a:xfrm>
          <a:prstGeom prst="rect">
            <a:avLst/>
          </a:prstGeom>
          <a:solidFill>
            <a:srgbClr val="EDF2F7"/>
          </a:solidFill>
          <a:ln w="12700">
            <a:solidFill>
              <a:srgbClr val="EDF2F7">
                <a:alpha val="0"/>
              </a:srgbClr>
            </a:solidFill>
            <a:prstDash val="solid"/>
          </a:ln>
        </p:spPr>
        <p:txBody>
          <a:bodyPr/>
          <a:lstStyle/>
          <a:p>
            <a:endParaRPr lang="en-US"/>
          </a:p>
        </p:txBody>
      </p:sp>
      <p:sp>
        <p:nvSpPr>
          <p:cNvPr id="68" name="Text 62"/>
          <p:cNvSpPr txBox="1"/>
          <p:nvPr/>
        </p:nvSpPr>
        <p:spPr>
          <a:xfrm>
            <a:off x="571500" y="3524098"/>
            <a:ext cx="704911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Dosage Specifications &amp; Application Rates</a:t>
            </a:r>
            <a:endParaRPr lang="en-US" sz="1200" dirty="0"/>
          </a:p>
        </p:txBody>
      </p:sp>
      <p:sp>
        <p:nvSpPr>
          <p:cNvPr id="69" name="Shape 63"/>
          <p:cNvSpPr/>
          <p:nvPr/>
        </p:nvSpPr>
        <p:spPr>
          <a:xfrm>
            <a:off x="571500" y="3905402"/>
            <a:ext cx="1619402" cy="342900"/>
          </a:xfrm>
          <a:prstGeom prst="roundRect">
            <a:avLst>
              <a:gd name="adj" fmla="val 88889"/>
            </a:avLst>
          </a:prstGeom>
          <a:solidFill>
            <a:srgbClr val="F8FAFC"/>
          </a:solidFill>
          <a:ln/>
        </p:spPr>
        <p:txBody>
          <a:bodyPr/>
          <a:lstStyle/>
          <a:p>
            <a:endParaRPr lang="en-US"/>
          </a:p>
        </p:txBody>
      </p:sp>
      <p:sp>
        <p:nvSpPr>
          <p:cNvPr id="70" name="Shape 64"/>
          <p:cNvSpPr/>
          <p:nvPr/>
        </p:nvSpPr>
        <p:spPr>
          <a:xfrm>
            <a:off x="571500" y="4229100"/>
            <a:ext cx="1619402" cy="19202"/>
          </a:xfrm>
          <a:prstGeom prst="roundRect">
            <a:avLst>
              <a:gd name="adj" fmla="val 1587335"/>
            </a:avLst>
          </a:prstGeom>
          <a:solidFill>
            <a:srgbClr val="E2E8F0"/>
          </a:solidFill>
          <a:ln w="12700">
            <a:solidFill>
              <a:srgbClr val="E2E8F0">
                <a:alpha val="0"/>
              </a:srgbClr>
            </a:solidFill>
            <a:prstDash val="solid"/>
          </a:ln>
        </p:spPr>
        <p:txBody>
          <a:bodyPr/>
          <a:lstStyle/>
          <a:p>
            <a:endParaRPr lang="en-US"/>
          </a:p>
        </p:txBody>
      </p:sp>
      <p:sp>
        <p:nvSpPr>
          <p:cNvPr id="71" name="Text 65"/>
          <p:cNvSpPr txBox="1"/>
          <p:nvPr/>
        </p:nvSpPr>
        <p:spPr>
          <a:xfrm>
            <a:off x="571500" y="3905402"/>
            <a:ext cx="1619402" cy="342900"/>
          </a:xfrm>
          <a:prstGeom prst="rect">
            <a:avLst/>
          </a:prstGeom>
          <a:solidFill>
            <a:srgbClr val="FFFFFF">
              <a:alpha val="0"/>
            </a:srgbClr>
          </a:solidFill>
          <a:ln>
            <a:solidFill>
              <a:srgbClr val="FFFFFF">
                <a:alpha val="0"/>
              </a:srgbClr>
            </a:solidFill>
          </a:ln>
        </p:spPr>
        <p:txBody>
          <a:bodyPr wrap="square" lIns="76200" tIns="101600" rIns="76200" bIns="101600" rtlCol="0" anchor="ctr"/>
          <a:lstStyle/>
          <a:p>
            <a:pPr marL="0" indent="0" algn="l">
              <a:buNone/>
            </a:pPr>
            <a:r>
              <a:rPr lang="en-US" sz="900" b="1" dirty="0">
                <a:solidFill>
                  <a:srgbClr val="4A5568"/>
                </a:solidFill>
                <a:latin typeface="Inter" pitchFamily="34" charset="0"/>
                <a:ea typeface="Inter" pitchFamily="34" charset="-122"/>
                <a:cs typeface="Inter" pitchFamily="34" charset="-120"/>
              </a:rPr>
              <a:t>Component</a:t>
            </a:r>
            <a:endParaRPr lang="en-US" sz="900" dirty="0"/>
          </a:p>
        </p:txBody>
      </p:sp>
      <p:sp>
        <p:nvSpPr>
          <p:cNvPr id="72" name="Shape 66"/>
          <p:cNvSpPr/>
          <p:nvPr/>
        </p:nvSpPr>
        <p:spPr>
          <a:xfrm>
            <a:off x="2181758" y="3905402"/>
            <a:ext cx="972007" cy="342900"/>
          </a:xfrm>
          <a:prstGeom prst="rect">
            <a:avLst/>
          </a:prstGeom>
          <a:solidFill>
            <a:srgbClr val="F8FAFC"/>
          </a:solidFill>
          <a:ln/>
        </p:spPr>
        <p:txBody>
          <a:bodyPr/>
          <a:lstStyle/>
          <a:p>
            <a:endParaRPr lang="en-US"/>
          </a:p>
        </p:txBody>
      </p:sp>
      <p:sp>
        <p:nvSpPr>
          <p:cNvPr id="73" name="Shape 67"/>
          <p:cNvSpPr/>
          <p:nvPr/>
        </p:nvSpPr>
        <p:spPr>
          <a:xfrm>
            <a:off x="2181758" y="4229100"/>
            <a:ext cx="972007" cy="19202"/>
          </a:xfrm>
          <a:prstGeom prst="rect">
            <a:avLst/>
          </a:prstGeom>
          <a:solidFill>
            <a:srgbClr val="E2E8F0"/>
          </a:solidFill>
          <a:ln w="12700">
            <a:solidFill>
              <a:srgbClr val="E2E8F0">
                <a:alpha val="0"/>
              </a:srgbClr>
            </a:solidFill>
            <a:prstDash val="solid"/>
          </a:ln>
        </p:spPr>
        <p:txBody>
          <a:bodyPr/>
          <a:lstStyle/>
          <a:p>
            <a:endParaRPr lang="en-US"/>
          </a:p>
        </p:txBody>
      </p:sp>
      <p:sp>
        <p:nvSpPr>
          <p:cNvPr id="74" name="Text 68"/>
          <p:cNvSpPr txBox="1"/>
          <p:nvPr/>
        </p:nvSpPr>
        <p:spPr>
          <a:xfrm>
            <a:off x="2181758" y="3905402"/>
            <a:ext cx="972007" cy="228600"/>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b="1" dirty="0">
                <a:solidFill>
                  <a:srgbClr val="4A5568"/>
                </a:solidFill>
                <a:latin typeface="Inter" pitchFamily="34" charset="0"/>
                <a:ea typeface="Inter" pitchFamily="34" charset="-122"/>
                <a:cs typeface="Inter" pitchFamily="34" charset="-120"/>
              </a:rPr>
              <a:t>Dosage Range</a:t>
            </a:r>
            <a:endParaRPr lang="en-US" sz="900" dirty="0"/>
          </a:p>
        </p:txBody>
      </p:sp>
      <p:sp>
        <p:nvSpPr>
          <p:cNvPr id="75" name="Shape 69"/>
          <p:cNvSpPr/>
          <p:nvPr/>
        </p:nvSpPr>
        <p:spPr>
          <a:xfrm>
            <a:off x="3148279" y="3905402"/>
            <a:ext cx="1772107" cy="342900"/>
          </a:xfrm>
          <a:prstGeom prst="rect">
            <a:avLst/>
          </a:prstGeom>
          <a:solidFill>
            <a:srgbClr val="F8FAFC"/>
          </a:solidFill>
          <a:ln/>
        </p:spPr>
        <p:txBody>
          <a:bodyPr/>
          <a:lstStyle/>
          <a:p>
            <a:endParaRPr lang="en-US"/>
          </a:p>
        </p:txBody>
      </p:sp>
      <p:sp>
        <p:nvSpPr>
          <p:cNvPr id="76" name="Shape 70"/>
          <p:cNvSpPr/>
          <p:nvPr/>
        </p:nvSpPr>
        <p:spPr>
          <a:xfrm>
            <a:off x="3148279" y="4229100"/>
            <a:ext cx="1772107" cy="19202"/>
          </a:xfrm>
          <a:prstGeom prst="rect">
            <a:avLst/>
          </a:prstGeom>
          <a:solidFill>
            <a:srgbClr val="E2E8F0"/>
          </a:solidFill>
          <a:ln w="12700">
            <a:solidFill>
              <a:srgbClr val="E2E8F0">
                <a:alpha val="0"/>
              </a:srgbClr>
            </a:solidFill>
            <a:prstDash val="solid"/>
          </a:ln>
        </p:spPr>
        <p:txBody>
          <a:bodyPr/>
          <a:lstStyle/>
          <a:p>
            <a:endParaRPr lang="en-US"/>
          </a:p>
        </p:txBody>
      </p:sp>
      <p:sp>
        <p:nvSpPr>
          <p:cNvPr id="77" name="Text 71"/>
          <p:cNvSpPr txBox="1"/>
          <p:nvPr/>
        </p:nvSpPr>
        <p:spPr>
          <a:xfrm>
            <a:off x="3148279" y="3905402"/>
            <a:ext cx="1772107" cy="228600"/>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b="1" dirty="0">
                <a:solidFill>
                  <a:srgbClr val="4A5568"/>
                </a:solidFill>
                <a:latin typeface="Inter" pitchFamily="34" charset="0"/>
                <a:ea typeface="Inter" pitchFamily="34" charset="-122"/>
                <a:cs typeface="Inter" pitchFamily="34" charset="-120"/>
              </a:rPr>
              <a:t>Application Info</a:t>
            </a:r>
            <a:endParaRPr lang="en-US" sz="900" dirty="0"/>
          </a:p>
        </p:txBody>
      </p:sp>
      <p:sp>
        <p:nvSpPr>
          <p:cNvPr id="78" name="Shape 72"/>
          <p:cNvSpPr/>
          <p:nvPr/>
        </p:nvSpPr>
        <p:spPr>
          <a:xfrm>
            <a:off x="4918558" y="3905402"/>
            <a:ext cx="1657807" cy="342900"/>
          </a:xfrm>
          <a:prstGeom prst="rect">
            <a:avLst/>
          </a:prstGeom>
          <a:solidFill>
            <a:srgbClr val="F8FAFC"/>
          </a:solidFill>
          <a:ln/>
        </p:spPr>
        <p:txBody>
          <a:bodyPr/>
          <a:lstStyle/>
          <a:p>
            <a:endParaRPr lang="en-US"/>
          </a:p>
        </p:txBody>
      </p:sp>
      <p:sp>
        <p:nvSpPr>
          <p:cNvPr id="79" name="Shape 73"/>
          <p:cNvSpPr/>
          <p:nvPr/>
        </p:nvSpPr>
        <p:spPr>
          <a:xfrm>
            <a:off x="4918558" y="4229100"/>
            <a:ext cx="1657807" cy="19202"/>
          </a:xfrm>
          <a:prstGeom prst="rect">
            <a:avLst/>
          </a:prstGeom>
          <a:solidFill>
            <a:srgbClr val="E2E8F0"/>
          </a:solidFill>
          <a:ln w="12700">
            <a:solidFill>
              <a:srgbClr val="E2E8F0">
                <a:alpha val="0"/>
              </a:srgbClr>
            </a:solidFill>
            <a:prstDash val="solid"/>
          </a:ln>
        </p:spPr>
        <p:txBody>
          <a:bodyPr/>
          <a:lstStyle/>
          <a:p>
            <a:endParaRPr lang="en-US"/>
          </a:p>
        </p:txBody>
      </p:sp>
      <p:sp>
        <p:nvSpPr>
          <p:cNvPr id="80" name="Text 74"/>
          <p:cNvSpPr txBox="1"/>
          <p:nvPr/>
        </p:nvSpPr>
        <p:spPr>
          <a:xfrm>
            <a:off x="4918558" y="3905402"/>
            <a:ext cx="1657807" cy="228600"/>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b="1" dirty="0">
                <a:solidFill>
                  <a:srgbClr val="4A5568"/>
                </a:solidFill>
                <a:latin typeface="Inter" pitchFamily="34" charset="0"/>
                <a:ea typeface="Inter" pitchFamily="34" charset="-122"/>
                <a:cs typeface="Inter" pitchFamily="34" charset="-120"/>
              </a:rPr>
              <a:t>Target PFAS</a:t>
            </a:r>
            <a:endParaRPr lang="en-US" sz="900" dirty="0"/>
          </a:p>
        </p:txBody>
      </p:sp>
      <p:sp>
        <p:nvSpPr>
          <p:cNvPr id="81" name="Shape 75"/>
          <p:cNvSpPr/>
          <p:nvPr/>
        </p:nvSpPr>
        <p:spPr>
          <a:xfrm>
            <a:off x="6569964" y="3905402"/>
            <a:ext cx="1057046" cy="342900"/>
          </a:xfrm>
          <a:prstGeom prst="roundRect">
            <a:avLst>
              <a:gd name="adj" fmla="val 88889"/>
            </a:avLst>
          </a:prstGeom>
          <a:solidFill>
            <a:srgbClr val="F8FAFC"/>
          </a:solidFill>
          <a:ln/>
        </p:spPr>
        <p:txBody>
          <a:bodyPr/>
          <a:lstStyle/>
          <a:p>
            <a:endParaRPr lang="en-US"/>
          </a:p>
        </p:txBody>
      </p:sp>
      <p:sp>
        <p:nvSpPr>
          <p:cNvPr id="82" name="Shape 76"/>
          <p:cNvSpPr/>
          <p:nvPr/>
        </p:nvSpPr>
        <p:spPr>
          <a:xfrm>
            <a:off x="6569964" y="4229100"/>
            <a:ext cx="1057046" cy="19202"/>
          </a:xfrm>
          <a:prstGeom prst="roundRect">
            <a:avLst>
              <a:gd name="adj" fmla="val 1587335"/>
            </a:avLst>
          </a:prstGeom>
          <a:solidFill>
            <a:srgbClr val="E2E8F0"/>
          </a:solidFill>
          <a:ln w="12700">
            <a:solidFill>
              <a:srgbClr val="E2E8F0">
                <a:alpha val="0"/>
              </a:srgbClr>
            </a:solidFill>
            <a:prstDash val="solid"/>
          </a:ln>
        </p:spPr>
        <p:txBody>
          <a:bodyPr/>
          <a:lstStyle/>
          <a:p>
            <a:endParaRPr lang="en-US"/>
          </a:p>
        </p:txBody>
      </p:sp>
      <p:sp>
        <p:nvSpPr>
          <p:cNvPr id="83" name="Text 77"/>
          <p:cNvSpPr txBox="1"/>
          <p:nvPr/>
        </p:nvSpPr>
        <p:spPr>
          <a:xfrm>
            <a:off x="6569964" y="3905402"/>
            <a:ext cx="1057961" cy="342900"/>
          </a:xfrm>
          <a:prstGeom prst="rect">
            <a:avLst/>
          </a:prstGeom>
          <a:solidFill>
            <a:srgbClr val="FFFFFF">
              <a:alpha val="0"/>
            </a:srgbClr>
          </a:solidFill>
          <a:ln>
            <a:solidFill>
              <a:srgbClr val="FFFFFF">
                <a:alpha val="0"/>
              </a:srgbClr>
            </a:solidFill>
          </a:ln>
        </p:spPr>
        <p:txBody>
          <a:bodyPr wrap="square" lIns="76200" tIns="101600" rIns="76200" bIns="101600" rtlCol="0" anchor="ctr"/>
          <a:lstStyle/>
          <a:p>
            <a:pPr marL="0" indent="0" algn="l">
              <a:buNone/>
            </a:pPr>
            <a:r>
              <a:rPr lang="en-US" sz="900" b="1" dirty="0">
                <a:solidFill>
                  <a:srgbClr val="4A5568"/>
                </a:solidFill>
                <a:latin typeface="Inter" pitchFamily="34" charset="0"/>
                <a:ea typeface="Inter" pitchFamily="34" charset="-122"/>
                <a:cs typeface="Inter" pitchFamily="34" charset="-120"/>
              </a:rPr>
              <a:t>Efficiency</a:t>
            </a:r>
            <a:endParaRPr lang="en-US" sz="900" dirty="0"/>
          </a:p>
        </p:txBody>
      </p:sp>
      <p:sp>
        <p:nvSpPr>
          <p:cNvPr id="84" name="Shape 78"/>
          <p:cNvSpPr/>
          <p:nvPr/>
        </p:nvSpPr>
        <p:spPr>
          <a:xfrm>
            <a:off x="571500" y="4591202"/>
            <a:ext cx="1619402" cy="9144"/>
          </a:xfrm>
          <a:prstGeom prst="rect">
            <a:avLst/>
          </a:prstGeom>
          <a:solidFill>
            <a:srgbClr val="EDF2F7"/>
          </a:solidFill>
          <a:ln w="12700">
            <a:solidFill>
              <a:srgbClr val="EDF2F7">
                <a:alpha val="0"/>
              </a:srgbClr>
            </a:solidFill>
            <a:prstDash val="solid"/>
          </a:ln>
        </p:spPr>
        <p:txBody>
          <a:bodyPr/>
          <a:lstStyle/>
          <a:p>
            <a:endParaRPr lang="en-US"/>
          </a:p>
        </p:txBody>
      </p:sp>
      <p:sp>
        <p:nvSpPr>
          <p:cNvPr id="85" name="Text 79"/>
          <p:cNvSpPr txBox="1"/>
          <p:nvPr/>
        </p:nvSpPr>
        <p:spPr>
          <a:xfrm>
            <a:off x="819302" y="4248302"/>
            <a:ext cx="1371600" cy="248717"/>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dirty="0">
                <a:solidFill>
                  <a:srgbClr val="2D3748"/>
                </a:solidFill>
                <a:latin typeface="Inter" pitchFamily="34" charset="0"/>
                <a:ea typeface="Inter" pitchFamily="34" charset="-122"/>
                <a:cs typeface="Inter" pitchFamily="34" charset="-120"/>
              </a:rPr>
              <a:t>Biochar (3mm)</a:t>
            </a:r>
            <a:endParaRPr lang="en-US" sz="900" dirty="0"/>
          </a:p>
        </p:txBody>
      </p:sp>
      <p:sp>
        <p:nvSpPr>
          <p:cNvPr id="86" name="Shape 80"/>
          <p:cNvSpPr/>
          <p:nvPr/>
        </p:nvSpPr>
        <p:spPr>
          <a:xfrm>
            <a:off x="2181758" y="4591202"/>
            <a:ext cx="972007" cy="9144"/>
          </a:xfrm>
          <a:prstGeom prst="rect">
            <a:avLst/>
          </a:prstGeom>
          <a:solidFill>
            <a:srgbClr val="EDF2F7"/>
          </a:solidFill>
          <a:ln w="12700">
            <a:solidFill>
              <a:srgbClr val="EDF2F7">
                <a:alpha val="0"/>
              </a:srgbClr>
            </a:solidFill>
            <a:prstDash val="solid"/>
          </a:ln>
        </p:spPr>
        <p:txBody>
          <a:bodyPr/>
          <a:lstStyle/>
          <a:p>
            <a:endParaRPr lang="en-US"/>
          </a:p>
        </p:txBody>
      </p:sp>
      <p:sp>
        <p:nvSpPr>
          <p:cNvPr id="87" name="Text 81"/>
          <p:cNvSpPr txBox="1"/>
          <p:nvPr/>
        </p:nvSpPr>
        <p:spPr>
          <a:xfrm>
            <a:off x="2181758" y="4248302"/>
            <a:ext cx="972007" cy="248717"/>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b="1" dirty="0">
                <a:solidFill>
                  <a:srgbClr val="2D3748"/>
                </a:solidFill>
                <a:latin typeface="Inter" pitchFamily="34" charset="0"/>
                <a:ea typeface="Inter" pitchFamily="34" charset="-122"/>
                <a:cs typeface="Inter" pitchFamily="34" charset="-120"/>
              </a:rPr>
              <a:t>2-5%</a:t>
            </a:r>
            <a:r>
              <a:rPr lang="en-US" sz="800" dirty="0">
                <a:solidFill>
                  <a:srgbClr val="718096"/>
                </a:solidFill>
                <a:latin typeface="Inter" pitchFamily="34" charset="0"/>
                <a:ea typeface="Inter" pitchFamily="34" charset="-122"/>
                <a:cs typeface="Inter" pitchFamily="34" charset="-120"/>
              </a:rPr>
              <a:t>dry wt</a:t>
            </a:r>
            <a:endParaRPr lang="en-US" sz="900" dirty="0"/>
          </a:p>
        </p:txBody>
      </p:sp>
      <p:sp>
        <p:nvSpPr>
          <p:cNvPr id="88" name="Shape 82"/>
          <p:cNvSpPr/>
          <p:nvPr/>
        </p:nvSpPr>
        <p:spPr>
          <a:xfrm>
            <a:off x="3148279" y="4591202"/>
            <a:ext cx="1772107" cy="9144"/>
          </a:xfrm>
          <a:prstGeom prst="rect">
            <a:avLst/>
          </a:prstGeom>
          <a:solidFill>
            <a:srgbClr val="EDF2F7"/>
          </a:solidFill>
          <a:ln w="12700">
            <a:solidFill>
              <a:srgbClr val="EDF2F7">
                <a:alpha val="0"/>
              </a:srgbClr>
            </a:solidFill>
            <a:prstDash val="solid"/>
          </a:ln>
        </p:spPr>
        <p:txBody>
          <a:bodyPr/>
          <a:lstStyle/>
          <a:p>
            <a:endParaRPr lang="en-US"/>
          </a:p>
        </p:txBody>
      </p:sp>
      <p:sp>
        <p:nvSpPr>
          <p:cNvPr id="89" name="Text 83"/>
          <p:cNvSpPr txBox="1"/>
          <p:nvPr/>
        </p:nvSpPr>
        <p:spPr>
          <a:xfrm>
            <a:off x="3148279" y="4248302"/>
            <a:ext cx="1772107" cy="248717"/>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1-2 ft lift thickness</a:t>
            </a:r>
            <a:endParaRPr lang="en-US" sz="900" dirty="0"/>
          </a:p>
        </p:txBody>
      </p:sp>
      <p:sp>
        <p:nvSpPr>
          <p:cNvPr id="90" name="Shape 84"/>
          <p:cNvSpPr/>
          <p:nvPr/>
        </p:nvSpPr>
        <p:spPr>
          <a:xfrm>
            <a:off x="4918558" y="4591202"/>
            <a:ext cx="1657807" cy="9144"/>
          </a:xfrm>
          <a:prstGeom prst="rect">
            <a:avLst/>
          </a:prstGeom>
          <a:solidFill>
            <a:srgbClr val="EDF2F7"/>
          </a:solidFill>
          <a:ln w="12700">
            <a:solidFill>
              <a:srgbClr val="EDF2F7">
                <a:alpha val="0"/>
              </a:srgbClr>
            </a:solidFill>
            <a:prstDash val="solid"/>
          </a:ln>
        </p:spPr>
        <p:txBody>
          <a:bodyPr/>
          <a:lstStyle/>
          <a:p>
            <a:endParaRPr lang="en-US"/>
          </a:p>
        </p:txBody>
      </p:sp>
      <p:sp>
        <p:nvSpPr>
          <p:cNvPr id="91" name="Text 85"/>
          <p:cNvSpPr txBox="1"/>
          <p:nvPr/>
        </p:nvSpPr>
        <p:spPr>
          <a:xfrm>
            <a:off x="4918558" y="4248302"/>
            <a:ext cx="1657807" cy="248717"/>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Long-chain (PFOS, PFOA)</a:t>
            </a:r>
            <a:endParaRPr lang="en-US" sz="900" dirty="0"/>
          </a:p>
        </p:txBody>
      </p:sp>
      <p:sp>
        <p:nvSpPr>
          <p:cNvPr id="92" name="Shape 86"/>
          <p:cNvSpPr/>
          <p:nvPr/>
        </p:nvSpPr>
        <p:spPr>
          <a:xfrm>
            <a:off x="6569964" y="4591202"/>
            <a:ext cx="1057046" cy="9144"/>
          </a:xfrm>
          <a:prstGeom prst="rect">
            <a:avLst/>
          </a:prstGeom>
          <a:solidFill>
            <a:srgbClr val="EDF2F7"/>
          </a:solidFill>
          <a:ln w="12700">
            <a:solidFill>
              <a:srgbClr val="EDF2F7">
                <a:alpha val="0"/>
              </a:srgbClr>
            </a:solidFill>
            <a:prstDash val="solid"/>
          </a:ln>
        </p:spPr>
        <p:txBody>
          <a:bodyPr/>
          <a:lstStyle/>
          <a:p>
            <a:endParaRPr lang="en-US"/>
          </a:p>
        </p:txBody>
      </p:sp>
      <p:sp>
        <p:nvSpPr>
          <p:cNvPr id="93" name="Text 87"/>
          <p:cNvSpPr txBox="1"/>
          <p:nvPr/>
        </p:nvSpPr>
        <p:spPr>
          <a:xfrm>
            <a:off x="6569964" y="4248302"/>
            <a:ext cx="1057961" cy="248717"/>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b="1" dirty="0">
                <a:solidFill>
                  <a:srgbClr val="2D3748"/>
                </a:solidFill>
                <a:latin typeface="Inter" pitchFamily="34" charset="0"/>
                <a:ea typeface="Inter" pitchFamily="34" charset="-122"/>
                <a:cs typeface="Inter" pitchFamily="34" charset="-120"/>
              </a:rPr>
              <a:t>99%</a:t>
            </a:r>
            <a:endParaRPr lang="en-US" sz="900" dirty="0"/>
          </a:p>
        </p:txBody>
      </p:sp>
      <p:sp>
        <p:nvSpPr>
          <p:cNvPr id="94" name="Shape 88"/>
          <p:cNvSpPr/>
          <p:nvPr/>
        </p:nvSpPr>
        <p:spPr>
          <a:xfrm>
            <a:off x="571500" y="4929530"/>
            <a:ext cx="1619402" cy="9144"/>
          </a:xfrm>
          <a:prstGeom prst="rect">
            <a:avLst/>
          </a:prstGeom>
          <a:solidFill>
            <a:srgbClr val="EDF2F7"/>
          </a:solidFill>
          <a:ln w="12700">
            <a:solidFill>
              <a:srgbClr val="EDF2F7">
                <a:alpha val="0"/>
              </a:srgbClr>
            </a:solidFill>
            <a:prstDash val="solid"/>
          </a:ln>
        </p:spPr>
        <p:txBody>
          <a:bodyPr/>
          <a:lstStyle/>
          <a:p>
            <a:endParaRPr lang="en-US"/>
          </a:p>
        </p:txBody>
      </p:sp>
      <p:sp>
        <p:nvSpPr>
          <p:cNvPr id="95" name="Text 89"/>
          <p:cNvSpPr txBox="1"/>
          <p:nvPr/>
        </p:nvSpPr>
        <p:spPr>
          <a:xfrm>
            <a:off x="809244" y="4595774"/>
            <a:ext cx="1381658"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dirty="0">
                <a:solidFill>
                  <a:srgbClr val="2D3748"/>
                </a:solidFill>
                <a:latin typeface="Inter" pitchFamily="34" charset="0"/>
                <a:ea typeface="Inter" pitchFamily="34" charset="-122"/>
                <a:cs typeface="Inter" pitchFamily="34" charset="-120"/>
              </a:rPr>
              <a:t>Chitosan (COS-HCl)</a:t>
            </a:r>
            <a:endParaRPr lang="en-US" sz="900" dirty="0"/>
          </a:p>
        </p:txBody>
      </p:sp>
      <p:sp>
        <p:nvSpPr>
          <p:cNvPr id="96" name="Shape 90"/>
          <p:cNvSpPr/>
          <p:nvPr/>
        </p:nvSpPr>
        <p:spPr>
          <a:xfrm>
            <a:off x="2181758" y="4929530"/>
            <a:ext cx="972007" cy="9144"/>
          </a:xfrm>
          <a:prstGeom prst="rect">
            <a:avLst/>
          </a:prstGeom>
          <a:solidFill>
            <a:srgbClr val="EDF2F7"/>
          </a:solidFill>
          <a:ln w="12700">
            <a:solidFill>
              <a:srgbClr val="EDF2F7">
                <a:alpha val="0"/>
              </a:srgbClr>
            </a:solidFill>
            <a:prstDash val="solid"/>
          </a:ln>
        </p:spPr>
        <p:txBody>
          <a:bodyPr/>
          <a:lstStyle/>
          <a:p>
            <a:endParaRPr lang="en-US"/>
          </a:p>
        </p:txBody>
      </p:sp>
      <p:sp>
        <p:nvSpPr>
          <p:cNvPr id="97" name="Text 91"/>
          <p:cNvSpPr txBox="1"/>
          <p:nvPr/>
        </p:nvSpPr>
        <p:spPr>
          <a:xfrm>
            <a:off x="2181758" y="4595774"/>
            <a:ext cx="972007"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b="1" dirty="0">
                <a:solidFill>
                  <a:srgbClr val="2D3748"/>
                </a:solidFill>
                <a:latin typeface="Inter" pitchFamily="34" charset="0"/>
                <a:ea typeface="Inter" pitchFamily="34" charset="-122"/>
                <a:cs typeface="Inter" pitchFamily="34" charset="-120"/>
              </a:rPr>
              <a:t>0.1-0.5%</a:t>
            </a:r>
            <a:r>
              <a:rPr lang="en-US" sz="800" dirty="0">
                <a:solidFill>
                  <a:srgbClr val="718096"/>
                </a:solidFill>
                <a:latin typeface="Inter" pitchFamily="34" charset="0"/>
                <a:ea typeface="Inter" pitchFamily="34" charset="-122"/>
                <a:cs typeface="Inter" pitchFamily="34" charset="-120"/>
              </a:rPr>
              <a:t>dry wt</a:t>
            </a:r>
            <a:endParaRPr lang="en-US" sz="900" dirty="0"/>
          </a:p>
        </p:txBody>
      </p:sp>
      <p:sp>
        <p:nvSpPr>
          <p:cNvPr id="98" name="Shape 92"/>
          <p:cNvSpPr/>
          <p:nvPr/>
        </p:nvSpPr>
        <p:spPr>
          <a:xfrm>
            <a:off x="3148279" y="4929530"/>
            <a:ext cx="1772107" cy="9144"/>
          </a:xfrm>
          <a:prstGeom prst="rect">
            <a:avLst/>
          </a:prstGeom>
          <a:solidFill>
            <a:srgbClr val="EDF2F7"/>
          </a:solidFill>
          <a:ln w="12700">
            <a:solidFill>
              <a:srgbClr val="EDF2F7">
                <a:alpha val="0"/>
              </a:srgbClr>
            </a:solidFill>
            <a:prstDash val="solid"/>
          </a:ln>
        </p:spPr>
        <p:txBody>
          <a:bodyPr/>
          <a:lstStyle/>
          <a:p>
            <a:endParaRPr lang="en-US"/>
          </a:p>
        </p:txBody>
      </p:sp>
      <p:sp>
        <p:nvSpPr>
          <p:cNvPr id="99" name="Text 93"/>
          <p:cNvSpPr txBox="1"/>
          <p:nvPr/>
        </p:nvSpPr>
        <p:spPr>
          <a:xfrm>
            <a:off x="3148279" y="4595774"/>
            <a:ext cx="1772107"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0.1-0.2% solution conc.</a:t>
            </a:r>
            <a:endParaRPr lang="en-US" sz="900" dirty="0"/>
          </a:p>
        </p:txBody>
      </p:sp>
      <p:sp>
        <p:nvSpPr>
          <p:cNvPr id="100" name="Shape 94"/>
          <p:cNvSpPr/>
          <p:nvPr/>
        </p:nvSpPr>
        <p:spPr>
          <a:xfrm>
            <a:off x="4918558" y="4929530"/>
            <a:ext cx="1657807" cy="9144"/>
          </a:xfrm>
          <a:prstGeom prst="rect">
            <a:avLst/>
          </a:prstGeom>
          <a:solidFill>
            <a:srgbClr val="EDF2F7"/>
          </a:solidFill>
          <a:ln w="12700">
            <a:solidFill>
              <a:srgbClr val="EDF2F7">
                <a:alpha val="0"/>
              </a:srgbClr>
            </a:solidFill>
            <a:prstDash val="solid"/>
          </a:ln>
        </p:spPr>
        <p:txBody>
          <a:bodyPr/>
          <a:lstStyle/>
          <a:p>
            <a:endParaRPr lang="en-US"/>
          </a:p>
        </p:txBody>
      </p:sp>
      <p:sp>
        <p:nvSpPr>
          <p:cNvPr id="101" name="Text 95"/>
          <p:cNvSpPr txBox="1"/>
          <p:nvPr/>
        </p:nvSpPr>
        <p:spPr>
          <a:xfrm>
            <a:off x="4918558" y="4595774"/>
            <a:ext cx="1657807"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Short-chain (PFBS, PFHxA)</a:t>
            </a:r>
            <a:endParaRPr lang="en-US" sz="900" dirty="0"/>
          </a:p>
        </p:txBody>
      </p:sp>
      <p:sp>
        <p:nvSpPr>
          <p:cNvPr id="102" name="Shape 96"/>
          <p:cNvSpPr/>
          <p:nvPr/>
        </p:nvSpPr>
        <p:spPr>
          <a:xfrm>
            <a:off x="6569964" y="4929530"/>
            <a:ext cx="1057046" cy="9144"/>
          </a:xfrm>
          <a:prstGeom prst="rect">
            <a:avLst/>
          </a:prstGeom>
          <a:solidFill>
            <a:srgbClr val="EDF2F7"/>
          </a:solidFill>
          <a:ln w="12700">
            <a:solidFill>
              <a:srgbClr val="EDF2F7">
                <a:alpha val="0"/>
              </a:srgbClr>
            </a:solidFill>
            <a:prstDash val="solid"/>
          </a:ln>
        </p:spPr>
        <p:txBody>
          <a:bodyPr/>
          <a:lstStyle/>
          <a:p>
            <a:endParaRPr lang="en-US"/>
          </a:p>
        </p:txBody>
      </p:sp>
      <p:sp>
        <p:nvSpPr>
          <p:cNvPr id="103" name="Text 97"/>
          <p:cNvSpPr txBox="1"/>
          <p:nvPr/>
        </p:nvSpPr>
        <p:spPr>
          <a:xfrm>
            <a:off x="6569964" y="4595774"/>
            <a:ext cx="1057961"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b="1" dirty="0">
                <a:solidFill>
                  <a:srgbClr val="2D3748"/>
                </a:solidFill>
                <a:latin typeface="Inter" pitchFamily="34" charset="0"/>
                <a:ea typeface="Inter" pitchFamily="34" charset="-122"/>
                <a:cs typeface="Inter" pitchFamily="34" charset="-120"/>
              </a:rPr>
              <a:t>&gt;99.9%</a:t>
            </a:r>
            <a:endParaRPr lang="en-US" sz="900" dirty="0"/>
          </a:p>
        </p:txBody>
      </p:sp>
      <p:sp>
        <p:nvSpPr>
          <p:cNvPr id="104" name="Shape 98"/>
          <p:cNvSpPr/>
          <p:nvPr/>
        </p:nvSpPr>
        <p:spPr>
          <a:xfrm>
            <a:off x="571500" y="5272430"/>
            <a:ext cx="1619402" cy="9144"/>
          </a:xfrm>
          <a:prstGeom prst="rect">
            <a:avLst/>
          </a:prstGeom>
          <a:solidFill>
            <a:srgbClr val="EDF2F7"/>
          </a:solidFill>
          <a:ln w="12700">
            <a:solidFill>
              <a:srgbClr val="EDF2F7">
                <a:alpha val="0"/>
              </a:srgbClr>
            </a:solidFill>
            <a:prstDash val="solid"/>
          </a:ln>
        </p:spPr>
        <p:txBody>
          <a:bodyPr/>
          <a:lstStyle/>
          <a:p>
            <a:endParaRPr lang="en-US"/>
          </a:p>
        </p:txBody>
      </p:sp>
      <p:sp>
        <p:nvSpPr>
          <p:cNvPr id="105" name="Text 99"/>
          <p:cNvSpPr txBox="1"/>
          <p:nvPr/>
        </p:nvSpPr>
        <p:spPr>
          <a:xfrm>
            <a:off x="847649" y="4938674"/>
            <a:ext cx="1343254"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dirty="0">
                <a:solidFill>
                  <a:srgbClr val="2D3748"/>
                </a:solidFill>
                <a:latin typeface="Inter" pitchFamily="34" charset="0"/>
                <a:ea typeface="Inter" pitchFamily="34" charset="-122"/>
                <a:cs typeface="Inter" pitchFamily="34" charset="-120"/>
              </a:rPr>
              <a:t>Mass Ratio</a:t>
            </a:r>
            <a:endParaRPr lang="en-US" sz="900" dirty="0"/>
          </a:p>
        </p:txBody>
      </p:sp>
      <p:sp>
        <p:nvSpPr>
          <p:cNvPr id="106" name="Shape 100"/>
          <p:cNvSpPr/>
          <p:nvPr/>
        </p:nvSpPr>
        <p:spPr>
          <a:xfrm>
            <a:off x="2181758" y="5272430"/>
            <a:ext cx="972007" cy="9144"/>
          </a:xfrm>
          <a:prstGeom prst="rect">
            <a:avLst/>
          </a:prstGeom>
          <a:solidFill>
            <a:srgbClr val="EDF2F7"/>
          </a:solidFill>
          <a:ln w="12700">
            <a:solidFill>
              <a:srgbClr val="EDF2F7">
                <a:alpha val="0"/>
              </a:srgbClr>
            </a:solidFill>
            <a:prstDash val="solid"/>
          </a:ln>
        </p:spPr>
        <p:txBody>
          <a:bodyPr/>
          <a:lstStyle/>
          <a:p>
            <a:endParaRPr lang="en-US"/>
          </a:p>
        </p:txBody>
      </p:sp>
      <p:sp>
        <p:nvSpPr>
          <p:cNvPr id="107" name="Text 101"/>
          <p:cNvSpPr txBox="1"/>
          <p:nvPr/>
        </p:nvSpPr>
        <p:spPr>
          <a:xfrm>
            <a:off x="2181758" y="4938674"/>
            <a:ext cx="972007"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b="1" dirty="0">
                <a:solidFill>
                  <a:srgbClr val="2D3748"/>
                </a:solidFill>
                <a:latin typeface="Inter" pitchFamily="34" charset="0"/>
                <a:ea typeface="Inter" pitchFamily="34" charset="-122"/>
                <a:cs typeface="Inter" pitchFamily="34" charset="-120"/>
              </a:rPr>
              <a:t>1:10 to 1:20</a:t>
            </a:r>
            <a:endParaRPr lang="en-US" sz="900" dirty="0"/>
          </a:p>
        </p:txBody>
      </p:sp>
      <p:sp>
        <p:nvSpPr>
          <p:cNvPr id="108" name="Shape 102"/>
          <p:cNvSpPr/>
          <p:nvPr/>
        </p:nvSpPr>
        <p:spPr>
          <a:xfrm>
            <a:off x="3148279" y="5272430"/>
            <a:ext cx="1772107" cy="9144"/>
          </a:xfrm>
          <a:prstGeom prst="rect">
            <a:avLst/>
          </a:prstGeom>
          <a:solidFill>
            <a:srgbClr val="EDF2F7"/>
          </a:solidFill>
          <a:ln w="12700">
            <a:solidFill>
              <a:srgbClr val="EDF2F7">
                <a:alpha val="0"/>
              </a:srgbClr>
            </a:solidFill>
            <a:prstDash val="solid"/>
          </a:ln>
        </p:spPr>
        <p:txBody>
          <a:bodyPr/>
          <a:lstStyle/>
          <a:p>
            <a:endParaRPr lang="en-US"/>
          </a:p>
        </p:txBody>
      </p:sp>
      <p:sp>
        <p:nvSpPr>
          <p:cNvPr id="109" name="Text 103"/>
          <p:cNvSpPr txBox="1"/>
          <p:nvPr/>
        </p:nvSpPr>
        <p:spPr>
          <a:xfrm>
            <a:off x="3148279" y="4938674"/>
            <a:ext cx="1772107"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1 part chitosan to 10+ biochar</a:t>
            </a:r>
            <a:endParaRPr lang="en-US" sz="900" dirty="0"/>
          </a:p>
        </p:txBody>
      </p:sp>
      <p:sp>
        <p:nvSpPr>
          <p:cNvPr id="110" name="Shape 104"/>
          <p:cNvSpPr/>
          <p:nvPr/>
        </p:nvSpPr>
        <p:spPr>
          <a:xfrm>
            <a:off x="4918558" y="5272430"/>
            <a:ext cx="1657807" cy="9144"/>
          </a:xfrm>
          <a:prstGeom prst="rect">
            <a:avLst/>
          </a:prstGeom>
          <a:solidFill>
            <a:srgbClr val="EDF2F7"/>
          </a:solidFill>
          <a:ln w="12700">
            <a:solidFill>
              <a:srgbClr val="EDF2F7">
                <a:alpha val="0"/>
              </a:srgbClr>
            </a:solidFill>
            <a:prstDash val="solid"/>
          </a:ln>
        </p:spPr>
        <p:txBody>
          <a:bodyPr/>
          <a:lstStyle/>
          <a:p>
            <a:endParaRPr lang="en-US"/>
          </a:p>
        </p:txBody>
      </p:sp>
      <p:sp>
        <p:nvSpPr>
          <p:cNvPr id="111" name="Text 105"/>
          <p:cNvSpPr txBox="1"/>
          <p:nvPr/>
        </p:nvSpPr>
        <p:spPr>
          <a:xfrm>
            <a:off x="4918558" y="4938674"/>
            <a:ext cx="1657807"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All PFAS variants</a:t>
            </a:r>
            <a:endParaRPr lang="en-US" sz="900" dirty="0"/>
          </a:p>
        </p:txBody>
      </p:sp>
      <p:sp>
        <p:nvSpPr>
          <p:cNvPr id="112" name="Shape 106"/>
          <p:cNvSpPr/>
          <p:nvPr/>
        </p:nvSpPr>
        <p:spPr>
          <a:xfrm>
            <a:off x="6569964" y="5272430"/>
            <a:ext cx="1057046" cy="9144"/>
          </a:xfrm>
          <a:prstGeom prst="rect">
            <a:avLst/>
          </a:prstGeom>
          <a:solidFill>
            <a:srgbClr val="EDF2F7"/>
          </a:solidFill>
          <a:ln w="12700">
            <a:solidFill>
              <a:srgbClr val="EDF2F7">
                <a:alpha val="0"/>
              </a:srgbClr>
            </a:solidFill>
            <a:prstDash val="solid"/>
          </a:ln>
        </p:spPr>
        <p:txBody>
          <a:bodyPr/>
          <a:lstStyle/>
          <a:p>
            <a:endParaRPr lang="en-US"/>
          </a:p>
        </p:txBody>
      </p:sp>
      <p:sp>
        <p:nvSpPr>
          <p:cNvPr id="113" name="Text 107"/>
          <p:cNvSpPr txBox="1"/>
          <p:nvPr/>
        </p:nvSpPr>
        <p:spPr>
          <a:xfrm>
            <a:off x="6569964" y="4938674"/>
            <a:ext cx="1057961" cy="238658"/>
          </a:xfrm>
          <a:prstGeom prst="rect">
            <a:avLst/>
          </a:prstGeom>
          <a:solidFill>
            <a:srgbClr val="FFFFFF">
              <a:alpha val="0"/>
            </a:srgbClr>
          </a:solidFill>
          <a:ln>
            <a:solidFill>
              <a:srgbClr val="FFFFFF">
                <a:alpha val="0"/>
              </a:srgbClr>
            </a:solidFill>
          </a:ln>
        </p:spPr>
        <p:txBody>
          <a:bodyPr wrap="square" lIns="76200" tIns="101600" rIns="76200" bIns="0" rtlCol="0" anchor="ctr"/>
          <a:lstStyle/>
          <a:p>
            <a:pPr marL="0" indent="0" algn="l">
              <a:buNone/>
            </a:pPr>
            <a:r>
              <a:rPr lang="en-US" sz="900" b="1" dirty="0">
                <a:solidFill>
                  <a:srgbClr val="2D3748"/>
                </a:solidFill>
                <a:latin typeface="Inter" pitchFamily="34" charset="0"/>
                <a:ea typeface="Inter" pitchFamily="34" charset="-122"/>
                <a:cs typeface="Inter" pitchFamily="34" charset="-120"/>
              </a:rPr>
              <a:t>98%+</a:t>
            </a:r>
            <a:r>
              <a:rPr lang="en-US" sz="800" dirty="0">
                <a:solidFill>
                  <a:srgbClr val="718096"/>
                </a:solidFill>
                <a:latin typeface="Inter" pitchFamily="34" charset="0"/>
                <a:ea typeface="Inter" pitchFamily="34" charset="-122"/>
                <a:cs typeface="Inter" pitchFamily="34" charset="-120"/>
              </a:rPr>
              <a:t>stabilization</a:t>
            </a:r>
            <a:endParaRPr lang="en-US" sz="900" dirty="0"/>
          </a:p>
        </p:txBody>
      </p:sp>
      <p:sp>
        <p:nvSpPr>
          <p:cNvPr id="114" name="Text 108"/>
          <p:cNvSpPr txBox="1"/>
          <p:nvPr/>
        </p:nvSpPr>
        <p:spPr>
          <a:xfrm>
            <a:off x="809244" y="5281574"/>
            <a:ext cx="1381658" cy="342900"/>
          </a:xfrm>
          <a:prstGeom prst="rect">
            <a:avLst/>
          </a:prstGeom>
          <a:noFill/>
          <a:ln/>
        </p:spPr>
        <p:txBody>
          <a:bodyPr wrap="square" lIns="0" tIns="0" rIns="0" bIns="0" rtlCol="0" anchor="ctr"/>
          <a:lstStyle/>
          <a:p>
            <a:pPr marL="0" indent="0" algn="l">
              <a:buNone/>
            </a:pPr>
            <a:r>
              <a:rPr lang="en-US" sz="900" dirty="0">
                <a:solidFill>
                  <a:srgbClr val="2D3748"/>
                </a:solidFill>
                <a:latin typeface="Inter" pitchFamily="34" charset="0"/>
                <a:ea typeface="Inter" pitchFamily="34" charset="-122"/>
                <a:cs typeface="Inter" pitchFamily="34" charset="-120"/>
              </a:rPr>
              <a:t>Water Polishing (EBCT)</a:t>
            </a:r>
            <a:endParaRPr lang="en-US" sz="900" dirty="0"/>
          </a:p>
        </p:txBody>
      </p:sp>
      <p:sp>
        <p:nvSpPr>
          <p:cNvPr id="115" name="Text 109"/>
          <p:cNvSpPr txBox="1"/>
          <p:nvPr/>
        </p:nvSpPr>
        <p:spPr>
          <a:xfrm>
            <a:off x="2181758" y="5281574"/>
            <a:ext cx="972007" cy="342900"/>
          </a:xfrm>
          <a:prstGeom prst="rect">
            <a:avLst/>
          </a:prstGeom>
          <a:noFill/>
          <a:ln/>
        </p:spPr>
        <p:txBody>
          <a:bodyPr wrap="square" lIns="0" tIns="0" rIns="0" bIns="0" rtlCol="0" anchor="ctr"/>
          <a:lstStyle/>
          <a:p>
            <a:pPr marL="0" indent="0" algn="l">
              <a:buNone/>
            </a:pPr>
            <a:r>
              <a:rPr lang="en-US" sz="900" b="1" dirty="0">
                <a:solidFill>
                  <a:srgbClr val="2D3748"/>
                </a:solidFill>
                <a:latin typeface="Inter" pitchFamily="34" charset="0"/>
                <a:ea typeface="Inter" pitchFamily="34" charset="-122"/>
                <a:cs typeface="Inter" pitchFamily="34" charset="-120"/>
              </a:rPr>
              <a:t>10-30 min</a:t>
            </a:r>
            <a:endParaRPr lang="en-US" sz="900" dirty="0"/>
          </a:p>
        </p:txBody>
      </p:sp>
      <p:sp>
        <p:nvSpPr>
          <p:cNvPr id="116" name="Text 110"/>
          <p:cNvSpPr txBox="1"/>
          <p:nvPr/>
        </p:nvSpPr>
        <p:spPr>
          <a:xfrm>
            <a:off x="3148279" y="5281574"/>
            <a:ext cx="1772107" cy="34290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10-15 min optimal (pilot)</a:t>
            </a:r>
            <a:endParaRPr lang="en-US" sz="900" dirty="0"/>
          </a:p>
        </p:txBody>
      </p:sp>
      <p:sp>
        <p:nvSpPr>
          <p:cNvPr id="117" name="Text 111"/>
          <p:cNvSpPr txBox="1"/>
          <p:nvPr/>
        </p:nvSpPr>
        <p:spPr>
          <a:xfrm>
            <a:off x="4918558" y="5281574"/>
            <a:ext cx="1657807" cy="342900"/>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Recalcitrant PFAS</a:t>
            </a:r>
            <a:endParaRPr lang="en-US" sz="900" dirty="0"/>
          </a:p>
        </p:txBody>
      </p:sp>
      <p:sp>
        <p:nvSpPr>
          <p:cNvPr id="118" name="Text 112"/>
          <p:cNvSpPr txBox="1"/>
          <p:nvPr/>
        </p:nvSpPr>
        <p:spPr>
          <a:xfrm>
            <a:off x="6569964" y="5281574"/>
            <a:ext cx="1057961" cy="342900"/>
          </a:xfrm>
          <a:prstGeom prst="rect">
            <a:avLst/>
          </a:prstGeom>
          <a:noFill/>
          <a:ln/>
        </p:spPr>
        <p:txBody>
          <a:bodyPr wrap="square" lIns="0" tIns="0" rIns="0" bIns="0" rtlCol="0" anchor="ctr"/>
          <a:lstStyle/>
          <a:p>
            <a:pPr marL="0" indent="0" algn="l">
              <a:buNone/>
            </a:pPr>
            <a:r>
              <a:rPr lang="en-US" sz="900" b="1" dirty="0">
                <a:solidFill>
                  <a:srgbClr val="2D3748"/>
                </a:solidFill>
                <a:latin typeface="Inter" pitchFamily="34" charset="0"/>
                <a:ea typeface="Inter" pitchFamily="34" charset="-122"/>
                <a:cs typeface="Inter" pitchFamily="34" charset="-120"/>
              </a:rPr>
              <a:t>Guard bed</a:t>
            </a:r>
            <a:endParaRPr lang="en-US" sz="900" dirty="0"/>
          </a:p>
        </p:txBody>
      </p:sp>
      <p:pic>
        <p:nvPicPr>
          <p:cNvPr id="119" name="Image 4" descr="preencoded.png"/>
          <p:cNvPicPr>
            <a:picLocks noChangeAspect="1"/>
          </p:cNvPicPr>
          <p:nvPr/>
        </p:nvPicPr>
        <p:blipFill>
          <a:blip r:embed="rId4"/>
          <a:srcRect/>
          <a:stretch/>
        </p:blipFill>
        <p:spPr>
          <a:xfrm>
            <a:off x="647395" y="4367174"/>
            <a:ext cx="114300" cy="114300"/>
          </a:xfrm>
          <a:prstGeom prst="rect">
            <a:avLst/>
          </a:prstGeom>
        </p:spPr>
      </p:pic>
      <p:pic>
        <p:nvPicPr>
          <p:cNvPr id="120" name="Image 5" descr="preencoded.png"/>
          <p:cNvPicPr>
            <a:picLocks noChangeAspect="1"/>
          </p:cNvPicPr>
          <p:nvPr/>
        </p:nvPicPr>
        <p:blipFill>
          <a:blip r:embed="rId5"/>
          <a:srcRect l="-2571" r="-2571"/>
          <a:stretch/>
        </p:blipFill>
        <p:spPr>
          <a:xfrm>
            <a:off x="647395" y="4710074"/>
            <a:ext cx="105156" cy="114300"/>
          </a:xfrm>
          <a:prstGeom prst="rect">
            <a:avLst/>
          </a:prstGeom>
        </p:spPr>
      </p:pic>
      <p:pic>
        <p:nvPicPr>
          <p:cNvPr id="121" name="Image 6" descr="preencoded.png"/>
          <p:cNvPicPr>
            <a:picLocks noChangeAspect="1"/>
          </p:cNvPicPr>
          <p:nvPr/>
        </p:nvPicPr>
        <p:blipFill>
          <a:blip r:embed="rId6"/>
          <a:srcRect t="-80" b="-80"/>
          <a:stretch/>
        </p:blipFill>
        <p:spPr>
          <a:xfrm>
            <a:off x="647395" y="5052974"/>
            <a:ext cx="142646" cy="114300"/>
          </a:xfrm>
          <a:prstGeom prst="rect">
            <a:avLst/>
          </a:prstGeom>
        </p:spPr>
      </p:pic>
      <p:pic>
        <p:nvPicPr>
          <p:cNvPr id="122" name="Image 7" descr="preencoded.png"/>
          <p:cNvPicPr>
            <a:picLocks noChangeAspect="1"/>
          </p:cNvPicPr>
          <p:nvPr/>
        </p:nvPicPr>
        <p:blipFill>
          <a:blip r:embed="rId7"/>
          <a:srcRect l="-2571" r="-2571"/>
          <a:stretch/>
        </p:blipFill>
        <p:spPr>
          <a:xfrm>
            <a:off x="647395" y="5395874"/>
            <a:ext cx="105156" cy="114300"/>
          </a:xfrm>
          <a:prstGeom prst="rect">
            <a:avLst/>
          </a:prstGeom>
        </p:spPr>
      </p:pic>
      <p:sp>
        <p:nvSpPr>
          <p:cNvPr id="123" name="Shape 113"/>
          <p:cNvSpPr/>
          <p:nvPr/>
        </p:nvSpPr>
        <p:spPr>
          <a:xfrm>
            <a:off x="8191195" y="3809390"/>
            <a:ext cx="3429000" cy="19202"/>
          </a:xfrm>
          <a:prstGeom prst="rect">
            <a:avLst/>
          </a:prstGeom>
          <a:solidFill>
            <a:srgbClr val="EDF2F7"/>
          </a:solidFill>
          <a:ln w="12700">
            <a:solidFill>
              <a:srgbClr val="EDF2F7">
                <a:alpha val="0"/>
              </a:srgbClr>
            </a:solidFill>
            <a:prstDash val="solid"/>
          </a:ln>
        </p:spPr>
        <p:txBody>
          <a:bodyPr/>
          <a:lstStyle/>
          <a:p>
            <a:endParaRPr lang="en-US"/>
          </a:p>
        </p:txBody>
      </p:sp>
      <p:sp>
        <p:nvSpPr>
          <p:cNvPr id="124" name="Text 114"/>
          <p:cNvSpPr txBox="1"/>
          <p:nvPr/>
        </p:nvSpPr>
        <p:spPr>
          <a:xfrm>
            <a:off x="8191195" y="3524098"/>
            <a:ext cx="3429000" cy="1911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Dosage Efficiency</a:t>
            </a:r>
            <a:endParaRPr lang="en-US" sz="1200" dirty="0"/>
          </a:p>
        </p:txBody>
      </p:sp>
      <p:pic>
        <p:nvPicPr>
          <p:cNvPr id="125" name="Image 8" descr="preencoded.png"/>
          <p:cNvPicPr>
            <a:picLocks noChangeAspect="1"/>
          </p:cNvPicPr>
          <p:nvPr/>
        </p:nvPicPr>
        <p:blipFill>
          <a:blip r:embed="rId8"/>
          <a:srcRect t="-11" b="-11"/>
          <a:stretch/>
        </p:blipFill>
        <p:spPr>
          <a:xfrm>
            <a:off x="8191195" y="3905402"/>
            <a:ext cx="3429000" cy="2000707"/>
          </a:xfrm>
          <a:prstGeom prst="rect">
            <a:avLst/>
          </a:prstGeom>
        </p:spPr>
      </p:pic>
      <p:sp>
        <p:nvSpPr>
          <p:cNvPr id="126" name="Text 115"/>
          <p:cNvSpPr txBox="1"/>
          <p:nvPr/>
        </p:nvSpPr>
        <p:spPr>
          <a:xfrm>
            <a:off x="577901" y="6476695"/>
            <a:ext cx="4566514"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 Copyright 2026 Shield Nutraceuticals/Chitosan Global </a:t>
            </a:r>
            <a:endParaRPr lang="en-US" sz="900" dirty="0"/>
          </a:p>
        </p:txBody>
      </p:sp>
      <p:pic>
        <p:nvPicPr>
          <p:cNvPr id="127" name="Image 9" descr="preencoded.png"/>
          <p:cNvPicPr>
            <a:picLocks noChangeAspect="1"/>
          </p:cNvPicPr>
          <p:nvPr/>
        </p:nvPicPr>
        <p:blipFill>
          <a:blip r:embed="rId9"/>
          <a:srcRect/>
          <a:stretch/>
        </p:blipFill>
        <p:spPr>
          <a:xfrm>
            <a:off x="381305" y="6492240"/>
            <a:ext cx="123444" cy="123444"/>
          </a:xfrm>
          <a:prstGeom prst="rect">
            <a:avLst/>
          </a:prstGeom>
        </p:spPr>
      </p:pic>
      <p:sp>
        <p:nvSpPr>
          <p:cNvPr id="128" name="Text 116"/>
          <p:cNvSpPr txBox="1"/>
          <p:nvPr/>
        </p:nvSpPr>
        <p:spPr>
          <a:xfrm>
            <a:off x="6362395" y="6476695"/>
            <a:ext cx="5448910" cy="152705"/>
          </a:xfrm>
          <a:prstGeom prst="rect">
            <a:avLst/>
          </a:prstGeom>
          <a:noFill/>
          <a:ln/>
        </p:spPr>
        <p:txBody>
          <a:bodyPr wrap="square" lIns="0" tIns="0" rIns="0" bIns="0" rtlCol="0" anchor="ctr"/>
          <a:lstStyle/>
          <a:p>
            <a:pPr marL="0" indent="0" algn="r">
              <a:buNone/>
            </a:pPr>
            <a:r>
              <a:rPr lang="en-US" sz="900" dirty="0">
                <a:solidFill>
                  <a:srgbClr val="FFFFFF"/>
                </a:solidFill>
                <a:latin typeface="Inter" pitchFamily="34" charset="0"/>
                <a:ea typeface="Inter" pitchFamily="34" charset="-122"/>
                <a:cs typeface="Inter" pitchFamily="34" charset="-120"/>
              </a:rPr>
              <a:t> Contact: John Hott | Email: John@Chitosanglobal.com | chitosanglobal.com </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US"/>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381305" y="952805"/>
            <a:ext cx="3685946" cy="1524305"/>
          </a:xfrm>
          <a:prstGeom prst="roundRect">
            <a:avLst>
              <a:gd name="adj" fmla="val 8998"/>
            </a:avLst>
          </a:prstGeom>
          <a:solidFill>
            <a:srgbClr val="FFFFFF"/>
          </a:solidFill>
          <a:ln w="12700">
            <a:solidFill>
              <a:srgbClr val="E2E8F0"/>
            </a:solidFill>
            <a:prstDash val="solid"/>
          </a:ln>
          <a:effectLst>
            <a:outerShdw blurRad="76200" dist="25400" dir="16200000" algn="bl" rotWithShape="0">
              <a:srgbClr val="000000">
                <a:alpha val="8000"/>
              </a:srgbClr>
            </a:outerShdw>
          </a:effectLst>
        </p:spPr>
        <p:txBody>
          <a:bodyPr/>
          <a:lstStyle/>
          <a:p>
            <a:endParaRPr lang="en-US"/>
          </a:p>
        </p:txBody>
      </p:sp>
      <p:sp>
        <p:nvSpPr>
          <p:cNvPr id="7" name="Text 3"/>
          <p:cNvSpPr txBox="1"/>
          <p:nvPr/>
        </p:nvSpPr>
        <p:spPr>
          <a:xfrm>
            <a:off x="1076249" y="1185977"/>
            <a:ext cx="1011326" cy="181051"/>
          </a:xfrm>
          <a:prstGeom prst="rect">
            <a:avLst/>
          </a:prstGeom>
          <a:noFill/>
          <a:ln/>
        </p:spPr>
        <p:txBody>
          <a:bodyPr wrap="square" lIns="0" tIns="0" rIns="0" bIns="0" rtlCol="0" anchor="ctr"/>
          <a:lstStyle/>
          <a:p>
            <a:pPr marL="0" indent="0" algn="l">
              <a:buNone/>
            </a:pPr>
            <a:r>
              <a:rPr lang="en-US" sz="1100" b="1" dirty="0">
                <a:solidFill>
                  <a:srgbClr val="1E293B"/>
                </a:solidFill>
                <a:latin typeface="Inter" pitchFamily="34" charset="0"/>
                <a:ea typeface="Inter" pitchFamily="34" charset="-122"/>
                <a:cs typeface="Inter" pitchFamily="34" charset="-120"/>
              </a:rPr>
              <a:t>3mm Biochar</a:t>
            </a:r>
            <a:endParaRPr lang="en-US" sz="1100" dirty="0"/>
          </a:p>
        </p:txBody>
      </p:sp>
      <p:sp>
        <p:nvSpPr>
          <p:cNvPr id="8" name="Text 4"/>
          <p:cNvSpPr txBox="1"/>
          <p:nvPr/>
        </p:nvSpPr>
        <p:spPr>
          <a:xfrm>
            <a:off x="1076249" y="1367028"/>
            <a:ext cx="914400" cy="133502"/>
          </a:xfrm>
          <a:prstGeom prst="rect">
            <a:avLst/>
          </a:prstGeom>
          <a:noFill/>
          <a:ln/>
        </p:spPr>
        <p:txBody>
          <a:bodyPr wrap="square" lIns="0" tIns="0" rIns="0" bIns="0" rtlCol="0" anchor="ctr"/>
          <a:lstStyle/>
          <a:p>
            <a:pPr marL="0" indent="0" algn="l">
              <a:buNone/>
            </a:pPr>
            <a:r>
              <a:rPr lang="en-US" sz="800" dirty="0">
                <a:solidFill>
                  <a:srgbClr val="64748B"/>
                </a:solidFill>
                <a:latin typeface="Inter" pitchFamily="34" charset="0"/>
                <a:ea typeface="Inter" pitchFamily="34" charset="-122"/>
                <a:cs typeface="Inter" pitchFamily="34" charset="-120"/>
              </a:rPr>
              <a:t>biocharnow.com</a:t>
            </a:r>
            <a:endParaRPr lang="en-US" sz="800" dirty="0"/>
          </a:p>
        </p:txBody>
      </p:sp>
      <p:sp>
        <p:nvSpPr>
          <p:cNvPr id="9" name="Text 5"/>
          <p:cNvSpPr txBox="1"/>
          <p:nvPr/>
        </p:nvSpPr>
        <p:spPr>
          <a:xfrm>
            <a:off x="580644" y="1686154"/>
            <a:ext cx="3286354" cy="352958"/>
          </a:xfrm>
          <a:prstGeom prst="rect">
            <a:avLst/>
          </a:prstGeom>
          <a:noFill/>
          <a:ln/>
        </p:spPr>
        <p:txBody>
          <a:bodyPr wrap="square" lIns="0" tIns="0" rIns="0" bIns="0" rtlCol="0" anchor="ctr"/>
          <a:lstStyle/>
          <a:p>
            <a:pPr marL="0" indent="0" algn="l">
              <a:buNone/>
            </a:pPr>
            <a:r>
              <a:rPr lang="en-US" sz="2100" b="1" dirty="0">
                <a:solidFill>
                  <a:srgbClr val="1E293B"/>
                </a:solidFill>
                <a:latin typeface="Courier New" pitchFamily="34" charset="0"/>
                <a:ea typeface="Courier New" pitchFamily="34" charset="-122"/>
                <a:cs typeface="Courier New" pitchFamily="34" charset="-120"/>
              </a:rPr>
              <a:t>$385</a:t>
            </a:r>
            <a:r>
              <a:rPr lang="en-US" sz="1000" b="1" dirty="0">
                <a:solidFill>
                  <a:srgbClr val="64748B"/>
                </a:solidFill>
                <a:latin typeface="Courier New" pitchFamily="34" charset="0"/>
                <a:ea typeface="Courier New" pitchFamily="34" charset="-122"/>
                <a:cs typeface="Courier New" pitchFamily="34" charset="-120"/>
              </a:rPr>
              <a:t>/cubic yard</a:t>
            </a:r>
            <a:endParaRPr lang="en-US" sz="2100" dirty="0"/>
          </a:p>
        </p:txBody>
      </p:sp>
      <p:sp>
        <p:nvSpPr>
          <p:cNvPr id="10" name="Text 6"/>
          <p:cNvSpPr txBox="1"/>
          <p:nvPr/>
        </p:nvSpPr>
        <p:spPr>
          <a:xfrm>
            <a:off x="580644" y="2076602"/>
            <a:ext cx="3286354" cy="143561"/>
          </a:xfrm>
          <a:prstGeom prst="rect">
            <a:avLst/>
          </a:prstGeom>
          <a:noFill/>
          <a:ln/>
        </p:spPr>
        <p:txBody>
          <a:bodyPr wrap="square" lIns="0" tIns="0" rIns="0" bIns="0" rtlCol="0" anchor="ctr"/>
          <a:lstStyle/>
          <a:p>
            <a:pPr marL="0" indent="0" algn="l">
              <a:buNone/>
            </a:pPr>
            <a:r>
              <a:rPr lang="en-US" sz="900" dirty="0">
                <a:solidFill>
                  <a:srgbClr val="64748B"/>
                </a:solidFill>
                <a:latin typeface="Inter" pitchFamily="34" charset="0"/>
                <a:ea typeface="Inter" pitchFamily="34" charset="-122"/>
                <a:cs typeface="Inter" pitchFamily="34" charset="-120"/>
              </a:rPr>
              <a:t>Premium grade, 3mm particle size</a:t>
            </a:r>
            <a:endParaRPr lang="en-US" sz="900" dirty="0"/>
          </a:p>
        </p:txBody>
      </p:sp>
      <p:sp>
        <p:nvSpPr>
          <p:cNvPr id="11" name="Shape 7"/>
          <p:cNvSpPr/>
          <p:nvPr/>
        </p:nvSpPr>
        <p:spPr>
          <a:xfrm>
            <a:off x="4254703" y="952805"/>
            <a:ext cx="3685946" cy="1524305"/>
          </a:xfrm>
          <a:prstGeom prst="roundRect">
            <a:avLst>
              <a:gd name="adj" fmla="val 8998"/>
            </a:avLst>
          </a:prstGeom>
          <a:solidFill>
            <a:srgbClr val="FFFFFF"/>
          </a:solidFill>
          <a:ln w="12700">
            <a:solidFill>
              <a:srgbClr val="E2E8F0"/>
            </a:solidFill>
            <a:prstDash val="solid"/>
          </a:ln>
          <a:effectLst>
            <a:outerShdw blurRad="76200" dist="25400" dir="16200000" algn="bl" rotWithShape="0">
              <a:srgbClr val="000000">
                <a:alpha val="8000"/>
              </a:srgbClr>
            </a:outerShdw>
          </a:effectLst>
        </p:spPr>
        <p:txBody>
          <a:bodyPr/>
          <a:lstStyle/>
          <a:p>
            <a:endParaRPr lang="en-US"/>
          </a:p>
        </p:txBody>
      </p:sp>
      <p:sp>
        <p:nvSpPr>
          <p:cNvPr id="14" name="Text 9"/>
          <p:cNvSpPr txBox="1"/>
          <p:nvPr/>
        </p:nvSpPr>
        <p:spPr>
          <a:xfrm>
            <a:off x="4949647" y="1185977"/>
            <a:ext cx="1014070" cy="181051"/>
          </a:xfrm>
          <a:prstGeom prst="rect">
            <a:avLst/>
          </a:prstGeom>
          <a:noFill/>
          <a:ln/>
        </p:spPr>
        <p:txBody>
          <a:bodyPr wrap="square" lIns="0" tIns="0" rIns="0" bIns="0" rtlCol="0" anchor="ctr"/>
          <a:lstStyle/>
          <a:p>
            <a:pPr marL="0" indent="0" algn="l">
              <a:buNone/>
            </a:pPr>
            <a:r>
              <a:rPr lang="en-US" sz="1100" b="1" dirty="0">
                <a:solidFill>
                  <a:srgbClr val="1E293B"/>
                </a:solidFill>
                <a:latin typeface="Inter" pitchFamily="34" charset="0"/>
                <a:ea typeface="Inter" pitchFamily="34" charset="-122"/>
                <a:cs typeface="Inter" pitchFamily="34" charset="-120"/>
              </a:rPr>
              <a:t>Chitosan IG</a:t>
            </a:r>
            <a:endParaRPr lang="en-US" sz="1100" dirty="0"/>
          </a:p>
        </p:txBody>
      </p:sp>
      <p:sp>
        <p:nvSpPr>
          <p:cNvPr id="15" name="Text 10"/>
          <p:cNvSpPr txBox="1"/>
          <p:nvPr/>
        </p:nvSpPr>
        <p:spPr>
          <a:xfrm>
            <a:off x="4949647" y="1367028"/>
            <a:ext cx="1277417" cy="133502"/>
          </a:xfrm>
          <a:prstGeom prst="rect">
            <a:avLst/>
          </a:prstGeom>
          <a:noFill/>
          <a:ln/>
        </p:spPr>
        <p:txBody>
          <a:bodyPr wrap="square" lIns="0" tIns="0" rIns="0" bIns="0" rtlCol="0" anchor="ctr"/>
          <a:lstStyle/>
          <a:p>
            <a:pPr marL="0" indent="0" algn="l">
              <a:buNone/>
            </a:pPr>
            <a:r>
              <a:rPr lang="en-US" sz="800" dirty="0">
                <a:solidFill>
                  <a:srgbClr val="64748B"/>
                </a:solidFill>
                <a:latin typeface="Inter" pitchFamily="34" charset="0"/>
                <a:ea typeface="Inter" pitchFamily="34" charset="-122"/>
                <a:cs typeface="Inter" pitchFamily="34" charset="-120"/>
              </a:rPr>
              <a:t>chitosanglobal.com</a:t>
            </a:r>
            <a:endParaRPr lang="en-US" sz="800" dirty="0"/>
          </a:p>
        </p:txBody>
      </p:sp>
      <p:sp>
        <p:nvSpPr>
          <p:cNvPr id="16" name="Text 11"/>
          <p:cNvSpPr txBox="1"/>
          <p:nvPr/>
        </p:nvSpPr>
        <p:spPr>
          <a:xfrm>
            <a:off x="4454042" y="1686154"/>
            <a:ext cx="3286354" cy="352958"/>
          </a:xfrm>
          <a:prstGeom prst="rect">
            <a:avLst/>
          </a:prstGeom>
          <a:noFill/>
          <a:ln/>
        </p:spPr>
        <p:txBody>
          <a:bodyPr wrap="square" lIns="0" tIns="0" rIns="0" bIns="0" rtlCol="0" anchor="ctr"/>
          <a:lstStyle/>
          <a:p>
            <a:pPr marL="0" indent="0" algn="l">
              <a:buNone/>
            </a:pPr>
            <a:r>
              <a:rPr lang="en-US" sz="2100" b="1" dirty="0">
                <a:solidFill>
                  <a:srgbClr val="1E293B"/>
                </a:solidFill>
                <a:latin typeface="Courier New" pitchFamily="34" charset="0"/>
                <a:ea typeface="Courier New" pitchFamily="34" charset="-122"/>
                <a:cs typeface="Courier New" pitchFamily="34" charset="-120"/>
              </a:rPr>
              <a:t>$135</a:t>
            </a:r>
            <a:r>
              <a:rPr lang="en-US" sz="1000" b="1" dirty="0">
                <a:solidFill>
                  <a:srgbClr val="64748B"/>
                </a:solidFill>
                <a:latin typeface="Courier New" pitchFamily="34" charset="0"/>
                <a:ea typeface="Courier New" pitchFamily="34" charset="-122"/>
                <a:cs typeface="Courier New" pitchFamily="34" charset="-120"/>
              </a:rPr>
              <a:t>/kg</a:t>
            </a:r>
            <a:endParaRPr lang="en-US" sz="2100" dirty="0"/>
          </a:p>
        </p:txBody>
      </p:sp>
      <p:sp>
        <p:nvSpPr>
          <p:cNvPr id="17" name="Text 12"/>
          <p:cNvSpPr txBox="1"/>
          <p:nvPr/>
        </p:nvSpPr>
        <p:spPr>
          <a:xfrm>
            <a:off x="4454042" y="2076602"/>
            <a:ext cx="3286354" cy="143561"/>
          </a:xfrm>
          <a:prstGeom prst="rect">
            <a:avLst/>
          </a:prstGeom>
          <a:noFill/>
          <a:ln/>
        </p:spPr>
        <p:txBody>
          <a:bodyPr wrap="square" lIns="0" tIns="0" rIns="0" bIns="0" rtlCol="0" anchor="ctr"/>
          <a:lstStyle/>
          <a:p>
            <a:pPr marL="0" indent="0" algn="l">
              <a:buNone/>
            </a:pPr>
            <a:r>
              <a:rPr lang="en-US" sz="900" dirty="0">
                <a:solidFill>
                  <a:srgbClr val="64748B"/>
                </a:solidFill>
                <a:latin typeface="Inter" pitchFamily="34" charset="0"/>
                <a:ea typeface="Inter" pitchFamily="34" charset="-122"/>
                <a:cs typeface="Inter" pitchFamily="34" charset="-120"/>
              </a:rPr>
              <a:t>Industrial grade, 98% purity</a:t>
            </a:r>
            <a:endParaRPr lang="en-US" sz="900" dirty="0"/>
          </a:p>
        </p:txBody>
      </p:sp>
      <p:sp>
        <p:nvSpPr>
          <p:cNvPr id="18" name="Shape 13"/>
          <p:cNvSpPr/>
          <p:nvPr/>
        </p:nvSpPr>
        <p:spPr>
          <a:xfrm>
            <a:off x="8128102" y="952805"/>
            <a:ext cx="3685946" cy="1524305"/>
          </a:xfrm>
          <a:prstGeom prst="roundRect">
            <a:avLst>
              <a:gd name="adj" fmla="val 8998"/>
            </a:avLst>
          </a:prstGeom>
          <a:solidFill>
            <a:srgbClr val="FFFFFF"/>
          </a:solidFill>
          <a:ln w="12700">
            <a:solidFill>
              <a:srgbClr val="E2E8F0"/>
            </a:solidFill>
            <a:prstDash val="solid"/>
          </a:ln>
          <a:effectLst>
            <a:outerShdw blurRad="76200" dist="25400" dir="16200000" algn="bl" rotWithShape="0">
              <a:srgbClr val="000000">
                <a:alpha val="8000"/>
              </a:srgbClr>
            </a:outerShdw>
          </a:effectLst>
        </p:spPr>
        <p:txBody>
          <a:bodyPr/>
          <a:lstStyle/>
          <a:p>
            <a:endParaRPr lang="en-US"/>
          </a:p>
        </p:txBody>
      </p:sp>
      <p:sp>
        <p:nvSpPr>
          <p:cNvPr id="21" name="Text 15"/>
          <p:cNvSpPr txBox="1"/>
          <p:nvPr/>
        </p:nvSpPr>
        <p:spPr>
          <a:xfrm>
            <a:off x="8823046" y="1185977"/>
            <a:ext cx="1088136" cy="181051"/>
          </a:xfrm>
          <a:prstGeom prst="rect">
            <a:avLst/>
          </a:prstGeom>
          <a:noFill/>
          <a:ln/>
        </p:spPr>
        <p:txBody>
          <a:bodyPr wrap="square" lIns="0" tIns="0" rIns="0" bIns="0" rtlCol="0" anchor="ctr"/>
          <a:lstStyle/>
          <a:p>
            <a:pPr marL="0" indent="0" algn="l">
              <a:buNone/>
            </a:pPr>
            <a:r>
              <a:rPr lang="en-US" sz="1100" b="1" dirty="0">
                <a:solidFill>
                  <a:srgbClr val="1E293B"/>
                </a:solidFill>
                <a:latin typeface="Inter" pitchFamily="34" charset="0"/>
                <a:ea typeface="Inter" pitchFamily="34" charset="-122"/>
                <a:cs typeface="Inter" pitchFamily="34" charset="-120"/>
              </a:rPr>
              <a:t>Dosage Ratio</a:t>
            </a:r>
            <a:endParaRPr lang="en-US" sz="1100" dirty="0"/>
          </a:p>
        </p:txBody>
      </p:sp>
      <p:sp>
        <p:nvSpPr>
          <p:cNvPr id="22" name="Text 16"/>
          <p:cNvSpPr txBox="1"/>
          <p:nvPr/>
        </p:nvSpPr>
        <p:spPr>
          <a:xfrm>
            <a:off x="8823046" y="1367028"/>
            <a:ext cx="914400" cy="133502"/>
          </a:xfrm>
          <a:prstGeom prst="rect">
            <a:avLst/>
          </a:prstGeom>
          <a:noFill/>
          <a:ln/>
        </p:spPr>
        <p:txBody>
          <a:bodyPr wrap="square" lIns="0" tIns="0" rIns="0" bIns="0" rtlCol="0" anchor="ctr"/>
          <a:lstStyle/>
          <a:p>
            <a:pPr marL="0" indent="0" algn="l">
              <a:buNone/>
            </a:pPr>
            <a:r>
              <a:rPr lang="en-US" sz="800" dirty="0">
                <a:solidFill>
                  <a:srgbClr val="64748B"/>
                </a:solidFill>
                <a:latin typeface="Inter" pitchFamily="34" charset="0"/>
                <a:ea typeface="Inter" pitchFamily="34" charset="-122"/>
                <a:cs typeface="Inter" pitchFamily="34" charset="-120"/>
              </a:rPr>
              <a:t>Recommended</a:t>
            </a:r>
            <a:endParaRPr lang="en-US" sz="800" dirty="0"/>
          </a:p>
        </p:txBody>
      </p:sp>
      <p:sp>
        <p:nvSpPr>
          <p:cNvPr id="23" name="Text 17"/>
          <p:cNvSpPr txBox="1"/>
          <p:nvPr/>
        </p:nvSpPr>
        <p:spPr>
          <a:xfrm>
            <a:off x="8328355" y="1686154"/>
            <a:ext cx="3893515" cy="352958"/>
          </a:xfrm>
          <a:prstGeom prst="rect">
            <a:avLst/>
          </a:prstGeom>
          <a:noFill/>
          <a:ln/>
        </p:spPr>
        <p:txBody>
          <a:bodyPr wrap="square" lIns="0" tIns="0" rIns="0" bIns="0" rtlCol="0" anchor="ctr"/>
          <a:lstStyle/>
          <a:p>
            <a:pPr marL="0" indent="0" algn="l">
              <a:buNone/>
            </a:pPr>
            <a:r>
              <a:rPr lang="en-US" sz="2100" b="1" dirty="0">
                <a:solidFill>
                  <a:srgbClr val="1E293B"/>
                </a:solidFill>
                <a:latin typeface="Courier New" pitchFamily="34" charset="0"/>
                <a:ea typeface="Courier New" pitchFamily="34" charset="-122"/>
                <a:cs typeface="Courier New" pitchFamily="34" charset="-120"/>
              </a:rPr>
              <a:t>1:10-20</a:t>
            </a:r>
            <a:r>
              <a:rPr lang="en-US" sz="1000" b="1" dirty="0">
                <a:solidFill>
                  <a:srgbClr val="64748B"/>
                </a:solidFill>
                <a:latin typeface="Courier New" pitchFamily="34" charset="0"/>
                <a:ea typeface="Courier New" pitchFamily="34" charset="-122"/>
                <a:cs typeface="Courier New" pitchFamily="34" charset="-120"/>
              </a:rPr>
              <a:t> chitosan:biochar</a:t>
            </a:r>
            <a:endParaRPr lang="en-US" sz="2100" dirty="0"/>
          </a:p>
        </p:txBody>
      </p:sp>
      <p:sp>
        <p:nvSpPr>
          <p:cNvPr id="24" name="Text 18"/>
          <p:cNvSpPr txBox="1"/>
          <p:nvPr/>
        </p:nvSpPr>
        <p:spPr>
          <a:xfrm>
            <a:off x="8328355" y="2076602"/>
            <a:ext cx="3286354" cy="143561"/>
          </a:xfrm>
          <a:prstGeom prst="rect">
            <a:avLst/>
          </a:prstGeom>
          <a:noFill/>
          <a:ln/>
        </p:spPr>
        <p:txBody>
          <a:bodyPr wrap="square" lIns="0" tIns="0" rIns="0" bIns="0" rtlCol="0" anchor="ctr"/>
          <a:lstStyle/>
          <a:p>
            <a:pPr marL="0" indent="0" algn="l">
              <a:buNone/>
            </a:pPr>
            <a:r>
              <a:rPr lang="en-US" sz="900" dirty="0">
                <a:solidFill>
                  <a:srgbClr val="64748B"/>
                </a:solidFill>
                <a:latin typeface="Inter" pitchFamily="34" charset="0"/>
                <a:ea typeface="Inter" pitchFamily="34" charset="-122"/>
                <a:cs typeface="Inter" pitchFamily="34" charset="-120"/>
              </a:rPr>
              <a:t>By dry weight basis</a:t>
            </a:r>
            <a:endParaRPr lang="en-US" sz="900" dirty="0"/>
          </a:p>
        </p:txBody>
      </p:sp>
      <p:sp>
        <p:nvSpPr>
          <p:cNvPr id="25" name="Shape 19"/>
          <p:cNvSpPr/>
          <p:nvPr/>
        </p:nvSpPr>
        <p:spPr>
          <a:xfrm>
            <a:off x="381305" y="2667305"/>
            <a:ext cx="7362749" cy="3429000"/>
          </a:xfrm>
          <a:prstGeom prst="roundRect">
            <a:avLst>
              <a:gd name="adj" fmla="val 1778"/>
            </a:avLst>
          </a:prstGeom>
          <a:solidFill>
            <a:srgbClr val="FFFFFF"/>
          </a:solidFill>
          <a:ln w="12700">
            <a:solidFill>
              <a:srgbClr val="E2E8F0"/>
            </a:solidFill>
            <a:prstDash val="solid"/>
          </a:ln>
          <a:effectLst>
            <a:outerShdw blurRad="76200" dist="25400" dir="16200000" algn="bl" rotWithShape="0">
              <a:srgbClr val="000000">
                <a:alpha val="8000"/>
              </a:srgbClr>
            </a:outerShdw>
          </a:effectLst>
        </p:spPr>
        <p:txBody>
          <a:bodyPr/>
          <a:lstStyle/>
          <a:p>
            <a:endParaRPr lang="en-US"/>
          </a:p>
        </p:txBody>
      </p:sp>
      <p:sp>
        <p:nvSpPr>
          <p:cNvPr id="26" name="Shape 20"/>
          <p:cNvSpPr/>
          <p:nvPr/>
        </p:nvSpPr>
        <p:spPr>
          <a:xfrm>
            <a:off x="580644" y="3161995"/>
            <a:ext cx="6963156" cy="9144"/>
          </a:xfrm>
          <a:prstGeom prst="rect">
            <a:avLst/>
          </a:prstGeom>
          <a:solidFill>
            <a:srgbClr val="E2E8F0"/>
          </a:solidFill>
          <a:ln w="12700">
            <a:solidFill>
              <a:srgbClr val="E2E8F0">
                <a:alpha val="0"/>
              </a:srgbClr>
            </a:solidFill>
            <a:prstDash val="solid"/>
          </a:ln>
        </p:spPr>
        <p:txBody>
          <a:bodyPr/>
          <a:lstStyle/>
          <a:p>
            <a:endParaRPr lang="en-US"/>
          </a:p>
        </p:txBody>
      </p:sp>
      <p:sp>
        <p:nvSpPr>
          <p:cNvPr id="27" name="Text 21"/>
          <p:cNvSpPr txBox="1"/>
          <p:nvPr/>
        </p:nvSpPr>
        <p:spPr>
          <a:xfrm>
            <a:off x="580644" y="2881274"/>
            <a:ext cx="1569110" cy="191110"/>
          </a:xfrm>
          <a:prstGeom prst="rect">
            <a:avLst/>
          </a:prstGeom>
          <a:noFill/>
          <a:ln/>
        </p:spPr>
        <p:txBody>
          <a:bodyPr wrap="square" lIns="0" tIns="0" rIns="0" bIns="0" rtlCol="0" anchor="ctr"/>
          <a:lstStyle/>
          <a:p>
            <a:pPr marL="0" indent="0" algn="l">
              <a:buNone/>
            </a:pPr>
            <a:r>
              <a:rPr lang="en-US" sz="1200" b="1" dirty="0">
                <a:solidFill>
                  <a:srgbClr val="1E293B"/>
                </a:solidFill>
                <a:latin typeface="Inter" pitchFamily="34" charset="0"/>
                <a:ea typeface="Inter" pitchFamily="34" charset="-122"/>
                <a:cs typeface="Inter" pitchFamily="34" charset="-120"/>
              </a:rPr>
              <a:t>Dosage Framework</a:t>
            </a:r>
            <a:endParaRPr lang="en-US" sz="1200" dirty="0"/>
          </a:p>
        </p:txBody>
      </p:sp>
      <p:sp>
        <p:nvSpPr>
          <p:cNvPr id="28" name="Shape 22"/>
          <p:cNvSpPr/>
          <p:nvPr/>
        </p:nvSpPr>
        <p:spPr>
          <a:xfrm>
            <a:off x="6476695" y="2866644"/>
            <a:ext cx="1067105" cy="219456"/>
          </a:xfrm>
          <a:prstGeom prst="roundRect">
            <a:avLst>
              <a:gd name="adj" fmla="val 144928"/>
            </a:avLst>
          </a:prstGeom>
          <a:solidFill>
            <a:srgbClr val="F1F5F9"/>
          </a:solidFill>
          <a:ln w="12700">
            <a:solidFill>
              <a:srgbClr val="FFFFFF">
                <a:alpha val="0"/>
              </a:srgbClr>
            </a:solidFill>
            <a:prstDash val="solid"/>
          </a:ln>
        </p:spPr>
        <p:txBody>
          <a:bodyPr/>
          <a:lstStyle/>
          <a:p>
            <a:endParaRPr lang="en-US"/>
          </a:p>
        </p:txBody>
      </p:sp>
      <p:sp>
        <p:nvSpPr>
          <p:cNvPr id="29" name="Text 23"/>
          <p:cNvSpPr txBox="1"/>
          <p:nvPr/>
        </p:nvSpPr>
        <p:spPr>
          <a:xfrm>
            <a:off x="6476695" y="2866644"/>
            <a:ext cx="1067105" cy="219456"/>
          </a:xfrm>
          <a:prstGeom prst="rect">
            <a:avLst/>
          </a:prstGeom>
          <a:solidFill>
            <a:srgbClr val="FFFFFF">
              <a:alpha val="0"/>
            </a:srgbClr>
          </a:solidFill>
          <a:ln>
            <a:solidFill>
              <a:srgbClr val="FFFFFF">
                <a:alpha val="0"/>
              </a:srgbClr>
            </a:solidFill>
          </a:ln>
        </p:spPr>
        <p:txBody>
          <a:bodyPr wrap="square" lIns="114300" tIns="38100" rIns="114300" bIns="38100" rtlCol="0" anchor="ctr"/>
          <a:lstStyle/>
          <a:p>
            <a:pPr marL="0" indent="0" algn="l">
              <a:buNone/>
            </a:pPr>
            <a:r>
              <a:rPr lang="en-US" sz="900" dirty="0">
                <a:solidFill>
                  <a:srgbClr val="64748B"/>
                </a:solidFill>
                <a:latin typeface="Inter" pitchFamily="34" charset="0"/>
                <a:ea typeface="Inter" pitchFamily="34" charset="-122"/>
                <a:cs typeface="Inter" pitchFamily="34" charset="-120"/>
              </a:rPr>
              <a:t>Soil Application</a:t>
            </a:r>
            <a:endParaRPr lang="en-US" sz="900" dirty="0"/>
          </a:p>
        </p:txBody>
      </p:sp>
      <p:sp>
        <p:nvSpPr>
          <p:cNvPr id="30" name="Text 24"/>
          <p:cNvSpPr txBox="1"/>
          <p:nvPr/>
        </p:nvSpPr>
        <p:spPr>
          <a:xfrm>
            <a:off x="580644" y="3323844"/>
            <a:ext cx="1629461" cy="133502"/>
          </a:xfrm>
          <a:prstGeom prst="rect">
            <a:avLst/>
          </a:prstGeom>
          <a:noFill/>
          <a:ln/>
        </p:spPr>
        <p:txBody>
          <a:bodyPr wrap="square" lIns="0" tIns="0" rIns="0" bIns="0" rtlCol="0" anchor="ctr"/>
          <a:lstStyle/>
          <a:p>
            <a:pPr marL="0" indent="0" algn="l">
              <a:buNone/>
            </a:pPr>
            <a:r>
              <a:rPr lang="en-US" sz="800" dirty="0">
                <a:solidFill>
                  <a:srgbClr val="64748B"/>
                </a:solidFill>
                <a:latin typeface="Inter" pitchFamily="34" charset="0"/>
                <a:ea typeface="Inter" pitchFamily="34" charset="-122"/>
                <a:cs typeface="Inter" pitchFamily="34" charset="-120"/>
              </a:rPr>
              <a:t>Biochar (dry weight)</a:t>
            </a:r>
            <a:endParaRPr lang="en-US" sz="800" dirty="0"/>
          </a:p>
        </p:txBody>
      </p:sp>
      <p:sp>
        <p:nvSpPr>
          <p:cNvPr id="31" name="Text 25"/>
          <p:cNvSpPr txBox="1"/>
          <p:nvPr/>
        </p:nvSpPr>
        <p:spPr>
          <a:xfrm>
            <a:off x="580644" y="3495751"/>
            <a:ext cx="1629461" cy="200254"/>
          </a:xfrm>
          <a:prstGeom prst="rect">
            <a:avLst/>
          </a:prstGeom>
          <a:noFill/>
          <a:ln/>
        </p:spPr>
        <p:txBody>
          <a:bodyPr wrap="square" lIns="0" tIns="0" rIns="0" bIns="0" rtlCol="0" anchor="ctr"/>
          <a:lstStyle/>
          <a:p>
            <a:pPr marL="0" indent="0" algn="l">
              <a:buNone/>
            </a:pPr>
            <a:r>
              <a:rPr lang="en-US" sz="1200" b="1" dirty="0">
                <a:solidFill>
                  <a:srgbClr val="1E293B"/>
                </a:solidFill>
                <a:latin typeface="Courier New" pitchFamily="34" charset="0"/>
                <a:ea typeface="Courier New" pitchFamily="34" charset="-122"/>
                <a:cs typeface="Courier New" pitchFamily="34" charset="-120"/>
              </a:rPr>
              <a:t>2-5%</a:t>
            </a:r>
            <a:endParaRPr lang="en-US" sz="1200" dirty="0"/>
          </a:p>
        </p:txBody>
      </p:sp>
      <p:sp>
        <p:nvSpPr>
          <p:cNvPr id="32" name="Text 26"/>
          <p:cNvSpPr txBox="1"/>
          <p:nvPr/>
        </p:nvSpPr>
        <p:spPr>
          <a:xfrm>
            <a:off x="580644" y="3733495"/>
            <a:ext cx="1629461" cy="114300"/>
          </a:xfrm>
          <a:prstGeom prst="rect">
            <a:avLst/>
          </a:prstGeom>
          <a:noFill/>
          <a:ln/>
        </p:spPr>
        <p:txBody>
          <a:bodyPr wrap="square" lIns="0" tIns="0" rIns="0" bIns="0" rtlCol="0" anchor="ctr"/>
          <a:lstStyle/>
          <a:p>
            <a:pPr marL="0" indent="0" algn="l">
              <a:buNone/>
            </a:pPr>
            <a:r>
              <a:rPr lang="en-US" sz="800" dirty="0">
                <a:solidFill>
                  <a:srgbClr val="94A3B8"/>
                </a:solidFill>
                <a:latin typeface="Inter" pitchFamily="34" charset="0"/>
                <a:ea typeface="Inter" pitchFamily="34" charset="-122"/>
                <a:cs typeface="Inter" pitchFamily="34" charset="-120"/>
              </a:rPr>
              <a:t>of treated soil mass</a:t>
            </a:r>
            <a:endParaRPr lang="en-US" sz="800" dirty="0"/>
          </a:p>
        </p:txBody>
      </p:sp>
      <p:sp>
        <p:nvSpPr>
          <p:cNvPr id="33" name="Text 27"/>
          <p:cNvSpPr txBox="1"/>
          <p:nvPr/>
        </p:nvSpPr>
        <p:spPr>
          <a:xfrm>
            <a:off x="2359152" y="3323844"/>
            <a:ext cx="1629461" cy="133502"/>
          </a:xfrm>
          <a:prstGeom prst="rect">
            <a:avLst/>
          </a:prstGeom>
          <a:noFill/>
          <a:ln/>
        </p:spPr>
        <p:txBody>
          <a:bodyPr wrap="square" lIns="0" tIns="0" rIns="0" bIns="0" rtlCol="0" anchor="ctr"/>
          <a:lstStyle/>
          <a:p>
            <a:pPr marL="0" indent="0" algn="l">
              <a:buNone/>
            </a:pPr>
            <a:r>
              <a:rPr lang="en-US" sz="800" dirty="0">
                <a:solidFill>
                  <a:srgbClr val="64748B"/>
                </a:solidFill>
                <a:latin typeface="Inter" pitchFamily="34" charset="0"/>
                <a:ea typeface="Inter" pitchFamily="34" charset="-122"/>
                <a:cs typeface="Inter" pitchFamily="34" charset="-120"/>
              </a:rPr>
              <a:t>Chitosan (dry weight)</a:t>
            </a:r>
            <a:endParaRPr lang="en-US" sz="800" dirty="0"/>
          </a:p>
        </p:txBody>
      </p:sp>
      <p:sp>
        <p:nvSpPr>
          <p:cNvPr id="34" name="Text 28"/>
          <p:cNvSpPr txBox="1"/>
          <p:nvPr/>
        </p:nvSpPr>
        <p:spPr>
          <a:xfrm>
            <a:off x="2359152" y="3495751"/>
            <a:ext cx="1629461" cy="200254"/>
          </a:xfrm>
          <a:prstGeom prst="rect">
            <a:avLst/>
          </a:prstGeom>
          <a:noFill/>
          <a:ln/>
        </p:spPr>
        <p:txBody>
          <a:bodyPr wrap="square" lIns="0" tIns="0" rIns="0" bIns="0" rtlCol="0" anchor="ctr"/>
          <a:lstStyle/>
          <a:p>
            <a:pPr marL="0" indent="0" algn="l">
              <a:buNone/>
            </a:pPr>
            <a:r>
              <a:rPr lang="en-US" sz="1200" b="1" dirty="0">
                <a:solidFill>
                  <a:srgbClr val="1E293B"/>
                </a:solidFill>
                <a:latin typeface="Courier New" pitchFamily="34" charset="0"/>
                <a:ea typeface="Courier New" pitchFamily="34" charset="-122"/>
                <a:cs typeface="Courier New" pitchFamily="34" charset="-120"/>
              </a:rPr>
              <a:t>0.1-0.5%</a:t>
            </a:r>
            <a:endParaRPr lang="en-US" sz="1200" dirty="0"/>
          </a:p>
        </p:txBody>
      </p:sp>
      <p:sp>
        <p:nvSpPr>
          <p:cNvPr id="35" name="Text 29"/>
          <p:cNvSpPr txBox="1"/>
          <p:nvPr/>
        </p:nvSpPr>
        <p:spPr>
          <a:xfrm>
            <a:off x="2359152" y="3733495"/>
            <a:ext cx="1629461" cy="114300"/>
          </a:xfrm>
          <a:prstGeom prst="rect">
            <a:avLst/>
          </a:prstGeom>
          <a:noFill/>
          <a:ln/>
        </p:spPr>
        <p:txBody>
          <a:bodyPr wrap="square" lIns="0" tIns="0" rIns="0" bIns="0" rtlCol="0" anchor="ctr"/>
          <a:lstStyle/>
          <a:p>
            <a:pPr marL="0" indent="0" algn="l">
              <a:buNone/>
            </a:pPr>
            <a:r>
              <a:rPr lang="en-US" sz="800" dirty="0">
                <a:solidFill>
                  <a:srgbClr val="94A3B8"/>
                </a:solidFill>
                <a:latin typeface="Inter" pitchFamily="34" charset="0"/>
                <a:ea typeface="Inter" pitchFamily="34" charset="-122"/>
                <a:cs typeface="Inter" pitchFamily="34" charset="-120"/>
              </a:rPr>
              <a:t>of treated soil mass</a:t>
            </a:r>
            <a:endParaRPr lang="en-US" sz="800" dirty="0"/>
          </a:p>
        </p:txBody>
      </p:sp>
      <p:sp>
        <p:nvSpPr>
          <p:cNvPr id="36" name="Text 30"/>
          <p:cNvSpPr txBox="1"/>
          <p:nvPr/>
        </p:nvSpPr>
        <p:spPr>
          <a:xfrm>
            <a:off x="4136746" y="3323844"/>
            <a:ext cx="1629461" cy="133502"/>
          </a:xfrm>
          <a:prstGeom prst="rect">
            <a:avLst/>
          </a:prstGeom>
          <a:noFill/>
          <a:ln/>
        </p:spPr>
        <p:txBody>
          <a:bodyPr wrap="square" lIns="0" tIns="0" rIns="0" bIns="0" rtlCol="0" anchor="ctr"/>
          <a:lstStyle/>
          <a:p>
            <a:pPr marL="0" indent="0" algn="l">
              <a:buNone/>
            </a:pPr>
            <a:r>
              <a:rPr lang="en-US" sz="800" dirty="0">
                <a:solidFill>
                  <a:srgbClr val="64748B"/>
                </a:solidFill>
                <a:latin typeface="Inter" pitchFamily="34" charset="0"/>
                <a:ea typeface="Inter" pitchFamily="34" charset="-122"/>
                <a:cs typeface="Inter" pitchFamily="34" charset="-120"/>
              </a:rPr>
              <a:t>EBCT (Water)</a:t>
            </a:r>
            <a:endParaRPr lang="en-US" sz="800" dirty="0"/>
          </a:p>
        </p:txBody>
      </p:sp>
      <p:sp>
        <p:nvSpPr>
          <p:cNvPr id="37" name="Text 31"/>
          <p:cNvSpPr txBox="1"/>
          <p:nvPr/>
        </p:nvSpPr>
        <p:spPr>
          <a:xfrm>
            <a:off x="4136746" y="3495751"/>
            <a:ext cx="1629461" cy="200254"/>
          </a:xfrm>
          <a:prstGeom prst="rect">
            <a:avLst/>
          </a:prstGeom>
          <a:noFill/>
          <a:ln/>
        </p:spPr>
        <p:txBody>
          <a:bodyPr wrap="square" lIns="0" tIns="0" rIns="0" bIns="0" rtlCol="0" anchor="ctr"/>
          <a:lstStyle/>
          <a:p>
            <a:pPr marL="0" indent="0" algn="l">
              <a:buNone/>
            </a:pPr>
            <a:r>
              <a:rPr lang="en-US" sz="1200" b="1" dirty="0">
                <a:solidFill>
                  <a:srgbClr val="1E293B"/>
                </a:solidFill>
                <a:latin typeface="Courier New" pitchFamily="34" charset="0"/>
                <a:ea typeface="Courier New" pitchFamily="34" charset="-122"/>
                <a:cs typeface="Courier New" pitchFamily="34" charset="-120"/>
              </a:rPr>
              <a:t>10-30 min</a:t>
            </a:r>
            <a:endParaRPr lang="en-US" sz="1200" dirty="0"/>
          </a:p>
        </p:txBody>
      </p:sp>
      <p:sp>
        <p:nvSpPr>
          <p:cNvPr id="38" name="Text 32"/>
          <p:cNvSpPr txBox="1"/>
          <p:nvPr/>
        </p:nvSpPr>
        <p:spPr>
          <a:xfrm>
            <a:off x="4136746" y="3733495"/>
            <a:ext cx="1629461" cy="114300"/>
          </a:xfrm>
          <a:prstGeom prst="rect">
            <a:avLst/>
          </a:prstGeom>
          <a:noFill/>
          <a:ln/>
        </p:spPr>
        <p:txBody>
          <a:bodyPr wrap="square" lIns="0" tIns="0" rIns="0" bIns="0" rtlCol="0" anchor="ctr"/>
          <a:lstStyle/>
          <a:p>
            <a:pPr marL="0" indent="0" algn="l">
              <a:buNone/>
            </a:pPr>
            <a:r>
              <a:rPr lang="en-US" sz="800" dirty="0">
                <a:solidFill>
                  <a:srgbClr val="94A3B8"/>
                </a:solidFill>
                <a:latin typeface="Inter" pitchFamily="34" charset="0"/>
                <a:ea typeface="Inter" pitchFamily="34" charset="-122"/>
                <a:cs typeface="Inter" pitchFamily="34" charset="-120"/>
              </a:rPr>
              <a:t>Empty bed contact time</a:t>
            </a:r>
            <a:endParaRPr lang="en-US" sz="800" dirty="0"/>
          </a:p>
        </p:txBody>
      </p:sp>
      <p:sp>
        <p:nvSpPr>
          <p:cNvPr id="39" name="Text 33"/>
          <p:cNvSpPr txBox="1"/>
          <p:nvPr/>
        </p:nvSpPr>
        <p:spPr>
          <a:xfrm>
            <a:off x="5915254" y="3323844"/>
            <a:ext cx="1629461" cy="133502"/>
          </a:xfrm>
          <a:prstGeom prst="rect">
            <a:avLst/>
          </a:prstGeom>
          <a:noFill/>
          <a:ln/>
        </p:spPr>
        <p:txBody>
          <a:bodyPr wrap="square" lIns="0" tIns="0" rIns="0" bIns="0" rtlCol="0" anchor="ctr"/>
          <a:lstStyle/>
          <a:p>
            <a:pPr marL="0" indent="0" algn="l">
              <a:buNone/>
            </a:pPr>
            <a:r>
              <a:rPr lang="en-US" sz="800" dirty="0">
                <a:solidFill>
                  <a:srgbClr val="64748B"/>
                </a:solidFill>
                <a:latin typeface="Inter" pitchFamily="34" charset="0"/>
                <a:ea typeface="Inter" pitchFamily="34" charset="-122"/>
                <a:cs typeface="Inter" pitchFamily="34" charset="-120"/>
              </a:rPr>
              <a:t>Mass Ratio</a:t>
            </a:r>
            <a:endParaRPr lang="en-US" sz="800" dirty="0"/>
          </a:p>
        </p:txBody>
      </p:sp>
      <p:sp>
        <p:nvSpPr>
          <p:cNvPr id="40" name="Text 34"/>
          <p:cNvSpPr txBox="1"/>
          <p:nvPr/>
        </p:nvSpPr>
        <p:spPr>
          <a:xfrm>
            <a:off x="5915254" y="3495751"/>
            <a:ext cx="1629461" cy="200254"/>
          </a:xfrm>
          <a:prstGeom prst="rect">
            <a:avLst/>
          </a:prstGeom>
          <a:noFill/>
          <a:ln/>
        </p:spPr>
        <p:txBody>
          <a:bodyPr wrap="square" lIns="0" tIns="0" rIns="0" bIns="0" rtlCol="0" anchor="ctr"/>
          <a:lstStyle/>
          <a:p>
            <a:pPr marL="0" indent="0" algn="l">
              <a:buNone/>
            </a:pPr>
            <a:r>
              <a:rPr lang="en-US" sz="1200" b="1" dirty="0">
                <a:solidFill>
                  <a:srgbClr val="1E293B"/>
                </a:solidFill>
                <a:latin typeface="Courier New" pitchFamily="34" charset="0"/>
                <a:ea typeface="Courier New" pitchFamily="34" charset="-122"/>
                <a:cs typeface="Courier New" pitchFamily="34" charset="-120"/>
              </a:rPr>
              <a:t>1:10-20</a:t>
            </a:r>
            <a:endParaRPr lang="en-US" sz="1200" dirty="0"/>
          </a:p>
        </p:txBody>
      </p:sp>
      <p:sp>
        <p:nvSpPr>
          <p:cNvPr id="41" name="Text 35"/>
          <p:cNvSpPr txBox="1"/>
          <p:nvPr/>
        </p:nvSpPr>
        <p:spPr>
          <a:xfrm>
            <a:off x="5915254" y="3733495"/>
            <a:ext cx="1629461" cy="114300"/>
          </a:xfrm>
          <a:prstGeom prst="rect">
            <a:avLst/>
          </a:prstGeom>
          <a:noFill/>
          <a:ln/>
        </p:spPr>
        <p:txBody>
          <a:bodyPr wrap="square" lIns="0" tIns="0" rIns="0" bIns="0" rtlCol="0" anchor="ctr"/>
          <a:lstStyle/>
          <a:p>
            <a:pPr marL="0" indent="0" algn="l">
              <a:buNone/>
            </a:pPr>
            <a:r>
              <a:rPr lang="en-US" sz="800" dirty="0">
                <a:solidFill>
                  <a:srgbClr val="94A3B8"/>
                </a:solidFill>
                <a:latin typeface="Inter" pitchFamily="34" charset="0"/>
                <a:ea typeface="Inter" pitchFamily="34" charset="-122"/>
                <a:cs typeface="Inter" pitchFamily="34" charset="-120"/>
              </a:rPr>
              <a:t>Chitosan:Biochar</a:t>
            </a:r>
            <a:endParaRPr lang="en-US" sz="800" dirty="0"/>
          </a:p>
        </p:txBody>
      </p:sp>
      <p:sp>
        <p:nvSpPr>
          <p:cNvPr id="42" name="Text 36"/>
          <p:cNvSpPr txBox="1"/>
          <p:nvPr/>
        </p:nvSpPr>
        <p:spPr>
          <a:xfrm>
            <a:off x="580644" y="4114800"/>
            <a:ext cx="6963156" cy="133502"/>
          </a:xfrm>
          <a:prstGeom prst="rect">
            <a:avLst/>
          </a:prstGeom>
          <a:noFill/>
          <a:ln/>
        </p:spPr>
        <p:txBody>
          <a:bodyPr wrap="square" lIns="0" tIns="0" rIns="0" bIns="0" rtlCol="0" anchor="ctr"/>
          <a:lstStyle/>
          <a:p>
            <a:pPr marL="0" indent="0" algn="l">
              <a:buNone/>
            </a:pPr>
            <a:r>
              <a:rPr lang="en-US" sz="800" i="1" dirty="0">
                <a:solidFill>
                  <a:srgbClr val="94A3B8"/>
                </a:solidFill>
                <a:latin typeface="Inter" pitchFamily="34" charset="0"/>
                <a:ea typeface="Inter" pitchFamily="34" charset="-122"/>
                <a:cs typeface="Inter" pitchFamily="34" charset="-120"/>
              </a:rPr>
              <a:t>* Dosages are starting points for pilot-scale testing. Site-specific conditions may require adjustment.</a:t>
            </a:r>
            <a:endParaRPr lang="en-US" sz="800" dirty="0"/>
          </a:p>
        </p:txBody>
      </p:sp>
      <p:sp>
        <p:nvSpPr>
          <p:cNvPr id="43" name="Shape 37"/>
          <p:cNvSpPr/>
          <p:nvPr/>
        </p:nvSpPr>
        <p:spPr>
          <a:xfrm>
            <a:off x="7931506" y="2667305"/>
            <a:ext cx="3886200" cy="3429000"/>
          </a:xfrm>
          <a:prstGeom prst="roundRect">
            <a:avLst>
              <a:gd name="adj" fmla="val 1778"/>
            </a:avLst>
          </a:prstGeom>
          <a:solidFill>
            <a:srgbClr val="FFFFFF"/>
          </a:solidFill>
          <a:ln w="12700">
            <a:solidFill>
              <a:srgbClr val="E2E8F0"/>
            </a:solidFill>
            <a:prstDash val="solid"/>
          </a:ln>
          <a:effectLst>
            <a:outerShdw blurRad="76200" dist="25400" dir="16200000" algn="bl" rotWithShape="0">
              <a:srgbClr val="000000">
                <a:alpha val="8000"/>
              </a:srgbClr>
            </a:outerShdw>
          </a:effectLst>
        </p:spPr>
        <p:txBody>
          <a:bodyPr/>
          <a:lstStyle/>
          <a:p>
            <a:endParaRPr lang="en-US"/>
          </a:p>
        </p:txBody>
      </p:sp>
      <p:sp>
        <p:nvSpPr>
          <p:cNvPr id="44" name="Shape 38"/>
          <p:cNvSpPr/>
          <p:nvPr/>
        </p:nvSpPr>
        <p:spPr>
          <a:xfrm>
            <a:off x="8130845" y="3161995"/>
            <a:ext cx="3486607" cy="9144"/>
          </a:xfrm>
          <a:prstGeom prst="rect">
            <a:avLst/>
          </a:prstGeom>
          <a:solidFill>
            <a:srgbClr val="E2E8F0"/>
          </a:solidFill>
          <a:ln w="12700">
            <a:solidFill>
              <a:srgbClr val="E2E8F0">
                <a:alpha val="0"/>
              </a:srgbClr>
            </a:solidFill>
            <a:prstDash val="solid"/>
          </a:ln>
        </p:spPr>
        <p:txBody>
          <a:bodyPr/>
          <a:lstStyle/>
          <a:p>
            <a:endParaRPr lang="en-US"/>
          </a:p>
        </p:txBody>
      </p:sp>
      <p:sp>
        <p:nvSpPr>
          <p:cNvPr id="45" name="Text 39"/>
          <p:cNvSpPr txBox="1"/>
          <p:nvPr/>
        </p:nvSpPr>
        <p:spPr>
          <a:xfrm>
            <a:off x="8130845" y="2881274"/>
            <a:ext cx="1858975" cy="191110"/>
          </a:xfrm>
          <a:prstGeom prst="rect">
            <a:avLst/>
          </a:prstGeom>
          <a:noFill/>
          <a:ln/>
        </p:spPr>
        <p:txBody>
          <a:bodyPr wrap="square" lIns="0" tIns="0" rIns="0" bIns="0" rtlCol="0" anchor="ctr"/>
          <a:lstStyle/>
          <a:p>
            <a:pPr marL="0" indent="0" algn="l">
              <a:buNone/>
            </a:pPr>
            <a:r>
              <a:rPr lang="en-US" sz="1200" b="1" dirty="0">
                <a:solidFill>
                  <a:srgbClr val="1E293B"/>
                </a:solidFill>
                <a:latin typeface="Inter" pitchFamily="34" charset="0"/>
                <a:ea typeface="Inter" pitchFamily="34" charset="-122"/>
                <a:cs typeface="Inter" pitchFamily="34" charset="-120"/>
              </a:rPr>
              <a:t>Component Structure</a:t>
            </a:r>
            <a:endParaRPr lang="en-US" sz="1200" dirty="0"/>
          </a:p>
        </p:txBody>
      </p:sp>
      <p:sp>
        <p:nvSpPr>
          <p:cNvPr id="46" name="Shape 40"/>
          <p:cNvSpPr/>
          <p:nvPr/>
        </p:nvSpPr>
        <p:spPr>
          <a:xfrm>
            <a:off x="10485425" y="2866644"/>
            <a:ext cx="1133856" cy="219456"/>
          </a:xfrm>
          <a:prstGeom prst="roundRect">
            <a:avLst>
              <a:gd name="adj" fmla="val 144928"/>
            </a:avLst>
          </a:prstGeom>
          <a:solidFill>
            <a:srgbClr val="F1F5F9"/>
          </a:solidFill>
          <a:ln w="12700">
            <a:solidFill>
              <a:srgbClr val="FFFFFF">
                <a:alpha val="0"/>
              </a:srgbClr>
            </a:solidFill>
            <a:prstDash val="solid"/>
          </a:ln>
        </p:spPr>
        <p:txBody>
          <a:bodyPr/>
          <a:lstStyle/>
          <a:p>
            <a:endParaRPr lang="en-US"/>
          </a:p>
        </p:txBody>
      </p:sp>
      <p:sp>
        <p:nvSpPr>
          <p:cNvPr id="47" name="Text 41"/>
          <p:cNvSpPr txBox="1"/>
          <p:nvPr/>
        </p:nvSpPr>
        <p:spPr>
          <a:xfrm>
            <a:off x="10485425" y="2866644"/>
            <a:ext cx="1133856" cy="219456"/>
          </a:xfrm>
          <a:prstGeom prst="rect">
            <a:avLst/>
          </a:prstGeom>
          <a:solidFill>
            <a:srgbClr val="FFFFFF">
              <a:alpha val="0"/>
            </a:srgbClr>
          </a:solidFill>
          <a:ln>
            <a:solidFill>
              <a:srgbClr val="FFFFFF">
                <a:alpha val="0"/>
              </a:srgbClr>
            </a:solidFill>
          </a:ln>
        </p:spPr>
        <p:txBody>
          <a:bodyPr wrap="square" lIns="114300" tIns="38100" rIns="114300" bIns="38100" rtlCol="0" anchor="ctr"/>
          <a:lstStyle/>
          <a:p>
            <a:pPr marL="0" indent="0" algn="l">
              <a:buNone/>
            </a:pPr>
            <a:r>
              <a:rPr lang="en-US" sz="900" dirty="0">
                <a:solidFill>
                  <a:srgbClr val="64748B"/>
                </a:solidFill>
                <a:latin typeface="Inter" pitchFamily="34" charset="0"/>
                <a:ea typeface="Inter" pitchFamily="34" charset="-122"/>
                <a:cs typeface="Inter" pitchFamily="34" charset="-120"/>
              </a:rPr>
              <a:t>Dual Mechanism</a:t>
            </a:r>
            <a:endParaRPr lang="en-US" sz="900" dirty="0"/>
          </a:p>
        </p:txBody>
      </p:sp>
      <p:sp>
        <p:nvSpPr>
          <p:cNvPr id="48" name="Shape 42"/>
          <p:cNvSpPr/>
          <p:nvPr/>
        </p:nvSpPr>
        <p:spPr>
          <a:xfrm>
            <a:off x="8130845" y="3438144"/>
            <a:ext cx="1495044" cy="847649"/>
          </a:xfrm>
          <a:prstGeom prst="roundRect">
            <a:avLst>
              <a:gd name="adj" fmla="val 19393"/>
            </a:avLst>
          </a:prstGeom>
          <a:solidFill>
            <a:srgbClr val="F8FAFC"/>
          </a:solidFill>
          <a:ln w="12700">
            <a:solidFill>
              <a:srgbClr val="E2E8F0"/>
            </a:solidFill>
            <a:prstDash val="solid"/>
          </a:ln>
        </p:spPr>
        <p:txBody>
          <a:bodyPr/>
          <a:lstStyle/>
          <a:p>
            <a:endParaRPr lang="en-US"/>
          </a:p>
        </p:txBody>
      </p:sp>
      <p:sp>
        <p:nvSpPr>
          <p:cNvPr id="49" name="Text 43"/>
          <p:cNvSpPr txBox="1"/>
          <p:nvPr/>
        </p:nvSpPr>
        <p:spPr>
          <a:xfrm>
            <a:off x="8255203" y="3562502"/>
            <a:ext cx="1248156" cy="152705"/>
          </a:xfrm>
          <a:prstGeom prst="rect">
            <a:avLst/>
          </a:prstGeom>
          <a:noFill/>
          <a:ln/>
        </p:spPr>
        <p:txBody>
          <a:bodyPr wrap="square" lIns="0" tIns="0" rIns="0" bIns="0" rtlCol="0" anchor="ctr"/>
          <a:lstStyle/>
          <a:p>
            <a:pPr marL="0" indent="0" algn="ctr">
              <a:buNone/>
            </a:pPr>
            <a:r>
              <a:rPr lang="en-US" sz="900" b="1" dirty="0">
                <a:solidFill>
                  <a:srgbClr val="1E293B"/>
                </a:solidFill>
                <a:latin typeface="Inter" pitchFamily="34" charset="0"/>
                <a:ea typeface="Inter" pitchFamily="34" charset="-122"/>
                <a:cs typeface="Inter" pitchFamily="34" charset="-120"/>
              </a:rPr>
              <a:t>COS-HCl</a:t>
            </a:r>
            <a:endParaRPr lang="en-US" sz="900" dirty="0"/>
          </a:p>
        </p:txBody>
      </p:sp>
      <p:sp>
        <p:nvSpPr>
          <p:cNvPr id="50" name="Text 44"/>
          <p:cNvSpPr txBox="1"/>
          <p:nvPr/>
        </p:nvSpPr>
        <p:spPr>
          <a:xfrm>
            <a:off x="8255203" y="3752698"/>
            <a:ext cx="1248156" cy="409651"/>
          </a:xfrm>
          <a:prstGeom prst="rect">
            <a:avLst/>
          </a:prstGeom>
          <a:noFill/>
          <a:ln/>
        </p:spPr>
        <p:txBody>
          <a:bodyPr wrap="square" lIns="0" tIns="0" rIns="0" bIns="0" rtlCol="0" anchor="ctr"/>
          <a:lstStyle/>
          <a:p>
            <a:pPr marL="0" indent="0" algn="ctr">
              <a:buNone/>
            </a:pPr>
            <a:r>
              <a:rPr lang="en-US" sz="800" dirty="0">
                <a:solidFill>
                  <a:srgbClr val="64748B"/>
                </a:solidFill>
                <a:latin typeface="Inter" pitchFamily="34" charset="0"/>
                <a:ea typeface="Inter" pitchFamily="34" charset="-122"/>
                <a:cs typeface="Inter" pitchFamily="34" charset="-120"/>
              </a:rPr>
              <a:t>+71 mV charge</a:t>
            </a:r>
            <a:endParaRPr lang="en-US" sz="800" dirty="0"/>
          </a:p>
          <a:p>
            <a:pPr marL="0" indent="0" algn="ctr">
              <a:buNone/>
            </a:pPr>
            <a:r>
              <a:rPr lang="en-US" sz="800" dirty="0">
                <a:solidFill>
                  <a:srgbClr val="64748B"/>
                </a:solidFill>
                <a:latin typeface="Inter" pitchFamily="34" charset="0"/>
                <a:ea typeface="Inter" pitchFamily="34" charset="-122"/>
                <a:cs typeface="Inter" pitchFamily="34" charset="-120"/>
              </a:rPr>
              <a:t>98% DDA</a:t>
            </a:r>
            <a:endParaRPr lang="en-US" sz="800" dirty="0"/>
          </a:p>
          <a:p>
            <a:pPr marL="0" indent="0" algn="ctr">
              <a:buNone/>
            </a:pPr>
            <a:r>
              <a:rPr lang="en-US" sz="800" dirty="0">
                <a:solidFill>
                  <a:srgbClr val="64748B"/>
                </a:solidFill>
                <a:latin typeface="Inter" pitchFamily="34" charset="0"/>
                <a:ea typeface="Inter" pitchFamily="34" charset="-122"/>
                <a:cs typeface="Inter" pitchFamily="34" charset="-120"/>
              </a:rPr>
              <a:t>3 kDa MW</a:t>
            </a:r>
            <a:endParaRPr lang="en-US" sz="800" dirty="0"/>
          </a:p>
        </p:txBody>
      </p:sp>
      <p:sp>
        <p:nvSpPr>
          <p:cNvPr id="51" name="Shape 45"/>
          <p:cNvSpPr/>
          <p:nvPr/>
        </p:nvSpPr>
        <p:spPr>
          <a:xfrm>
            <a:off x="10118750" y="3438144"/>
            <a:ext cx="1495044" cy="847649"/>
          </a:xfrm>
          <a:prstGeom prst="roundRect">
            <a:avLst>
              <a:gd name="adj" fmla="val 19393"/>
            </a:avLst>
          </a:prstGeom>
          <a:solidFill>
            <a:srgbClr val="F8FAFC"/>
          </a:solidFill>
          <a:ln w="12700">
            <a:solidFill>
              <a:srgbClr val="E2E8F0"/>
            </a:solidFill>
            <a:prstDash val="solid"/>
          </a:ln>
        </p:spPr>
        <p:txBody>
          <a:bodyPr/>
          <a:lstStyle/>
          <a:p>
            <a:endParaRPr lang="en-US"/>
          </a:p>
        </p:txBody>
      </p:sp>
      <p:sp>
        <p:nvSpPr>
          <p:cNvPr id="52" name="Text 46"/>
          <p:cNvSpPr txBox="1"/>
          <p:nvPr/>
        </p:nvSpPr>
        <p:spPr>
          <a:xfrm>
            <a:off x="10242194" y="3562502"/>
            <a:ext cx="1248156" cy="152705"/>
          </a:xfrm>
          <a:prstGeom prst="rect">
            <a:avLst/>
          </a:prstGeom>
          <a:noFill/>
          <a:ln/>
        </p:spPr>
        <p:txBody>
          <a:bodyPr wrap="square" lIns="0" tIns="0" rIns="0" bIns="0" rtlCol="0" anchor="ctr"/>
          <a:lstStyle/>
          <a:p>
            <a:pPr marL="0" indent="0" algn="ctr">
              <a:buNone/>
            </a:pPr>
            <a:r>
              <a:rPr lang="en-US" sz="900" b="1" dirty="0">
                <a:solidFill>
                  <a:srgbClr val="1E293B"/>
                </a:solidFill>
                <a:latin typeface="Inter" pitchFamily="34" charset="0"/>
                <a:ea typeface="Inter" pitchFamily="34" charset="-122"/>
                <a:cs typeface="Inter" pitchFamily="34" charset="-120"/>
              </a:rPr>
              <a:t>Biochar</a:t>
            </a:r>
            <a:endParaRPr lang="en-US" sz="900" dirty="0"/>
          </a:p>
        </p:txBody>
      </p:sp>
      <p:sp>
        <p:nvSpPr>
          <p:cNvPr id="53" name="Text 47"/>
          <p:cNvSpPr txBox="1"/>
          <p:nvPr/>
        </p:nvSpPr>
        <p:spPr>
          <a:xfrm>
            <a:off x="10242194" y="3752698"/>
            <a:ext cx="1248156" cy="409651"/>
          </a:xfrm>
          <a:prstGeom prst="rect">
            <a:avLst/>
          </a:prstGeom>
          <a:noFill/>
          <a:ln/>
        </p:spPr>
        <p:txBody>
          <a:bodyPr wrap="square" lIns="0" tIns="0" rIns="0" bIns="0" rtlCol="0" anchor="ctr"/>
          <a:lstStyle/>
          <a:p>
            <a:pPr marL="0" indent="0" algn="ctr">
              <a:buNone/>
            </a:pPr>
            <a:r>
              <a:rPr lang="en-US" sz="800" dirty="0">
                <a:solidFill>
                  <a:srgbClr val="64748B"/>
                </a:solidFill>
                <a:latin typeface="Inter" pitchFamily="34" charset="0"/>
                <a:ea typeface="Inter" pitchFamily="34" charset="-122"/>
                <a:cs typeface="Inter" pitchFamily="34" charset="-120"/>
              </a:rPr>
              <a:t>3mm particle</a:t>
            </a:r>
            <a:endParaRPr lang="en-US" sz="800" dirty="0"/>
          </a:p>
          <a:p>
            <a:pPr marL="0" indent="0" algn="ctr">
              <a:buNone/>
            </a:pPr>
            <a:r>
              <a:rPr lang="en-US" sz="800" dirty="0">
                <a:solidFill>
                  <a:srgbClr val="64748B"/>
                </a:solidFill>
                <a:latin typeface="Inter" pitchFamily="34" charset="0"/>
                <a:ea typeface="Inter" pitchFamily="34" charset="-122"/>
                <a:cs typeface="Inter" pitchFamily="34" charset="-120"/>
              </a:rPr>
              <a:t>High surface area</a:t>
            </a:r>
            <a:endParaRPr lang="en-US" sz="800" dirty="0"/>
          </a:p>
          <a:p>
            <a:pPr marL="0" indent="0" algn="ctr">
              <a:buNone/>
            </a:pPr>
            <a:r>
              <a:rPr lang="en-US" sz="800" dirty="0">
                <a:solidFill>
                  <a:srgbClr val="64748B"/>
                </a:solidFill>
                <a:latin typeface="Inter" pitchFamily="34" charset="0"/>
                <a:ea typeface="Inter" pitchFamily="34" charset="-122"/>
                <a:cs typeface="Inter" pitchFamily="34" charset="-120"/>
              </a:rPr>
              <a:t>Stable scaffold</a:t>
            </a:r>
            <a:endParaRPr lang="en-US" sz="800" dirty="0"/>
          </a:p>
        </p:txBody>
      </p:sp>
      <p:sp>
        <p:nvSpPr>
          <p:cNvPr id="54" name="Shape 48"/>
          <p:cNvSpPr/>
          <p:nvPr/>
        </p:nvSpPr>
        <p:spPr>
          <a:xfrm>
            <a:off x="8130845" y="4513478"/>
            <a:ext cx="3486607" cy="857707"/>
          </a:xfrm>
          <a:prstGeom prst="roundRect">
            <a:avLst>
              <a:gd name="adj" fmla="val 18953"/>
            </a:avLst>
          </a:prstGeom>
          <a:solidFill>
            <a:srgbClr val="F8FAFC"/>
          </a:solidFill>
          <a:ln w="12700">
            <a:solidFill>
              <a:srgbClr val="E2E8F0"/>
            </a:solidFill>
            <a:prstDash val="solid"/>
          </a:ln>
        </p:spPr>
        <p:txBody>
          <a:bodyPr/>
          <a:lstStyle/>
          <a:p>
            <a:endParaRPr lang="en-US"/>
          </a:p>
        </p:txBody>
      </p:sp>
      <p:sp>
        <p:nvSpPr>
          <p:cNvPr id="55" name="Text 49"/>
          <p:cNvSpPr txBox="1"/>
          <p:nvPr/>
        </p:nvSpPr>
        <p:spPr>
          <a:xfrm>
            <a:off x="8255203" y="4642409"/>
            <a:ext cx="1633118" cy="143561"/>
          </a:xfrm>
          <a:prstGeom prst="rect">
            <a:avLst/>
          </a:prstGeom>
          <a:noFill/>
          <a:ln/>
        </p:spPr>
        <p:txBody>
          <a:bodyPr wrap="square" lIns="0" tIns="0" rIns="0" bIns="0" rtlCol="0" anchor="ctr"/>
          <a:lstStyle/>
          <a:p>
            <a:pPr marL="0" indent="0" algn="l">
              <a:buNone/>
            </a:pPr>
            <a:r>
              <a:rPr lang="en-US" sz="900" dirty="0">
                <a:solidFill>
                  <a:srgbClr val="64748B"/>
                </a:solidFill>
                <a:latin typeface="Inter" pitchFamily="34" charset="0"/>
                <a:ea typeface="Inter" pitchFamily="34" charset="-122"/>
                <a:cs typeface="Inter" pitchFamily="34" charset="-120"/>
              </a:rPr>
              <a:t>Chitosan component cost</a:t>
            </a:r>
            <a:endParaRPr lang="en-US" sz="900" dirty="0"/>
          </a:p>
        </p:txBody>
      </p:sp>
      <p:sp>
        <p:nvSpPr>
          <p:cNvPr id="56" name="Text 50"/>
          <p:cNvSpPr txBox="1"/>
          <p:nvPr/>
        </p:nvSpPr>
        <p:spPr>
          <a:xfrm>
            <a:off x="11006633" y="4637837"/>
            <a:ext cx="486461" cy="152705"/>
          </a:xfrm>
          <a:prstGeom prst="rect">
            <a:avLst/>
          </a:prstGeom>
          <a:noFill/>
          <a:ln/>
        </p:spPr>
        <p:txBody>
          <a:bodyPr wrap="square" lIns="0" tIns="0" rIns="0" bIns="0" rtlCol="0" anchor="ctr"/>
          <a:lstStyle/>
          <a:p>
            <a:pPr marL="0" indent="0" algn="l">
              <a:buNone/>
            </a:pPr>
            <a:r>
              <a:rPr lang="en-US" sz="900" dirty="0">
                <a:solidFill>
                  <a:srgbClr val="1E293B"/>
                </a:solidFill>
                <a:latin typeface="Courier New" pitchFamily="34" charset="0"/>
                <a:ea typeface="Courier New" pitchFamily="34" charset="-122"/>
                <a:cs typeface="Courier New" pitchFamily="34" charset="-120"/>
              </a:rPr>
              <a:t>$135/kg</a:t>
            </a:r>
            <a:endParaRPr lang="en-US" sz="900" dirty="0"/>
          </a:p>
        </p:txBody>
      </p:sp>
      <p:sp>
        <p:nvSpPr>
          <p:cNvPr id="57" name="Text 51"/>
          <p:cNvSpPr txBox="1"/>
          <p:nvPr/>
        </p:nvSpPr>
        <p:spPr>
          <a:xfrm>
            <a:off x="8255203" y="4871009"/>
            <a:ext cx="1561795" cy="143561"/>
          </a:xfrm>
          <a:prstGeom prst="rect">
            <a:avLst/>
          </a:prstGeom>
          <a:noFill/>
          <a:ln/>
        </p:spPr>
        <p:txBody>
          <a:bodyPr wrap="square" lIns="0" tIns="0" rIns="0" bIns="0" rtlCol="0" anchor="ctr"/>
          <a:lstStyle/>
          <a:p>
            <a:pPr marL="0" indent="0" algn="l">
              <a:buNone/>
            </a:pPr>
            <a:r>
              <a:rPr lang="en-US" sz="900" dirty="0">
                <a:solidFill>
                  <a:srgbClr val="64748B"/>
                </a:solidFill>
                <a:latin typeface="Inter" pitchFamily="34" charset="0"/>
                <a:ea typeface="Inter" pitchFamily="34" charset="-122"/>
                <a:cs typeface="Inter" pitchFamily="34" charset="-120"/>
              </a:rPr>
              <a:t>Biochar component cost</a:t>
            </a:r>
            <a:endParaRPr lang="en-US" sz="900" dirty="0"/>
          </a:p>
        </p:txBody>
      </p:sp>
      <p:sp>
        <p:nvSpPr>
          <p:cNvPr id="58" name="Text 52"/>
          <p:cNvSpPr txBox="1"/>
          <p:nvPr/>
        </p:nvSpPr>
        <p:spPr>
          <a:xfrm>
            <a:off x="10457993" y="4866437"/>
            <a:ext cx="1038758" cy="152705"/>
          </a:xfrm>
          <a:prstGeom prst="rect">
            <a:avLst/>
          </a:prstGeom>
          <a:noFill/>
          <a:ln/>
        </p:spPr>
        <p:txBody>
          <a:bodyPr wrap="square" lIns="0" tIns="0" rIns="0" bIns="0" rtlCol="0" anchor="ctr"/>
          <a:lstStyle/>
          <a:p>
            <a:pPr marL="0" indent="0" algn="l">
              <a:buNone/>
            </a:pPr>
            <a:r>
              <a:rPr lang="en-US" sz="900" dirty="0">
                <a:solidFill>
                  <a:srgbClr val="1E293B"/>
                </a:solidFill>
                <a:latin typeface="Courier New" pitchFamily="34" charset="0"/>
                <a:ea typeface="Courier New" pitchFamily="34" charset="-122"/>
                <a:cs typeface="Courier New" pitchFamily="34" charset="-120"/>
              </a:rPr>
              <a:t>$385/cubic yard</a:t>
            </a:r>
            <a:endParaRPr lang="en-US" sz="900" dirty="0"/>
          </a:p>
        </p:txBody>
      </p:sp>
      <p:sp>
        <p:nvSpPr>
          <p:cNvPr id="59" name="Text 53"/>
          <p:cNvSpPr txBox="1"/>
          <p:nvPr/>
        </p:nvSpPr>
        <p:spPr>
          <a:xfrm>
            <a:off x="8255203" y="5099609"/>
            <a:ext cx="1530706" cy="143561"/>
          </a:xfrm>
          <a:prstGeom prst="rect">
            <a:avLst/>
          </a:prstGeom>
          <a:noFill/>
          <a:ln/>
        </p:spPr>
        <p:txBody>
          <a:bodyPr wrap="square" lIns="0" tIns="0" rIns="0" bIns="0" rtlCol="0" anchor="ctr"/>
          <a:lstStyle/>
          <a:p>
            <a:pPr marL="0" indent="0" algn="l">
              <a:buNone/>
            </a:pPr>
            <a:r>
              <a:rPr lang="en-US" sz="900" dirty="0">
                <a:solidFill>
                  <a:srgbClr val="64748B"/>
                </a:solidFill>
                <a:latin typeface="Inter" pitchFamily="34" charset="0"/>
                <a:ea typeface="Inter" pitchFamily="34" charset="-122"/>
                <a:cs typeface="Inter" pitchFamily="34" charset="-120"/>
              </a:rPr>
              <a:t>Typical application ratio</a:t>
            </a:r>
            <a:endParaRPr lang="en-US" sz="900" dirty="0"/>
          </a:p>
        </p:txBody>
      </p:sp>
      <p:sp>
        <p:nvSpPr>
          <p:cNvPr id="60" name="Text 54"/>
          <p:cNvSpPr txBox="1"/>
          <p:nvPr/>
        </p:nvSpPr>
        <p:spPr>
          <a:xfrm>
            <a:off x="11212373" y="5095037"/>
            <a:ext cx="277063" cy="152705"/>
          </a:xfrm>
          <a:prstGeom prst="rect">
            <a:avLst/>
          </a:prstGeom>
          <a:noFill/>
          <a:ln/>
        </p:spPr>
        <p:txBody>
          <a:bodyPr wrap="square" lIns="0" tIns="0" rIns="0" bIns="0" rtlCol="0" anchor="ctr"/>
          <a:lstStyle/>
          <a:p>
            <a:pPr marL="0" indent="0" algn="l">
              <a:buNone/>
            </a:pPr>
            <a:r>
              <a:rPr lang="en-US" sz="900" dirty="0">
                <a:solidFill>
                  <a:srgbClr val="1E293B"/>
                </a:solidFill>
                <a:latin typeface="Courier New" pitchFamily="34" charset="0"/>
                <a:ea typeface="Courier New" pitchFamily="34" charset="-122"/>
                <a:cs typeface="Courier New" pitchFamily="34" charset="-120"/>
              </a:rPr>
              <a:t>1:15</a:t>
            </a:r>
            <a:endParaRPr lang="en-US" sz="900" dirty="0"/>
          </a:p>
        </p:txBody>
      </p:sp>
      <p:pic>
        <p:nvPicPr>
          <p:cNvPr id="61" name="Image 4" descr="preencoded.png"/>
          <p:cNvPicPr>
            <a:picLocks noChangeAspect="1"/>
          </p:cNvPicPr>
          <p:nvPr/>
        </p:nvPicPr>
        <p:blipFill>
          <a:blip r:embed="rId4"/>
          <a:srcRect t="-16800" b="-16800"/>
          <a:stretch/>
        </p:blipFill>
        <p:spPr>
          <a:xfrm>
            <a:off x="9814255" y="3785616"/>
            <a:ext cx="114300" cy="152705"/>
          </a:xfrm>
          <a:prstGeom prst="rect">
            <a:avLst/>
          </a:prstGeom>
        </p:spPr>
      </p:pic>
      <p:pic>
        <p:nvPicPr>
          <p:cNvPr id="62" name="Image 5" descr="preencoded.png"/>
          <p:cNvPicPr>
            <a:picLocks noChangeAspect="1"/>
          </p:cNvPicPr>
          <p:nvPr/>
        </p:nvPicPr>
        <p:blipFill>
          <a:blip r:embed="rId5"/>
          <a:srcRect l="-19" r="-19"/>
          <a:stretch/>
        </p:blipFill>
        <p:spPr>
          <a:xfrm>
            <a:off x="0" y="0"/>
            <a:ext cx="12191695" cy="761695"/>
          </a:xfrm>
          <a:prstGeom prst="rect">
            <a:avLst/>
          </a:prstGeom>
        </p:spPr>
      </p:pic>
      <p:pic>
        <p:nvPicPr>
          <p:cNvPr id="63" name="Image 6" descr="preencoded.png"/>
          <p:cNvPicPr>
            <a:picLocks noChangeAspect="1"/>
          </p:cNvPicPr>
          <p:nvPr/>
        </p:nvPicPr>
        <p:blipFill>
          <a:blip r:embed="rId6"/>
          <a:srcRect/>
          <a:stretch/>
        </p:blipFill>
        <p:spPr>
          <a:xfrm>
            <a:off x="310551" y="152705"/>
            <a:ext cx="527954" cy="457200"/>
          </a:xfrm>
          <a:prstGeom prst="rect">
            <a:avLst/>
          </a:prstGeom>
        </p:spPr>
      </p:pic>
      <p:sp>
        <p:nvSpPr>
          <p:cNvPr id="64" name="Text 55"/>
          <p:cNvSpPr txBox="1"/>
          <p:nvPr/>
        </p:nvSpPr>
        <p:spPr>
          <a:xfrm>
            <a:off x="981151" y="179222"/>
            <a:ext cx="3493008" cy="257861"/>
          </a:xfrm>
          <a:prstGeom prst="rect">
            <a:avLst/>
          </a:prstGeom>
          <a:noFill/>
          <a:ln/>
        </p:spPr>
        <p:txBody>
          <a:bodyPr wrap="square" lIns="0" tIns="0" rIns="0" bIns="0" rtlCol="0" anchor="ctr"/>
          <a:lstStyle/>
          <a:p>
            <a:pPr marL="0" indent="0" algn="l">
              <a:buNone/>
            </a:pPr>
            <a:r>
              <a:rPr lang="en-US" sz="1600" b="1" dirty="0">
                <a:solidFill>
                  <a:srgbClr val="FFFFFF"/>
                </a:solidFill>
                <a:latin typeface="Inter" pitchFamily="34" charset="0"/>
                <a:ea typeface="Inter" pitchFamily="34" charset="-122"/>
                <a:cs typeface="Inter" pitchFamily="34" charset="-120"/>
              </a:rPr>
              <a:t>Cost &amp; Component Reference</a:t>
            </a:r>
            <a:endParaRPr lang="en-US" sz="1600" dirty="0"/>
          </a:p>
        </p:txBody>
      </p:sp>
      <p:sp>
        <p:nvSpPr>
          <p:cNvPr id="65" name="Text 56"/>
          <p:cNvSpPr txBox="1"/>
          <p:nvPr/>
        </p:nvSpPr>
        <p:spPr>
          <a:xfrm>
            <a:off x="981151" y="430682"/>
            <a:ext cx="3532327" cy="152705"/>
          </a:xfrm>
          <a:prstGeom prst="rect">
            <a:avLst/>
          </a:prstGeom>
          <a:noFill/>
          <a:ln/>
        </p:spPr>
        <p:txBody>
          <a:bodyPr wrap="square" lIns="0" tIns="0" rIns="0" bIns="0" rtlCol="0" anchor="ctr"/>
          <a:lstStyle/>
          <a:p>
            <a:pPr marL="0" indent="0" algn="l">
              <a:buNone/>
            </a:pPr>
            <a:r>
              <a:rPr lang="en-US" sz="900" dirty="0">
                <a:solidFill>
                  <a:srgbClr val="94A3B8"/>
                </a:solidFill>
                <a:latin typeface="Inter" pitchFamily="34" charset="0"/>
                <a:ea typeface="Inter" pitchFamily="34" charset="-122"/>
                <a:cs typeface="Inter" pitchFamily="34" charset="-120"/>
              </a:rPr>
              <a:t>Pricing analysis for PFAS remediation platform</a:t>
            </a:r>
            <a:endParaRPr lang="en-US" sz="900" dirty="0"/>
          </a:p>
        </p:txBody>
      </p:sp>
      <p:sp>
        <p:nvSpPr>
          <p:cNvPr id="66" name="Shape 57"/>
          <p:cNvSpPr/>
          <p:nvPr/>
        </p:nvSpPr>
        <p:spPr>
          <a:xfrm>
            <a:off x="11430000" y="190195"/>
            <a:ext cx="381305" cy="381305"/>
          </a:xfrm>
          <a:prstGeom prst="roundRect">
            <a:avLst>
              <a:gd name="adj" fmla="val 71942"/>
            </a:avLst>
          </a:prstGeom>
          <a:solidFill>
            <a:srgbClr val="FFFFFF">
              <a:alpha val="10000"/>
            </a:srgbClr>
          </a:solidFill>
          <a:ln w="12700">
            <a:solidFill>
              <a:srgbClr val="FFFFFF">
                <a:alpha val="0"/>
              </a:srgbClr>
            </a:solidFill>
            <a:prstDash val="solid"/>
          </a:ln>
        </p:spPr>
        <p:txBody>
          <a:bodyPr/>
          <a:lstStyle/>
          <a:p>
            <a:endParaRPr lang="en-US"/>
          </a:p>
        </p:txBody>
      </p:sp>
      <p:pic>
        <p:nvPicPr>
          <p:cNvPr id="67" name="Image 7" descr="preencoded.png"/>
          <p:cNvPicPr>
            <a:picLocks noChangeAspect="1"/>
          </p:cNvPicPr>
          <p:nvPr/>
        </p:nvPicPr>
        <p:blipFill>
          <a:blip r:embed="rId7"/>
          <a:srcRect l="-1773" r="-1773"/>
          <a:stretch/>
        </p:blipFill>
        <p:spPr>
          <a:xfrm>
            <a:off x="11553444" y="295351"/>
            <a:ext cx="133502" cy="171907"/>
          </a:xfrm>
          <a:prstGeom prst="rect">
            <a:avLst/>
          </a:prstGeom>
        </p:spPr>
      </p:pic>
      <p:sp>
        <p:nvSpPr>
          <p:cNvPr id="68" name="Shape 58"/>
          <p:cNvSpPr/>
          <p:nvPr/>
        </p:nvSpPr>
        <p:spPr>
          <a:xfrm>
            <a:off x="0" y="6286500"/>
            <a:ext cx="12191695" cy="571500"/>
          </a:xfrm>
          <a:prstGeom prst="rect">
            <a:avLst/>
          </a:prstGeom>
          <a:solidFill>
            <a:srgbClr val="1A365D"/>
          </a:solidFill>
          <a:ln w="12700">
            <a:solidFill>
              <a:srgbClr val="FFFFFF">
                <a:alpha val="0"/>
              </a:srgbClr>
            </a:solidFill>
            <a:prstDash val="solid"/>
          </a:ln>
        </p:spPr>
        <p:txBody>
          <a:bodyPr/>
          <a:lstStyle/>
          <a:p>
            <a:endParaRPr lang="en-US"/>
          </a:p>
        </p:txBody>
      </p:sp>
      <p:sp>
        <p:nvSpPr>
          <p:cNvPr id="69" name="Text 59"/>
          <p:cNvSpPr txBox="1"/>
          <p:nvPr/>
        </p:nvSpPr>
        <p:spPr>
          <a:xfrm>
            <a:off x="549554" y="6495898"/>
            <a:ext cx="3074213"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 2026 Shield Nutraceuticals/Chitosan Global </a:t>
            </a:r>
            <a:endParaRPr lang="en-US" sz="900" dirty="0"/>
          </a:p>
        </p:txBody>
      </p:sp>
      <p:sp>
        <p:nvSpPr>
          <p:cNvPr id="70" name="Text 60"/>
          <p:cNvSpPr txBox="1"/>
          <p:nvPr/>
        </p:nvSpPr>
        <p:spPr>
          <a:xfrm>
            <a:off x="6162142" y="6495898"/>
            <a:ext cx="5658307" cy="152705"/>
          </a:xfrm>
          <a:prstGeom prst="rect">
            <a:avLst/>
          </a:prstGeom>
          <a:noFill/>
          <a:ln/>
        </p:spPr>
        <p:txBody>
          <a:bodyPr wrap="square" lIns="0" tIns="0" rIns="0" bIns="0" rtlCol="0" anchor="ctr"/>
          <a:lstStyle/>
          <a:p>
            <a:pPr marL="0" indent="0" algn="r">
              <a:buNone/>
            </a:pPr>
            <a:r>
              <a:rPr lang="en-US" sz="900" dirty="0">
                <a:solidFill>
                  <a:srgbClr val="FFFFFF"/>
                </a:solidFill>
                <a:latin typeface="Inter" pitchFamily="34" charset="0"/>
                <a:ea typeface="Inter" pitchFamily="34" charset="-122"/>
                <a:cs typeface="Inter" pitchFamily="34" charset="-120"/>
              </a:rPr>
              <a:t> Contact: John Hott | Email: John@Chitosanglobal.com | Website: </a:t>
            </a:r>
            <a:r>
              <a:rPr lang="en-US" sz="900" dirty="0">
                <a:solidFill>
                  <a:srgbClr val="A0C4E8"/>
                </a:solidFill>
                <a:latin typeface="Inter" pitchFamily="34" charset="0"/>
                <a:ea typeface="Inter" pitchFamily="34" charset="-122"/>
                <a:cs typeface="Inter" pitchFamily="34" charset="-120"/>
              </a:rPr>
              <a:t>chitosanglobal.com</a:t>
            </a:r>
            <a:endParaRPr lang="en-US" sz="900" dirty="0"/>
          </a:p>
        </p:txBody>
      </p:sp>
      <p:pic>
        <p:nvPicPr>
          <p:cNvPr id="71" name="Image 8" descr="preencoded.png"/>
          <p:cNvPicPr>
            <a:picLocks noChangeAspect="1"/>
          </p:cNvPicPr>
          <p:nvPr/>
        </p:nvPicPr>
        <p:blipFill>
          <a:blip r:embed="rId8"/>
          <a:srcRect t="-14904" b="-14904"/>
          <a:stretch/>
        </p:blipFill>
        <p:spPr>
          <a:xfrm>
            <a:off x="351130" y="6461224"/>
            <a:ext cx="168249" cy="2183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5F7FA"/>
          </a:solidFill>
          <a:ln w="12700">
            <a:solidFill>
              <a:srgbClr val="FFFFFF">
                <a:alpha val="0"/>
              </a:srgbClr>
            </a:solidFill>
            <a:prstDash val="solid"/>
          </a:ln>
        </p:spPr>
        <p:txBody>
          <a:bodyPr/>
          <a:lstStyle/>
          <a:p>
            <a:endParaRPr lang="en-US"/>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381305" y="857707"/>
            <a:ext cx="3715207" cy="4610405"/>
          </a:xfrm>
          <a:prstGeom prst="roundRect">
            <a:avLst>
              <a:gd name="adj" fmla="val 1262"/>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5" name="Shape 2"/>
          <p:cNvSpPr/>
          <p:nvPr/>
        </p:nvSpPr>
        <p:spPr>
          <a:xfrm>
            <a:off x="533095" y="1352398"/>
            <a:ext cx="3409798" cy="9144"/>
          </a:xfrm>
          <a:prstGeom prst="rect">
            <a:avLst/>
          </a:prstGeom>
          <a:solidFill>
            <a:srgbClr val="E2E8F0"/>
          </a:solidFill>
          <a:ln w="12700">
            <a:solidFill>
              <a:srgbClr val="E2E8F0">
                <a:alpha val="0"/>
              </a:srgbClr>
            </a:solidFill>
            <a:prstDash val="solid"/>
          </a:ln>
        </p:spPr>
        <p:txBody>
          <a:bodyPr/>
          <a:lstStyle/>
          <a:p>
            <a:endParaRPr lang="en-US"/>
          </a:p>
        </p:txBody>
      </p:sp>
      <p:sp>
        <p:nvSpPr>
          <p:cNvPr id="8" name="Text 4"/>
          <p:cNvSpPr txBox="1"/>
          <p:nvPr/>
        </p:nvSpPr>
        <p:spPr>
          <a:xfrm>
            <a:off x="875995" y="1047902"/>
            <a:ext cx="1734617"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Traditional Systems</a:t>
            </a:r>
            <a:endParaRPr lang="en-US" sz="1200" dirty="0"/>
          </a:p>
        </p:txBody>
      </p:sp>
      <p:sp>
        <p:nvSpPr>
          <p:cNvPr id="9" name="Shape 5"/>
          <p:cNvSpPr/>
          <p:nvPr/>
        </p:nvSpPr>
        <p:spPr>
          <a:xfrm>
            <a:off x="533095" y="1514246"/>
            <a:ext cx="3409798" cy="590702"/>
          </a:xfrm>
          <a:prstGeom prst="roundRect">
            <a:avLst>
              <a:gd name="adj" fmla="val 29961"/>
            </a:avLst>
          </a:prstGeom>
          <a:solidFill>
            <a:srgbClr val="F8FAFC"/>
          </a:solidFill>
          <a:ln/>
        </p:spPr>
        <p:txBody>
          <a:bodyPr/>
          <a:lstStyle/>
          <a:p>
            <a:endParaRPr lang="en-US"/>
          </a:p>
        </p:txBody>
      </p:sp>
      <p:sp>
        <p:nvSpPr>
          <p:cNvPr id="10" name="Shape 6"/>
          <p:cNvSpPr/>
          <p:nvPr/>
        </p:nvSpPr>
        <p:spPr>
          <a:xfrm>
            <a:off x="533095" y="1514246"/>
            <a:ext cx="28346" cy="590702"/>
          </a:xfrm>
          <a:prstGeom prst="roundRect">
            <a:avLst>
              <a:gd name="adj" fmla="val 624358"/>
            </a:avLst>
          </a:prstGeom>
          <a:solidFill>
            <a:srgbClr val="4299E1"/>
          </a:solidFill>
          <a:ln w="12700">
            <a:solidFill>
              <a:srgbClr val="4299E1">
                <a:alpha val="0"/>
              </a:srgbClr>
            </a:solidFill>
            <a:prstDash val="solid"/>
          </a:ln>
        </p:spPr>
        <p:txBody>
          <a:bodyPr/>
          <a:lstStyle/>
          <a:p>
            <a:endParaRPr lang="en-US"/>
          </a:p>
        </p:txBody>
      </p:sp>
      <p:sp>
        <p:nvSpPr>
          <p:cNvPr id="11" name="Text 7"/>
          <p:cNvSpPr txBox="1"/>
          <p:nvPr/>
        </p:nvSpPr>
        <p:spPr>
          <a:xfrm>
            <a:off x="676656" y="1628546"/>
            <a:ext cx="3152851"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GAC (Granular Activated Carbon)</a:t>
            </a:r>
            <a:endParaRPr lang="en-US" sz="1000" dirty="0"/>
          </a:p>
        </p:txBody>
      </p:sp>
      <p:sp>
        <p:nvSpPr>
          <p:cNvPr id="12" name="Text 8"/>
          <p:cNvSpPr txBox="1"/>
          <p:nvPr/>
        </p:nvSpPr>
        <p:spPr>
          <a:xfrm>
            <a:off x="676656" y="1828800"/>
            <a:ext cx="3606394" cy="162763"/>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Primary PFAS removal; TOC/NOM shortens bed life</a:t>
            </a:r>
            <a:endParaRPr lang="en-US" sz="900" dirty="0"/>
          </a:p>
        </p:txBody>
      </p:sp>
      <p:sp>
        <p:nvSpPr>
          <p:cNvPr id="13" name="Shape 9"/>
          <p:cNvSpPr/>
          <p:nvPr/>
        </p:nvSpPr>
        <p:spPr>
          <a:xfrm>
            <a:off x="533095" y="2199132"/>
            <a:ext cx="3409798" cy="752551"/>
          </a:xfrm>
          <a:prstGeom prst="roundRect">
            <a:avLst>
              <a:gd name="adj" fmla="val 18457"/>
            </a:avLst>
          </a:prstGeom>
          <a:solidFill>
            <a:srgbClr val="F8FAFC"/>
          </a:solidFill>
          <a:ln/>
        </p:spPr>
        <p:txBody>
          <a:bodyPr/>
          <a:lstStyle/>
          <a:p>
            <a:endParaRPr lang="en-US"/>
          </a:p>
        </p:txBody>
      </p:sp>
      <p:sp>
        <p:nvSpPr>
          <p:cNvPr id="14" name="Shape 10"/>
          <p:cNvSpPr/>
          <p:nvPr/>
        </p:nvSpPr>
        <p:spPr>
          <a:xfrm>
            <a:off x="533095" y="2199132"/>
            <a:ext cx="28346" cy="752551"/>
          </a:xfrm>
          <a:prstGeom prst="roundRect">
            <a:avLst>
              <a:gd name="adj" fmla="val 490003"/>
            </a:avLst>
          </a:prstGeom>
          <a:solidFill>
            <a:srgbClr val="4299E1"/>
          </a:solidFill>
          <a:ln w="12700">
            <a:solidFill>
              <a:srgbClr val="4299E1">
                <a:alpha val="0"/>
              </a:srgbClr>
            </a:solidFill>
            <a:prstDash val="solid"/>
          </a:ln>
        </p:spPr>
        <p:txBody>
          <a:bodyPr/>
          <a:lstStyle/>
          <a:p>
            <a:endParaRPr lang="en-US"/>
          </a:p>
        </p:txBody>
      </p:sp>
      <p:sp>
        <p:nvSpPr>
          <p:cNvPr id="15" name="Text 11"/>
          <p:cNvSpPr txBox="1"/>
          <p:nvPr/>
        </p:nvSpPr>
        <p:spPr>
          <a:xfrm>
            <a:off x="676656" y="2313432"/>
            <a:ext cx="3152851"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IX (Ion Exchange)</a:t>
            </a:r>
            <a:endParaRPr lang="en-US" sz="1000" dirty="0"/>
          </a:p>
        </p:txBody>
      </p:sp>
      <p:sp>
        <p:nvSpPr>
          <p:cNvPr id="16" name="Text 12"/>
          <p:cNvSpPr txBox="1"/>
          <p:nvPr/>
        </p:nvSpPr>
        <p:spPr>
          <a:xfrm>
            <a:off x="676656" y="2513686"/>
            <a:ext cx="3152851" cy="324612"/>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Competing anions reduce bed life; single-use resin common</a:t>
            </a:r>
            <a:endParaRPr lang="en-US" sz="900" dirty="0"/>
          </a:p>
        </p:txBody>
      </p:sp>
      <p:sp>
        <p:nvSpPr>
          <p:cNvPr id="17" name="Shape 13"/>
          <p:cNvSpPr/>
          <p:nvPr/>
        </p:nvSpPr>
        <p:spPr>
          <a:xfrm>
            <a:off x="533095" y="3044952"/>
            <a:ext cx="3409798" cy="590702"/>
          </a:xfrm>
          <a:prstGeom prst="roundRect">
            <a:avLst>
              <a:gd name="adj" fmla="val 29961"/>
            </a:avLst>
          </a:prstGeom>
          <a:solidFill>
            <a:srgbClr val="F8FAFC"/>
          </a:solidFill>
          <a:ln/>
        </p:spPr>
        <p:txBody>
          <a:bodyPr/>
          <a:lstStyle/>
          <a:p>
            <a:endParaRPr lang="en-US"/>
          </a:p>
        </p:txBody>
      </p:sp>
      <p:sp>
        <p:nvSpPr>
          <p:cNvPr id="18" name="Shape 14"/>
          <p:cNvSpPr/>
          <p:nvPr/>
        </p:nvSpPr>
        <p:spPr>
          <a:xfrm>
            <a:off x="533095" y="3044952"/>
            <a:ext cx="28346" cy="590702"/>
          </a:xfrm>
          <a:prstGeom prst="roundRect">
            <a:avLst>
              <a:gd name="adj" fmla="val 624358"/>
            </a:avLst>
          </a:prstGeom>
          <a:solidFill>
            <a:srgbClr val="4299E1"/>
          </a:solidFill>
          <a:ln w="12700">
            <a:solidFill>
              <a:srgbClr val="4299E1">
                <a:alpha val="0"/>
              </a:srgbClr>
            </a:solidFill>
            <a:prstDash val="solid"/>
          </a:ln>
        </p:spPr>
        <p:txBody>
          <a:bodyPr/>
          <a:lstStyle/>
          <a:p>
            <a:endParaRPr lang="en-US"/>
          </a:p>
        </p:txBody>
      </p:sp>
      <p:sp>
        <p:nvSpPr>
          <p:cNvPr id="19" name="Text 15"/>
          <p:cNvSpPr txBox="1"/>
          <p:nvPr/>
        </p:nvSpPr>
        <p:spPr>
          <a:xfrm>
            <a:off x="676656" y="3159252"/>
            <a:ext cx="3152851"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RO/NF (Reverse Osmosis)</a:t>
            </a:r>
            <a:endParaRPr lang="en-US" sz="1000" dirty="0"/>
          </a:p>
        </p:txBody>
      </p:sp>
      <p:sp>
        <p:nvSpPr>
          <p:cNvPr id="20" name="Text 16"/>
          <p:cNvSpPr txBox="1"/>
          <p:nvPr/>
        </p:nvSpPr>
        <p:spPr>
          <a:xfrm>
            <a:off x="676656" y="3359506"/>
            <a:ext cx="3152851" cy="162763"/>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Concentrate residual adds disposal burden</a:t>
            </a:r>
            <a:endParaRPr lang="en-US" sz="900" dirty="0"/>
          </a:p>
        </p:txBody>
      </p:sp>
      <p:sp>
        <p:nvSpPr>
          <p:cNvPr id="21" name="Shape 17"/>
          <p:cNvSpPr/>
          <p:nvPr/>
        </p:nvSpPr>
        <p:spPr>
          <a:xfrm>
            <a:off x="533095" y="3729838"/>
            <a:ext cx="3409798" cy="590702"/>
          </a:xfrm>
          <a:prstGeom prst="roundRect">
            <a:avLst>
              <a:gd name="adj" fmla="val 29961"/>
            </a:avLst>
          </a:prstGeom>
          <a:solidFill>
            <a:srgbClr val="F8FAFC"/>
          </a:solidFill>
          <a:ln/>
        </p:spPr>
        <p:txBody>
          <a:bodyPr/>
          <a:lstStyle/>
          <a:p>
            <a:endParaRPr lang="en-US"/>
          </a:p>
        </p:txBody>
      </p:sp>
      <p:sp>
        <p:nvSpPr>
          <p:cNvPr id="22" name="Shape 18"/>
          <p:cNvSpPr/>
          <p:nvPr/>
        </p:nvSpPr>
        <p:spPr>
          <a:xfrm>
            <a:off x="533095" y="3729838"/>
            <a:ext cx="28346" cy="590702"/>
          </a:xfrm>
          <a:prstGeom prst="roundRect">
            <a:avLst>
              <a:gd name="adj" fmla="val 624358"/>
            </a:avLst>
          </a:prstGeom>
          <a:solidFill>
            <a:srgbClr val="4299E1"/>
          </a:solidFill>
          <a:ln w="12700">
            <a:solidFill>
              <a:srgbClr val="4299E1">
                <a:alpha val="0"/>
              </a:srgbClr>
            </a:solidFill>
            <a:prstDash val="solid"/>
          </a:ln>
        </p:spPr>
        <p:txBody>
          <a:bodyPr/>
          <a:lstStyle/>
          <a:p>
            <a:endParaRPr lang="en-US"/>
          </a:p>
        </p:txBody>
      </p:sp>
      <p:sp>
        <p:nvSpPr>
          <p:cNvPr id="23" name="Text 19"/>
          <p:cNvSpPr txBox="1"/>
          <p:nvPr/>
        </p:nvSpPr>
        <p:spPr>
          <a:xfrm>
            <a:off x="676656" y="3844138"/>
            <a:ext cx="3152851"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Chitosan-Biochar Platform</a:t>
            </a:r>
            <a:endParaRPr lang="en-US" sz="1000" dirty="0"/>
          </a:p>
        </p:txBody>
      </p:sp>
      <p:sp>
        <p:nvSpPr>
          <p:cNvPr id="24" name="Text 20"/>
          <p:cNvSpPr txBox="1"/>
          <p:nvPr/>
        </p:nvSpPr>
        <p:spPr>
          <a:xfrm>
            <a:off x="676656" y="4044391"/>
            <a:ext cx="3152851" cy="162763"/>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Upstream immobilization/polishing step</a:t>
            </a:r>
            <a:endParaRPr lang="en-US" sz="900" dirty="0"/>
          </a:p>
        </p:txBody>
      </p:sp>
      <p:sp>
        <p:nvSpPr>
          <p:cNvPr id="25" name="Shape 21"/>
          <p:cNvSpPr/>
          <p:nvPr/>
        </p:nvSpPr>
        <p:spPr>
          <a:xfrm>
            <a:off x="4241902" y="857707"/>
            <a:ext cx="3715207" cy="4610405"/>
          </a:xfrm>
          <a:prstGeom prst="roundRect">
            <a:avLst>
              <a:gd name="adj" fmla="val 1262"/>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26" name="Shape 22"/>
          <p:cNvSpPr/>
          <p:nvPr/>
        </p:nvSpPr>
        <p:spPr>
          <a:xfrm>
            <a:off x="4394606" y="1352398"/>
            <a:ext cx="3409798" cy="9144"/>
          </a:xfrm>
          <a:prstGeom prst="rect">
            <a:avLst/>
          </a:prstGeom>
          <a:solidFill>
            <a:srgbClr val="E2E8F0"/>
          </a:solidFill>
          <a:ln w="12700">
            <a:solidFill>
              <a:srgbClr val="E2E8F0">
                <a:alpha val="0"/>
              </a:srgbClr>
            </a:solidFill>
            <a:prstDash val="solid"/>
          </a:ln>
        </p:spPr>
        <p:txBody>
          <a:bodyPr/>
          <a:lstStyle/>
          <a:p>
            <a:endParaRPr lang="en-US"/>
          </a:p>
        </p:txBody>
      </p:sp>
      <p:sp>
        <p:nvSpPr>
          <p:cNvPr id="29" name="Text 24"/>
          <p:cNvSpPr txBox="1"/>
          <p:nvPr/>
        </p:nvSpPr>
        <p:spPr>
          <a:xfrm>
            <a:off x="4737506" y="1047902"/>
            <a:ext cx="1904695"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Cost/Burden Analysis</a:t>
            </a:r>
            <a:endParaRPr lang="en-US" sz="1200" dirty="0"/>
          </a:p>
        </p:txBody>
      </p:sp>
      <p:sp>
        <p:nvSpPr>
          <p:cNvPr id="30" name="Shape 25"/>
          <p:cNvSpPr/>
          <p:nvPr/>
        </p:nvSpPr>
        <p:spPr>
          <a:xfrm>
            <a:off x="4394606" y="1514246"/>
            <a:ext cx="3409798" cy="866851"/>
          </a:xfrm>
          <a:prstGeom prst="roundRect">
            <a:avLst>
              <a:gd name="adj" fmla="val 13910"/>
            </a:avLst>
          </a:prstGeom>
          <a:solidFill>
            <a:srgbClr val="F8FAFC"/>
          </a:solidFill>
          <a:ln w="12700">
            <a:solidFill>
              <a:srgbClr val="FFFFFF">
                <a:alpha val="0"/>
              </a:srgbClr>
            </a:solidFill>
            <a:prstDash val="solid"/>
          </a:ln>
        </p:spPr>
        <p:txBody>
          <a:bodyPr/>
          <a:lstStyle/>
          <a:p>
            <a:endParaRPr lang="en-US"/>
          </a:p>
        </p:txBody>
      </p:sp>
      <p:sp>
        <p:nvSpPr>
          <p:cNvPr id="33" name="Text 27"/>
          <p:cNvSpPr txBox="1"/>
          <p:nvPr/>
        </p:nvSpPr>
        <p:spPr>
          <a:xfrm>
            <a:off x="4813402" y="1662379"/>
            <a:ext cx="1762049"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GAC: TOC/NOM Impact</a:t>
            </a:r>
            <a:endParaRPr lang="en-US" sz="1000" dirty="0"/>
          </a:p>
        </p:txBody>
      </p:sp>
      <p:sp>
        <p:nvSpPr>
          <p:cNvPr id="34" name="Text 28"/>
          <p:cNvSpPr txBox="1"/>
          <p:nvPr/>
        </p:nvSpPr>
        <p:spPr>
          <a:xfrm>
            <a:off x="4508906" y="1914754"/>
            <a:ext cx="3182112" cy="352958"/>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TOC/NOM shortens bed life, requiring more frequent media replacement</a:t>
            </a:r>
            <a:endParaRPr lang="en-US" sz="900" dirty="0"/>
          </a:p>
        </p:txBody>
      </p:sp>
      <p:sp>
        <p:nvSpPr>
          <p:cNvPr id="35" name="Shape 29"/>
          <p:cNvSpPr/>
          <p:nvPr/>
        </p:nvSpPr>
        <p:spPr>
          <a:xfrm>
            <a:off x="4394606" y="2470709"/>
            <a:ext cx="3409798" cy="866851"/>
          </a:xfrm>
          <a:prstGeom prst="roundRect">
            <a:avLst>
              <a:gd name="adj" fmla="val 13910"/>
            </a:avLst>
          </a:prstGeom>
          <a:solidFill>
            <a:srgbClr val="F8FAFC"/>
          </a:solidFill>
          <a:ln w="12700">
            <a:solidFill>
              <a:srgbClr val="FFFFFF">
                <a:alpha val="0"/>
              </a:srgbClr>
            </a:solidFill>
            <a:prstDash val="solid"/>
          </a:ln>
        </p:spPr>
        <p:txBody>
          <a:bodyPr/>
          <a:lstStyle/>
          <a:p>
            <a:endParaRPr lang="en-US"/>
          </a:p>
        </p:txBody>
      </p:sp>
      <p:sp>
        <p:nvSpPr>
          <p:cNvPr id="38" name="Text 31"/>
          <p:cNvSpPr txBox="1"/>
          <p:nvPr/>
        </p:nvSpPr>
        <p:spPr>
          <a:xfrm>
            <a:off x="4813402" y="2618842"/>
            <a:ext cx="1844345"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IX: Competing Anions</a:t>
            </a:r>
            <a:endParaRPr lang="en-US" sz="1000" dirty="0"/>
          </a:p>
        </p:txBody>
      </p:sp>
      <p:sp>
        <p:nvSpPr>
          <p:cNvPr id="39" name="Text 32"/>
          <p:cNvSpPr txBox="1"/>
          <p:nvPr/>
        </p:nvSpPr>
        <p:spPr>
          <a:xfrm>
            <a:off x="4508906" y="2871216"/>
            <a:ext cx="3182112" cy="352958"/>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Competing anions reduce bed life; single-use resin common</a:t>
            </a:r>
            <a:endParaRPr lang="en-US" sz="900" dirty="0"/>
          </a:p>
        </p:txBody>
      </p:sp>
      <p:sp>
        <p:nvSpPr>
          <p:cNvPr id="40" name="Shape 33"/>
          <p:cNvSpPr/>
          <p:nvPr/>
        </p:nvSpPr>
        <p:spPr>
          <a:xfrm>
            <a:off x="4394606" y="3427171"/>
            <a:ext cx="3409798" cy="694944"/>
          </a:xfrm>
          <a:prstGeom prst="roundRect">
            <a:avLst>
              <a:gd name="adj" fmla="val 21629"/>
            </a:avLst>
          </a:prstGeom>
          <a:solidFill>
            <a:srgbClr val="F8FAFC"/>
          </a:solidFill>
          <a:ln w="12700">
            <a:solidFill>
              <a:srgbClr val="FFFFFF">
                <a:alpha val="0"/>
              </a:srgbClr>
            </a:solidFill>
            <a:prstDash val="solid"/>
          </a:ln>
        </p:spPr>
        <p:txBody>
          <a:bodyPr/>
          <a:lstStyle/>
          <a:p>
            <a:endParaRPr lang="en-US"/>
          </a:p>
        </p:txBody>
      </p:sp>
      <p:sp>
        <p:nvSpPr>
          <p:cNvPr id="43" name="Text 35"/>
          <p:cNvSpPr txBox="1"/>
          <p:nvPr/>
        </p:nvSpPr>
        <p:spPr>
          <a:xfrm>
            <a:off x="4813402" y="3575304"/>
            <a:ext cx="1837030"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RO/NF: Disposal Burden</a:t>
            </a:r>
            <a:endParaRPr lang="en-US" sz="1000" dirty="0"/>
          </a:p>
        </p:txBody>
      </p:sp>
      <p:sp>
        <p:nvSpPr>
          <p:cNvPr id="44" name="Text 36"/>
          <p:cNvSpPr txBox="1"/>
          <p:nvPr/>
        </p:nvSpPr>
        <p:spPr>
          <a:xfrm>
            <a:off x="4508906" y="3827678"/>
            <a:ext cx="3773729" cy="18105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Concentrate residual adds disposal burden and costs</a:t>
            </a:r>
            <a:endParaRPr lang="en-US" sz="900" dirty="0"/>
          </a:p>
        </p:txBody>
      </p:sp>
      <p:sp>
        <p:nvSpPr>
          <p:cNvPr id="45" name="Shape 37"/>
          <p:cNvSpPr/>
          <p:nvPr/>
        </p:nvSpPr>
        <p:spPr>
          <a:xfrm>
            <a:off x="8102498" y="857707"/>
            <a:ext cx="3715207" cy="4610405"/>
          </a:xfrm>
          <a:prstGeom prst="roundRect">
            <a:avLst>
              <a:gd name="adj" fmla="val 1262"/>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46" name="Shape 38"/>
          <p:cNvSpPr/>
          <p:nvPr/>
        </p:nvSpPr>
        <p:spPr>
          <a:xfrm>
            <a:off x="8255203" y="1352398"/>
            <a:ext cx="3409798" cy="9144"/>
          </a:xfrm>
          <a:prstGeom prst="rect">
            <a:avLst/>
          </a:prstGeom>
          <a:solidFill>
            <a:srgbClr val="E2E8F0"/>
          </a:solidFill>
          <a:ln w="12700">
            <a:solidFill>
              <a:srgbClr val="E2E8F0">
                <a:alpha val="0"/>
              </a:srgbClr>
            </a:solidFill>
            <a:prstDash val="solid"/>
          </a:ln>
        </p:spPr>
        <p:txBody>
          <a:bodyPr/>
          <a:lstStyle/>
          <a:p>
            <a:endParaRPr lang="en-US"/>
          </a:p>
        </p:txBody>
      </p:sp>
      <p:sp>
        <p:nvSpPr>
          <p:cNvPr id="49" name="Text 40"/>
          <p:cNvSpPr txBox="1"/>
          <p:nvPr/>
        </p:nvSpPr>
        <p:spPr>
          <a:xfrm>
            <a:off x="8598103" y="1047902"/>
            <a:ext cx="1764792"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Numeric Benchmarks</a:t>
            </a:r>
            <a:endParaRPr lang="en-US" sz="1200" dirty="0"/>
          </a:p>
        </p:txBody>
      </p:sp>
      <p:graphicFrame>
        <p:nvGraphicFramePr>
          <p:cNvPr id="50" name="Table 0"/>
          <p:cNvGraphicFramePr>
            <a:graphicFrameLocks noGrp="1"/>
          </p:cNvGraphicFramePr>
          <p:nvPr>
            <p:extLst>
              <p:ext uri="{D42A27DB-BD31-4B8C-83A1-F6EECF244321}">
                <p14:modId xmlns:p14="http://schemas.microsoft.com/office/powerpoint/2010/main" val="1579011935"/>
              </p:ext>
            </p:extLst>
          </p:nvPr>
        </p:nvGraphicFramePr>
        <p:xfrm>
          <a:off x="8255203" y="1514246"/>
          <a:ext cx="3403397" cy="2448761"/>
        </p:xfrm>
        <a:graphic>
          <a:graphicData uri="http://schemas.openxmlformats.org/drawingml/2006/table">
            <a:tbl>
              <a:tblPr/>
              <a:tblGrid>
                <a:gridCol w="1515161">
                  <a:extLst>
                    <a:ext uri="{9D8B030D-6E8A-4147-A177-3AD203B41FA5}">
                      <a16:colId xmlns:a16="http://schemas.microsoft.com/office/drawing/2014/main" val="20000"/>
                    </a:ext>
                  </a:extLst>
                </a:gridCol>
                <a:gridCol w="971093">
                  <a:extLst>
                    <a:ext uri="{9D8B030D-6E8A-4147-A177-3AD203B41FA5}">
                      <a16:colId xmlns:a16="http://schemas.microsoft.com/office/drawing/2014/main" val="20001"/>
                    </a:ext>
                  </a:extLst>
                </a:gridCol>
                <a:gridCol w="917143">
                  <a:extLst>
                    <a:ext uri="{9D8B030D-6E8A-4147-A177-3AD203B41FA5}">
                      <a16:colId xmlns:a16="http://schemas.microsoft.com/office/drawing/2014/main" val="20002"/>
                    </a:ext>
                  </a:extLst>
                </a:gridCol>
              </a:tblGrid>
              <a:tr h="349823">
                <a:tc>
                  <a:txBody>
                    <a:bodyPr/>
                    <a:lstStyle/>
                    <a:p>
                      <a:pPr marL="0" indent="0" algn="l">
                        <a:buNone/>
                      </a:pPr>
                      <a:r>
                        <a:rPr lang="en-US" sz="900" b="1" dirty="0">
                          <a:solidFill>
                            <a:srgbClr val="4A5568"/>
                          </a:solidFill>
                          <a:latin typeface="Inter" pitchFamily="34" charset="0"/>
                          <a:ea typeface="Inter" pitchFamily="34" charset="-122"/>
                          <a:cs typeface="Inter" pitchFamily="34" charset="-120"/>
                        </a:rPr>
                        <a:t>Tech</a:t>
                      </a:r>
                      <a:endParaRPr lang="en-US" sz="900"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0"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solidFill>
                      <a:srgbClr val="F8FAFC"/>
                    </a:solidFill>
                  </a:tcPr>
                </a:tc>
                <a:tc>
                  <a:txBody>
                    <a:bodyPr/>
                    <a:lstStyle/>
                    <a:p>
                      <a:pPr marL="0" indent="0" algn="l">
                        <a:buNone/>
                      </a:pPr>
                      <a:r>
                        <a:rPr lang="en-US" sz="900" b="1" dirty="0">
                          <a:solidFill>
                            <a:srgbClr val="4A5568"/>
                          </a:solidFill>
                          <a:latin typeface="Inter" pitchFamily="34" charset="0"/>
                          <a:ea typeface="Inter" pitchFamily="34" charset="-122"/>
                          <a:cs typeface="Inter" pitchFamily="34" charset="-120"/>
                        </a:rPr>
                        <a:t>Cost</a:t>
                      </a:r>
                      <a:endParaRPr lang="en-US" sz="900"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0"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solidFill>
                      <a:srgbClr val="F8FAFC"/>
                    </a:solidFill>
                  </a:tcPr>
                </a:tc>
                <a:tc>
                  <a:txBody>
                    <a:bodyPr/>
                    <a:lstStyle/>
                    <a:p>
                      <a:pPr marL="0" indent="0" algn="l">
                        <a:buNone/>
                      </a:pPr>
                      <a:r>
                        <a:rPr lang="en-US" sz="900" b="1" dirty="0">
                          <a:solidFill>
                            <a:srgbClr val="4A5568"/>
                          </a:solidFill>
                          <a:latin typeface="Inter" pitchFamily="34" charset="0"/>
                          <a:ea typeface="Inter" pitchFamily="34" charset="-122"/>
                          <a:cs typeface="Inter" pitchFamily="34" charset="-120"/>
                        </a:rPr>
                        <a:t>Unit</a:t>
                      </a:r>
                      <a:endParaRPr lang="en-US" sz="900"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0" cap="flat" cmpd="sng" algn="ctr">
                      <a:solidFill>
                        <a:srgbClr val="E2E8F0"/>
                      </a:solidFill>
                      <a:prstDash val="solid"/>
                      <a:round/>
                      <a:headEnd type="none" w="med" len="med"/>
                      <a:tailEnd type="none" w="med" len="med"/>
                    </a:lnT>
                    <a:lnB w="9525" cap="flat" cmpd="sng" algn="ctr">
                      <a:solidFill>
                        <a:srgbClr val="E2E8F0"/>
                      </a:solidFill>
                      <a:prstDash val="solid"/>
                      <a:round/>
                      <a:headEnd type="none" w="med" len="med"/>
                      <a:tailEnd type="none" w="med" len="med"/>
                    </a:lnB>
                    <a:solidFill>
                      <a:srgbClr val="F8FAFC"/>
                    </a:solidFill>
                  </a:tcPr>
                </a:tc>
                <a:extLst>
                  <a:ext uri="{0D108BD9-81ED-4DB2-BD59-A6C34878D82A}">
                    <a16:rowId xmlns:a16="http://schemas.microsoft.com/office/drawing/2014/main" val="10000"/>
                  </a:ext>
                </a:extLst>
              </a:tr>
              <a:tr h="349823">
                <a:tc>
                  <a:txBody>
                    <a:bodyPr/>
                    <a:lstStyle/>
                    <a:p>
                      <a:pPr marL="0" indent="0">
                        <a:buNone/>
                      </a:pPr>
                      <a:r>
                        <a:rPr lang="en-US" sz="975" dirty="0">
                          <a:solidFill>
                            <a:srgbClr val="4A5568"/>
                          </a:solidFill>
                          <a:latin typeface="Inter" pitchFamily="34" charset="0"/>
                          <a:ea typeface="Inter" pitchFamily="34" charset="-122"/>
                          <a:cs typeface="Inter" pitchFamily="34" charset="-120"/>
                        </a:rPr>
                        <a:t>IX (2000 gpm)</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b="1" dirty="0">
                          <a:solidFill>
                            <a:srgbClr val="4A5568"/>
                          </a:solidFill>
                          <a:latin typeface="Inter" pitchFamily="34" charset="0"/>
                          <a:ea typeface="Inter" pitchFamily="34" charset="-122"/>
                          <a:cs typeface="Inter" pitchFamily="34" charset="-120"/>
                        </a:rPr>
                        <a:t>$150,552</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dirty="0">
                          <a:solidFill>
                            <a:srgbClr val="4A5568"/>
                          </a:solidFill>
                          <a:latin typeface="Inter" pitchFamily="34" charset="0"/>
                          <a:ea typeface="Inter" pitchFamily="34" charset="-122"/>
                          <a:cs typeface="Inter" pitchFamily="34" charset="-120"/>
                        </a:rPr>
                        <a:t>annual</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2E8F0"/>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extLst>
                  <a:ext uri="{0D108BD9-81ED-4DB2-BD59-A6C34878D82A}">
                    <a16:rowId xmlns:a16="http://schemas.microsoft.com/office/drawing/2014/main" val="10001"/>
                  </a:ext>
                </a:extLst>
              </a:tr>
              <a:tr h="349823">
                <a:tc>
                  <a:txBody>
                    <a:bodyPr/>
                    <a:lstStyle/>
                    <a:p>
                      <a:pPr marL="0" indent="0">
                        <a:buNone/>
                      </a:pPr>
                      <a:r>
                        <a:rPr lang="en-US" sz="975" dirty="0">
                          <a:solidFill>
                            <a:srgbClr val="4A5568"/>
                          </a:solidFill>
                          <a:latin typeface="Inter" pitchFamily="34" charset="0"/>
                          <a:ea typeface="Inter" pitchFamily="34" charset="-122"/>
                          <a:cs typeface="Inter" pitchFamily="34" charset="-120"/>
                        </a:rPr>
                        <a:t>GAC (2000 gpm)</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b="1" dirty="0">
                          <a:solidFill>
                            <a:srgbClr val="4A5568"/>
                          </a:solidFill>
                          <a:latin typeface="Inter" pitchFamily="34" charset="0"/>
                          <a:ea typeface="Inter" pitchFamily="34" charset="-122"/>
                          <a:cs typeface="Inter" pitchFamily="34" charset="-120"/>
                        </a:rPr>
                        <a:t>$269,790</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dirty="0">
                          <a:solidFill>
                            <a:srgbClr val="4A5568"/>
                          </a:solidFill>
                          <a:latin typeface="Inter" pitchFamily="34" charset="0"/>
                          <a:ea typeface="Inter" pitchFamily="34" charset="-122"/>
                          <a:cs typeface="Inter" pitchFamily="34" charset="-120"/>
                        </a:rPr>
                        <a:t>annual</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extLst>
                  <a:ext uri="{0D108BD9-81ED-4DB2-BD59-A6C34878D82A}">
                    <a16:rowId xmlns:a16="http://schemas.microsoft.com/office/drawing/2014/main" val="10002"/>
                  </a:ext>
                </a:extLst>
              </a:tr>
              <a:tr h="349823">
                <a:tc>
                  <a:txBody>
                    <a:bodyPr/>
                    <a:lstStyle/>
                    <a:p>
                      <a:pPr marL="0" indent="0">
                        <a:buNone/>
                      </a:pPr>
                      <a:r>
                        <a:rPr lang="en-US" sz="975" dirty="0">
                          <a:solidFill>
                            <a:srgbClr val="4A5568"/>
                          </a:solidFill>
                          <a:latin typeface="Inter" pitchFamily="34" charset="0"/>
                          <a:ea typeface="Inter" pitchFamily="34" charset="-122"/>
                          <a:cs typeface="Inter" pitchFamily="34" charset="-120"/>
                        </a:rPr>
                        <a:t>IX (2000 gpm)</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b="1" dirty="0">
                          <a:solidFill>
                            <a:srgbClr val="4A5568"/>
                          </a:solidFill>
                          <a:latin typeface="Inter" pitchFamily="34" charset="0"/>
                          <a:ea typeface="Inter" pitchFamily="34" charset="-122"/>
                          <a:cs typeface="Inter" pitchFamily="34" charset="-120"/>
                        </a:rPr>
                        <a:t>$0.14</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dirty="0">
                          <a:solidFill>
                            <a:srgbClr val="4A5568"/>
                          </a:solidFill>
                          <a:latin typeface="Inter" pitchFamily="34" charset="0"/>
                          <a:ea typeface="Inter" pitchFamily="34" charset="-122"/>
                          <a:cs typeface="Inter" pitchFamily="34" charset="-120"/>
                        </a:rPr>
                        <a:t>/1000 gal</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extLst>
                  <a:ext uri="{0D108BD9-81ED-4DB2-BD59-A6C34878D82A}">
                    <a16:rowId xmlns:a16="http://schemas.microsoft.com/office/drawing/2014/main" val="10003"/>
                  </a:ext>
                </a:extLst>
              </a:tr>
              <a:tr h="349823">
                <a:tc>
                  <a:txBody>
                    <a:bodyPr/>
                    <a:lstStyle/>
                    <a:p>
                      <a:pPr marL="0" indent="0">
                        <a:buNone/>
                      </a:pPr>
                      <a:r>
                        <a:rPr lang="en-US" sz="975" dirty="0">
                          <a:solidFill>
                            <a:srgbClr val="4A5568"/>
                          </a:solidFill>
                          <a:latin typeface="Inter" pitchFamily="34" charset="0"/>
                          <a:ea typeface="Inter" pitchFamily="34" charset="-122"/>
                          <a:cs typeface="Inter" pitchFamily="34" charset="-120"/>
                        </a:rPr>
                        <a:t>GAC (2000 gpm)</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b="1" dirty="0">
                          <a:solidFill>
                            <a:srgbClr val="4A5568"/>
                          </a:solidFill>
                          <a:latin typeface="Inter" pitchFamily="34" charset="0"/>
                          <a:ea typeface="Inter" pitchFamily="34" charset="-122"/>
                          <a:cs typeface="Inter" pitchFamily="34" charset="-120"/>
                        </a:rPr>
                        <a:t>$0.26</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dirty="0">
                          <a:solidFill>
                            <a:srgbClr val="4A5568"/>
                          </a:solidFill>
                          <a:latin typeface="Inter" pitchFamily="34" charset="0"/>
                          <a:ea typeface="Inter" pitchFamily="34" charset="-122"/>
                          <a:cs typeface="Inter" pitchFamily="34" charset="-120"/>
                        </a:rPr>
                        <a:t>/1000 gal</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extLst>
                  <a:ext uri="{0D108BD9-81ED-4DB2-BD59-A6C34878D82A}">
                    <a16:rowId xmlns:a16="http://schemas.microsoft.com/office/drawing/2014/main" val="10004"/>
                  </a:ext>
                </a:extLst>
              </a:tr>
              <a:tr h="349823">
                <a:tc>
                  <a:txBody>
                    <a:bodyPr/>
                    <a:lstStyle/>
                    <a:p>
                      <a:pPr marL="0" indent="0">
                        <a:buNone/>
                      </a:pPr>
                      <a:r>
                        <a:rPr lang="en-US" sz="975" dirty="0">
                          <a:solidFill>
                            <a:srgbClr val="4A5568"/>
                          </a:solidFill>
                          <a:latin typeface="Inter" pitchFamily="34" charset="0"/>
                          <a:ea typeface="Inter" pitchFamily="34" charset="-122"/>
                          <a:cs typeface="Inter" pitchFamily="34" charset="-120"/>
                        </a:rPr>
                        <a:t>IX (500 gpm)</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b="1" dirty="0">
                          <a:solidFill>
                            <a:srgbClr val="4A5568"/>
                          </a:solidFill>
                          <a:latin typeface="Inter" pitchFamily="34" charset="0"/>
                          <a:ea typeface="Inter" pitchFamily="34" charset="-122"/>
                          <a:cs typeface="Inter" pitchFamily="34" charset="-120"/>
                        </a:rPr>
                        <a:t>$0.26</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tc>
                  <a:txBody>
                    <a:bodyPr/>
                    <a:lstStyle/>
                    <a:p>
                      <a:pPr marL="0" indent="0">
                        <a:buNone/>
                      </a:pPr>
                      <a:r>
                        <a:rPr lang="en-US" sz="975" dirty="0">
                          <a:solidFill>
                            <a:srgbClr val="4A5568"/>
                          </a:solidFill>
                          <a:latin typeface="Inter" pitchFamily="34" charset="0"/>
                          <a:ea typeface="Inter" pitchFamily="34" charset="-122"/>
                          <a:cs typeface="Inter" pitchFamily="34" charset="-120"/>
                        </a:rPr>
                        <a:t>/1000 gal</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9525" cap="flat" cmpd="sng" algn="ctr">
                      <a:solidFill>
                        <a:srgbClr val="EDF2F7"/>
                      </a:solidFill>
                      <a:prstDash val="solid"/>
                      <a:round/>
                      <a:headEnd type="none" w="med" len="med"/>
                      <a:tailEnd type="none" w="med" len="med"/>
                    </a:lnB>
                  </a:tcPr>
                </a:tc>
                <a:extLst>
                  <a:ext uri="{0D108BD9-81ED-4DB2-BD59-A6C34878D82A}">
                    <a16:rowId xmlns:a16="http://schemas.microsoft.com/office/drawing/2014/main" val="10005"/>
                  </a:ext>
                </a:extLst>
              </a:tr>
              <a:tr h="349823">
                <a:tc>
                  <a:txBody>
                    <a:bodyPr/>
                    <a:lstStyle/>
                    <a:p>
                      <a:pPr marL="0" indent="0">
                        <a:buNone/>
                      </a:pPr>
                      <a:r>
                        <a:rPr lang="en-US" sz="975" dirty="0">
                          <a:solidFill>
                            <a:srgbClr val="4A5568"/>
                          </a:solidFill>
                          <a:latin typeface="Inter" pitchFamily="34" charset="0"/>
                          <a:ea typeface="Inter" pitchFamily="34" charset="-122"/>
                          <a:cs typeface="Inter" pitchFamily="34" charset="-120"/>
                        </a:rPr>
                        <a:t>GAC (500 gpm)</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0" cap="flat" cmpd="sng" algn="ctr">
                      <a:solidFill>
                        <a:srgbClr val="E2E8F0"/>
                      </a:solidFill>
                      <a:prstDash val="solid"/>
                      <a:round/>
                      <a:headEnd type="none" w="med" len="med"/>
                      <a:tailEnd type="none" w="med" len="med"/>
                    </a:lnB>
                  </a:tcPr>
                </a:tc>
                <a:tc>
                  <a:txBody>
                    <a:bodyPr/>
                    <a:lstStyle/>
                    <a:p>
                      <a:pPr marL="0" indent="0">
                        <a:buNone/>
                      </a:pPr>
                      <a:r>
                        <a:rPr lang="en-US" sz="975" b="1" dirty="0">
                          <a:solidFill>
                            <a:srgbClr val="4A5568"/>
                          </a:solidFill>
                          <a:latin typeface="Inter" pitchFamily="34" charset="0"/>
                          <a:ea typeface="Inter" pitchFamily="34" charset="-122"/>
                          <a:cs typeface="Inter" pitchFamily="34" charset="-120"/>
                        </a:rPr>
                        <a:t>$0.45</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0" cap="flat" cmpd="sng" algn="ctr">
                      <a:solidFill>
                        <a:srgbClr val="E2E8F0"/>
                      </a:solidFill>
                      <a:prstDash val="solid"/>
                      <a:round/>
                      <a:headEnd type="none" w="med" len="med"/>
                      <a:tailEnd type="none" w="med" len="med"/>
                    </a:lnB>
                  </a:tcPr>
                </a:tc>
                <a:tc>
                  <a:txBody>
                    <a:bodyPr/>
                    <a:lstStyle/>
                    <a:p>
                      <a:pPr marL="0" indent="0">
                        <a:buNone/>
                      </a:pPr>
                      <a:r>
                        <a:rPr lang="en-US" sz="975" dirty="0">
                          <a:solidFill>
                            <a:srgbClr val="4A5568"/>
                          </a:solidFill>
                          <a:latin typeface="Inter" pitchFamily="34" charset="0"/>
                          <a:ea typeface="Inter" pitchFamily="34" charset="-122"/>
                          <a:cs typeface="Inter" pitchFamily="34" charset="-120"/>
                        </a:rPr>
                        <a:t>/1000 gal</a:t>
                      </a:r>
                      <a:endParaRPr lang="en-US" sz="975" dirty="0">
                        <a:latin typeface="Inter" charset="0"/>
                        <a:ea typeface="Inter" charset="0"/>
                        <a:cs typeface="Inter" charset="0"/>
                      </a:endParaRPr>
                    </a:p>
                  </a:txBody>
                  <a:tcPr marL="75895" marR="75895" marT="95098" marB="95098" anchor="ctr">
                    <a:lnL w="0" cap="flat" cmpd="sng" algn="ctr">
                      <a:solidFill>
                        <a:srgbClr val="E2E8F0"/>
                      </a:solidFill>
                      <a:prstDash val="solid"/>
                      <a:round/>
                      <a:headEnd type="none" w="med" len="med"/>
                      <a:tailEnd type="none" w="med" len="med"/>
                    </a:lnL>
                    <a:lnR w="0" cap="flat" cmpd="sng" algn="ctr">
                      <a:solidFill>
                        <a:srgbClr val="E2E8F0"/>
                      </a:solidFill>
                      <a:prstDash val="solid"/>
                      <a:round/>
                      <a:headEnd type="none" w="med" len="med"/>
                      <a:tailEnd type="none" w="med" len="med"/>
                    </a:lnR>
                    <a:lnT w="9525" cap="flat" cmpd="sng" algn="ctr">
                      <a:solidFill>
                        <a:srgbClr val="EDF2F7"/>
                      </a:solidFill>
                      <a:prstDash val="solid"/>
                      <a:round/>
                      <a:headEnd type="none" w="med" len="med"/>
                      <a:tailEnd type="none" w="med" len="med"/>
                    </a:lnT>
                    <a:lnB w="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1" name="Text 41"/>
          <p:cNvSpPr txBox="1"/>
          <p:nvPr/>
        </p:nvSpPr>
        <p:spPr>
          <a:xfrm>
            <a:off x="8389620" y="4058107"/>
            <a:ext cx="3276295" cy="133502"/>
          </a:xfrm>
          <a:prstGeom prst="rect">
            <a:avLst/>
          </a:prstGeom>
          <a:noFill/>
          <a:ln/>
        </p:spPr>
        <p:txBody>
          <a:bodyPr wrap="square" lIns="0" tIns="0" rIns="0" bIns="0" rtlCol="0" anchor="ctr"/>
          <a:lstStyle/>
          <a:p>
            <a:pPr marL="0" indent="0" algn="l">
              <a:buNone/>
            </a:pPr>
            <a:r>
              <a:rPr lang="en-US" sz="800" dirty="0">
                <a:solidFill>
                  <a:srgbClr val="718096"/>
                </a:solidFill>
                <a:latin typeface="Inter" pitchFamily="34" charset="0"/>
                <a:ea typeface="Inter" pitchFamily="34" charset="-122"/>
                <a:cs typeface="Inter" pitchFamily="34" charset="-120"/>
              </a:rPr>
              <a:t> Source: EPA, NEWMOA (2023) </a:t>
            </a:r>
            <a:endParaRPr lang="en-US" sz="800" dirty="0"/>
          </a:p>
        </p:txBody>
      </p:sp>
      <p:pic>
        <p:nvPicPr>
          <p:cNvPr id="52" name="Image 7" descr="preencoded.png"/>
          <p:cNvPicPr>
            <a:picLocks noChangeAspect="1"/>
          </p:cNvPicPr>
          <p:nvPr/>
        </p:nvPicPr>
        <p:blipFill>
          <a:blip r:embed="rId4"/>
          <a:srcRect/>
          <a:stretch/>
        </p:blipFill>
        <p:spPr>
          <a:xfrm>
            <a:off x="8255203" y="4070909"/>
            <a:ext cx="105156" cy="105156"/>
          </a:xfrm>
          <a:prstGeom prst="rect">
            <a:avLst/>
          </a:prstGeom>
        </p:spPr>
      </p:pic>
      <p:sp>
        <p:nvSpPr>
          <p:cNvPr id="53" name="Shape 42"/>
          <p:cNvSpPr/>
          <p:nvPr/>
        </p:nvSpPr>
        <p:spPr>
          <a:xfrm>
            <a:off x="381305" y="5619902"/>
            <a:ext cx="11430000" cy="571500"/>
          </a:xfrm>
          <a:prstGeom prst="roundRect">
            <a:avLst>
              <a:gd name="adj" fmla="val 53333"/>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54" name="Shape 43"/>
          <p:cNvSpPr/>
          <p:nvPr/>
        </p:nvSpPr>
        <p:spPr>
          <a:xfrm>
            <a:off x="533095" y="5753405"/>
            <a:ext cx="304495" cy="304495"/>
          </a:xfrm>
          <a:prstGeom prst="roundRect">
            <a:avLst>
              <a:gd name="adj" fmla="val 75075"/>
            </a:avLst>
          </a:prstGeom>
          <a:solidFill>
            <a:srgbClr val="EBF8FF"/>
          </a:solidFill>
          <a:ln w="12700">
            <a:solidFill>
              <a:srgbClr val="FFFFFF">
                <a:alpha val="0"/>
              </a:srgbClr>
            </a:solidFill>
            <a:prstDash val="solid"/>
          </a:ln>
        </p:spPr>
        <p:txBody>
          <a:bodyPr/>
          <a:lstStyle/>
          <a:p>
            <a:endParaRPr lang="en-US"/>
          </a:p>
        </p:txBody>
      </p:sp>
      <p:pic>
        <p:nvPicPr>
          <p:cNvPr id="55" name="Image 8" descr="preencoded.png"/>
          <p:cNvPicPr>
            <a:picLocks noChangeAspect="1"/>
          </p:cNvPicPr>
          <p:nvPr/>
        </p:nvPicPr>
        <p:blipFill>
          <a:blip r:embed="rId5"/>
          <a:srcRect/>
          <a:stretch/>
        </p:blipFill>
        <p:spPr>
          <a:xfrm>
            <a:off x="619049" y="5838444"/>
            <a:ext cx="133502" cy="133502"/>
          </a:xfrm>
          <a:prstGeom prst="rect">
            <a:avLst/>
          </a:prstGeom>
        </p:spPr>
      </p:pic>
      <p:sp>
        <p:nvSpPr>
          <p:cNvPr id="56" name="Text 44"/>
          <p:cNvSpPr txBox="1"/>
          <p:nvPr/>
        </p:nvSpPr>
        <p:spPr>
          <a:xfrm>
            <a:off x="952805" y="5805526"/>
            <a:ext cx="11392510" cy="200254"/>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Integrated chitosan-biochar platform: upstream immobilization/polishing step intended to reduce PFAS mass flux and protect downstream media life.</a:t>
            </a:r>
            <a:endParaRPr lang="en-US" sz="1000" dirty="0"/>
          </a:p>
        </p:txBody>
      </p:sp>
      <p:sp>
        <p:nvSpPr>
          <p:cNvPr id="57" name="Shape 45"/>
          <p:cNvSpPr/>
          <p:nvPr/>
        </p:nvSpPr>
        <p:spPr>
          <a:xfrm>
            <a:off x="0" y="0"/>
            <a:ext cx="12191695" cy="761695"/>
          </a:xfrm>
          <a:prstGeom prst="rect">
            <a:avLst/>
          </a:prstGeom>
          <a:solidFill>
            <a:srgbClr val="1A365D"/>
          </a:solidFill>
          <a:ln w="12700">
            <a:solidFill>
              <a:srgbClr val="FFFFFF">
                <a:alpha val="0"/>
              </a:srgbClr>
            </a:solidFill>
            <a:prstDash val="solid"/>
          </a:ln>
        </p:spPr>
        <p:txBody>
          <a:bodyPr/>
          <a:lstStyle/>
          <a:p>
            <a:endParaRPr lang="en-US"/>
          </a:p>
        </p:txBody>
      </p:sp>
      <p:sp>
        <p:nvSpPr>
          <p:cNvPr id="58" name="Shape 46"/>
          <p:cNvSpPr/>
          <p:nvPr/>
        </p:nvSpPr>
        <p:spPr>
          <a:xfrm>
            <a:off x="381305" y="152705"/>
            <a:ext cx="457200" cy="457200"/>
          </a:xfrm>
          <a:prstGeom prst="roundRect">
            <a:avLst>
              <a:gd name="adj" fmla="val 66667"/>
            </a:avLst>
          </a:prstGeom>
          <a:solidFill>
            <a:srgbClr val="FFFFFF"/>
          </a:solidFill>
          <a:ln w="12700">
            <a:solidFill>
              <a:srgbClr val="FFFFFF">
                <a:alpha val="0"/>
              </a:srgbClr>
            </a:solidFill>
            <a:prstDash val="solid"/>
          </a:ln>
        </p:spPr>
        <p:txBody>
          <a:bodyPr/>
          <a:lstStyle/>
          <a:p>
            <a:endParaRPr lang="en-US"/>
          </a:p>
        </p:txBody>
      </p:sp>
      <p:pic>
        <p:nvPicPr>
          <p:cNvPr id="59" name="Image 9" descr="preencoded.png"/>
          <p:cNvPicPr>
            <a:picLocks noChangeAspect="1"/>
          </p:cNvPicPr>
          <p:nvPr/>
        </p:nvPicPr>
        <p:blipFill>
          <a:blip r:embed="rId6"/>
          <a:srcRect/>
          <a:stretch/>
        </p:blipFill>
        <p:spPr>
          <a:xfrm>
            <a:off x="293298" y="152705"/>
            <a:ext cx="545207" cy="457200"/>
          </a:xfrm>
          <a:prstGeom prst="rect">
            <a:avLst/>
          </a:prstGeom>
        </p:spPr>
      </p:pic>
      <p:sp>
        <p:nvSpPr>
          <p:cNvPr id="60" name="Text 47"/>
          <p:cNvSpPr txBox="1"/>
          <p:nvPr/>
        </p:nvSpPr>
        <p:spPr>
          <a:xfrm>
            <a:off x="981151" y="152705"/>
            <a:ext cx="4651553" cy="277063"/>
          </a:xfrm>
          <a:prstGeom prst="rect">
            <a:avLst/>
          </a:prstGeom>
          <a:noFill/>
          <a:ln/>
        </p:spPr>
        <p:txBody>
          <a:bodyPr wrap="square" lIns="0" tIns="0" rIns="0" bIns="0" rtlCol="0" anchor="ctr"/>
          <a:lstStyle/>
          <a:p>
            <a:pPr marL="0" indent="0" algn="l">
              <a:buNone/>
            </a:pPr>
            <a:r>
              <a:rPr lang="en-US" sz="1800" b="1" kern="0" spc="38" dirty="0">
                <a:solidFill>
                  <a:srgbClr val="FFFFFF"/>
                </a:solidFill>
                <a:latin typeface="Inter" pitchFamily="34" charset="0"/>
                <a:ea typeface="Inter" pitchFamily="34" charset="-122"/>
                <a:cs typeface="Inter" pitchFamily="34" charset="-120"/>
              </a:rPr>
              <a:t>Water Treatment Cost Benchmarks</a:t>
            </a:r>
            <a:endParaRPr lang="en-US" sz="1800" dirty="0"/>
          </a:p>
        </p:txBody>
      </p:sp>
      <p:sp>
        <p:nvSpPr>
          <p:cNvPr id="61" name="Text 48"/>
          <p:cNvSpPr txBox="1"/>
          <p:nvPr/>
        </p:nvSpPr>
        <p:spPr>
          <a:xfrm>
            <a:off x="981151" y="448056"/>
            <a:ext cx="4019702" cy="162763"/>
          </a:xfrm>
          <a:prstGeom prst="rect">
            <a:avLst/>
          </a:prstGeom>
          <a:noFill/>
          <a:ln/>
        </p:spPr>
        <p:txBody>
          <a:bodyPr wrap="square" lIns="0" tIns="0" rIns="0" bIns="0" rtlCol="0" anchor="ctr"/>
          <a:lstStyle/>
          <a:p>
            <a:pPr marL="0" indent="0" algn="l">
              <a:buNone/>
            </a:pPr>
            <a:r>
              <a:rPr lang="en-US" sz="1000" dirty="0">
                <a:solidFill>
                  <a:srgbClr val="A0C4E8"/>
                </a:solidFill>
                <a:latin typeface="Inter" pitchFamily="34" charset="0"/>
                <a:ea typeface="Inter" pitchFamily="34" charset="-122"/>
                <a:cs typeface="Inter" pitchFamily="34" charset="-120"/>
              </a:rPr>
              <a:t>EPA PFAS treatment costs and performance analysis</a:t>
            </a:r>
            <a:endParaRPr lang="en-US" sz="1000" dirty="0"/>
          </a:p>
        </p:txBody>
      </p:sp>
      <p:sp>
        <p:nvSpPr>
          <p:cNvPr id="62" name="Shape 49"/>
          <p:cNvSpPr/>
          <p:nvPr/>
        </p:nvSpPr>
        <p:spPr>
          <a:xfrm>
            <a:off x="10521086" y="228600"/>
            <a:ext cx="304495" cy="304495"/>
          </a:xfrm>
          <a:prstGeom prst="roundRect">
            <a:avLst>
              <a:gd name="adj" fmla="val 112613"/>
            </a:avLst>
          </a:prstGeom>
          <a:solidFill>
            <a:srgbClr val="FFFFFF">
              <a:alpha val="10000"/>
            </a:srgbClr>
          </a:solidFill>
          <a:ln w="12700">
            <a:solidFill>
              <a:srgbClr val="FFFFFF">
                <a:alpha val="0"/>
              </a:srgbClr>
            </a:solidFill>
            <a:prstDash val="solid"/>
          </a:ln>
        </p:spPr>
        <p:txBody>
          <a:bodyPr/>
          <a:lstStyle/>
          <a:p>
            <a:endParaRPr lang="en-US"/>
          </a:p>
        </p:txBody>
      </p:sp>
      <p:pic>
        <p:nvPicPr>
          <p:cNvPr id="63" name="Image 10" descr="preencoded.png"/>
          <p:cNvPicPr>
            <a:picLocks noChangeAspect="1"/>
          </p:cNvPicPr>
          <p:nvPr/>
        </p:nvPicPr>
        <p:blipFill>
          <a:blip r:embed="rId7"/>
          <a:srcRect/>
          <a:stretch/>
        </p:blipFill>
        <p:spPr>
          <a:xfrm>
            <a:off x="10611612" y="319126"/>
            <a:ext cx="123444" cy="123444"/>
          </a:xfrm>
          <a:prstGeom prst="rect">
            <a:avLst/>
          </a:prstGeom>
        </p:spPr>
      </p:pic>
      <p:sp>
        <p:nvSpPr>
          <p:cNvPr id="64" name="Text 50"/>
          <p:cNvSpPr txBox="1"/>
          <p:nvPr/>
        </p:nvSpPr>
        <p:spPr>
          <a:xfrm>
            <a:off x="11016691" y="304495"/>
            <a:ext cx="1086307"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Cost Analysis</a:t>
            </a:r>
            <a:endParaRPr lang="en-US" sz="900" dirty="0"/>
          </a:p>
        </p:txBody>
      </p:sp>
      <p:sp>
        <p:nvSpPr>
          <p:cNvPr id="65" name="Shape 51"/>
          <p:cNvSpPr/>
          <p:nvPr/>
        </p:nvSpPr>
        <p:spPr>
          <a:xfrm>
            <a:off x="0" y="6286500"/>
            <a:ext cx="12191695" cy="571500"/>
          </a:xfrm>
          <a:prstGeom prst="rect">
            <a:avLst/>
          </a:prstGeom>
          <a:solidFill>
            <a:srgbClr val="1A365D"/>
          </a:solidFill>
          <a:ln w="12700">
            <a:solidFill>
              <a:srgbClr val="FFFFFF">
                <a:alpha val="0"/>
              </a:srgbClr>
            </a:solidFill>
            <a:prstDash val="solid"/>
          </a:ln>
        </p:spPr>
        <p:txBody>
          <a:bodyPr/>
          <a:lstStyle/>
          <a:p>
            <a:endParaRPr lang="en-US"/>
          </a:p>
        </p:txBody>
      </p:sp>
      <p:pic>
        <p:nvPicPr>
          <p:cNvPr id="66" name="Image 11" descr="preencoded.png"/>
          <p:cNvPicPr>
            <a:picLocks noChangeAspect="1"/>
          </p:cNvPicPr>
          <p:nvPr/>
        </p:nvPicPr>
        <p:blipFill>
          <a:blip r:embed="rId8"/>
          <a:srcRect/>
          <a:stretch/>
        </p:blipFill>
        <p:spPr>
          <a:xfrm>
            <a:off x="381305" y="6510528"/>
            <a:ext cx="123444" cy="123444"/>
          </a:xfrm>
          <a:prstGeom prst="rect">
            <a:avLst/>
          </a:prstGeom>
        </p:spPr>
      </p:pic>
      <p:sp>
        <p:nvSpPr>
          <p:cNvPr id="67" name="Text 52"/>
          <p:cNvSpPr txBox="1"/>
          <p:nvPr/>
        </p:nvSpPr>
        <p:spPr>
          <a:xfrm>
            <a:off x="580644" y="6495898"/>
            <a:ext cx="3751783"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Copyright 2026 Shield Nutraceuticals/Chitosan Global</a:t>
            </a:r>
            <a:endParaRPr lang="en-US" sz="900" dirty="0"/>
          </a:p>
        </p:txBody>
      </p:sp>
      <p:pic>
        <p:nvPicPr>
          <p:cNvPr id="68" name="Image 12" descr="preencoded.png"/>
          <p:cNvPicPr>
            <a:picLocks noChangeAspect="1"/>
          </p:cNvPicPr>
          <p:nvPr/>
        </p:nvPicPr>
        <p:blipFill>
          <a:blip r:embed="rId9"/>
          <a:srcRect l="-7143" r="-7143"/>
          <a:stretch/>
        </p:blipFill>
        <p:spPr>
          <a:xfrm>
            <a:off x="6059729" y="6505956"/>
            <a:ext cx="133502" cy="133502"/>
          </a:xfrm>
          <a:prstGeom prst="rect">
            <a:avLst/>
          </a:prstGeom>
        </p:spPr>
      </p:pic>
      <p:sp>
        <p:nvSpPr>
          <p:cNvPr id="69" name="Text 53"/>
          <p:cNvSpPr txBox="1"/>
          <p:nvPr/>
        </p:nvSpPr>
        <p:spPr>
          <a:xfrm>
            <a:off x="6270041" y="6495898"/>
            <a:ext cx="1503274"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Contact: John Hott</a:t>
            </a:r>
            <a:endParaRPr lang="en-US" sz="900" dirty="0"/>
          </a:p>
        </p:txBody>
      </p:sp>
      <p:pic>
        <p:nvPicPr>
          <p:cNvPr id="70" name="Image 13" descr="preencoded.png"/>
          <p:cNvPicPr>
            <a:picLocks noChangeAspect="1"/>
          </p:cNvPicPr>
          <p:nvPr/>
        </p:nvPicPr>
        <p:blipFill>
          <a:blip r:embed="rId10"/>
          <a:srcRect/>
          <a:stretch/>
        </p:blipFill>
        <p:spPr>
          <a:xfrm>
            <a:off x="7563917" y="6505956"/>
            <a:ext cx="133502" cy="133502"/>
          </a:xfrm>
          <a:prstGeom prst="rect">
            <a:avLst/>
          </a:prstGeom>
        </p:spPr>
      </p:pic>
      <p:sp>
        <p:nvSpPr>
          <p:cNvPr id="71" name="Text 54"/>
          <p:cNvSpPr txBox="1"/>
          <p:nvPr/>
        </p:nvSpPr>
        <p:spPr>
          <a:xfrm>
            <a:off x="7773314" y="6495898"/>
            <a:ext cx="2307946"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Email: John@Chitosanglobal.com</a:t>
            </a:r>
            <a:endParaRPr lang="en-US" sz="900" dirty="0"/>
          </a:p>
        </p:txBody>
      </p:sp>
      <p:pic>
        <p:nvPicPr>
          <p:cNvPr id="72" name="Image 14" descr="preencoded.png"/>
          <p:cNvPicPr>
            <a:picLocks noChangeAspect="1"/>
          </p:cNvPicPr>
          <p:nvPr/>
        </p:nvPicPr>
        <p:blipFill>
          <a:blip r:embed="rId11"/>
          <a:srcRect/>
          <a:stretch/>
        </p:blipFill>
        <p:spPr>
          <a:xfrm>
            <a:off x="9918497" y="6505956"/>
            <a:ext cx="133502" cy="133502"/>
          </a:xfrm>
          <a:prstGeom prst="rect">
            <a:avLst/>
          </a:prstGeom>
        </p:spPr>
      </p:pic>
      <p:sp>
        <p:nvSpPr>
          <p:cNvPr id="73" name="Text 55"/>
          <p:cNvSpPr txBox="1"/>
          <p:nvPr/>
        </p:nvSpPr>
        <p:spPr>
          <a:xfrm>
            <a:off x="10128809" y="6495898"/>
            <a:ext cx="2007108"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Website: chitosanglobal.com</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5F7FA"/>
          </a:solidFill>
          <a:ln w="12700">
            <a:solidFill>
              <a:srgbClr val="FFFFFF">
                <a:alpha val="0"/>
              </a:srgbClr>
            </a:solidFill>
            <a:prstDash val="solid"/>
          </a:ln>
        </p:spPr>
        <p:txBody>
          <a:bodyPr/>
          <a:lstStyle/>
          <a:p>
            <a:endParaRPr lang="en-US"/>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381305" y="952805"/>
            <a:ext cx="3685946" cy="4343400"/>
          </a:xfrm>
          <a:prstGeom prst="roundRect">
            <a:avLst>
              <a:gd name="adj" fmla="val 1282"/>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5" name="Shape 2"/>
          <p:cNvSpPr/>
          <p:nvPr/>
        </p:nvSpPr>
        <p:spPr>
          <a:xfrm>
            <a:off x="571500" y="1562710"/>
            <a:ext cx="3305556" cy="9144"/>
          </a:xfrm>
          <a:prstGeom prst="rect">
            <a:avLst/>
          </a:prstGeom>
          <a:solidFill>
            <a:srgbClr val="E2E8F0"/>
          </a:solidFill>
          <a:ln w="12700">
            <a:solidFill>
              <a:srgbClr val="E2E8F0">
                <a:alpha val="0"/>
              </a:srgbClr>
            </a:solidFill>
            <a:prstDash val="solid"/>
          </a:ln>
        </p:spPr>
        <p:txBody>
          <a:bodyPr/>
          <a:lstStyle/>
          <a:p>
            <a:endParaRPr lang="en-US"/>
          </a:p>
        </p:txBody>
      </p:sp>
      <p:sp>
        <p:nvSpPr>
          <p:cNvPr id="8" name="Text 4"/>
          <p:cNvSpPr txBox="1"/>
          <p:nvPr/>
        </p:nvSpPr>
        <p:spPr>
          <a:xfrm>
            <a:off x="972007" y="1200607"/>
            <a:ext cx="2053742"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Conventional Pathways</a:t>
            </a:r>
            <a:endParaRPr lang="en-US" sz="1200" dirty="0"/>
          </a:p>
        </p:txBody>
      </p:sp>
      <p:sp>
        <p:nvSpPr>
          <p:cNvPr id="9" name="Shape 5"/>
          <p:cNvSpPr/>
          <p:nvPr/>
        </p:nvSpPr>
        <p:spPr>
          <a:xfrm>
            <a:off x="571500" y="1723644"/>
            <a:ext cx="3305556" cy="609905"/>
          </a:xfrm>
          <a:prstGeom prst="roundRect">
            <a:avLst>
              <a:gd name="adj" fmla="val 28111"/>
            </a:avLst>
          </a:prstGeom>
          <a:solidFill>
            <a:srgbClr val="F8FAFC"/>
          </a:solidFill>
          <a:ln/>
        </p:spPr>
        <p:txBody>
          <a:bodyPr/>
          <a:lstStyle/>
          <a:p>
            <a:endParaRPr lang="en-US"/>
          </a:p>
        </p:txBody>
      </p:sp>
      <p:sp>
        <p:nvSpPr>
          <p:cNvPr id="10" name="Shape 6"/>
          <p:cNvSpPr/>
          <p:nvPr/>
        </p:nvSpPr>
        <p:spPr>
          <a:xfrm>
            <a:off x="571500" y="1723644"/>
            <a:ext cx="38405" cy="609905"/>
          </a:xfrm>
          <a:prstGeom prst="roundRect">
            <a:avLst>
              <a:gd name="adj" fmla="val 446426"/>
            </a:avLst>
          </a:prstGeom>
          <a:solidFill>
            <a:srgbClr val="4299E1"/>
          </a:solidFill>
          <a:ln w="12700">
            <a:solidFill>
              <a:srgbClr val="4299E1">
                <a:alpha val="0"/>
              </a:srgbClr>
            </a:solidFill>
            <a:prstDash val="solid"/>
          </a:ln>
        </p:spPr>
        <p:txBody>
          <a:bodyPr/>
          <a:lstStyle/>
          <a:p>
            <a:endParaRPr lang="en-US"/>
          </a:p>
        </p:txBody>
      </p:sp>
      <p:sp>
        <p:nvSpPr>
          <p:cNvPr id="11" name="Text 7"/>
          <p:cNvSpPr txBox="1"/>
          <p:nvPr/>
        </p:nvSpPr>
        <p:spPr>
          <a:xfrm>
            <a:off x="761695" y="1837944"/>
            <a:ext cx="2962656"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Soil Washing</a:t>
            </a:r>
            <a:endParaRPr lang="en-US" sz="1000" dirty="0"/>
          </a:p>
        </p:txBody>
      </p:sp>
      <p:sp>
        <p:nvSpPr>
          <p:cNvPr id="12" name="Text 8"/>
          <p:cNvSpPr txBox="1"/>
          <p:nvPr/>
        </p:nvSpPr>
        <p:spPr>
          <a:xfrm>
            <a:off x="761695" y="2038198"/>
            <a:ext cx="3235147" cy="18105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$100-$200/ton excluding residual treatment</a:t>
            </a:r>
            <a:endParaRPr lang="en-US" sz="900" dirty="0"/>
          </a:p>
        </p:txBody>
      </p:sp>
      <p:sp>
        <p:nvSpPr>
          <p:cNvPr id="13" name="Shape 9"/>
          <p:cNvSpPr/>
          <p:nvPr/>
        </p:nvSpPr>
        <p:spPr>
          <a:xfrm>
            <a:off x="571500" y="2478024"/>
            <a:ext cx="3305556" cy="609905"/>
          </a:xfrm>
          <a:prstGeom prst="roundRect">
            <a:avLst>
              <a:gd name="adj" fmla="val 28111"/>
            </a:avLst>
          </a:prstGeom>
          <a:solidFill>
            <a:srgbClr val="F8FAFC"/>
          </a:solidFill>
          <a:ln/>
        </p:spPr>
        <p:txBody>
          <a:bodyPr/>
          <a:lstStyle/>
          <a:p>
            <a:endParaRPr lang="en-US"/>
          </a:p>
        </p:txBody>
      </p:sp>
      <p:sp>
        <p:nvSpPr>
          <p:cNvPr id="14" name="Shape 10"/>
          <p:cNvSpPr/>
          <p:nvPr/>
        </p:nvSpPr>
        <p:spPr>
          <a:xfrm>
            <a:off x="571500" y="2478024"/>
            <a:ext cx="38405" cy="609905"/>
          </a:xfrm>
          <a:prstGeom prst="roundRect">
            <a:avLst>
              <a:gd name="adj" fmla="val 446426"/>
            </a:avLst>
          </a:prstGeom>
          <a:solidFill>
            <a:srgbClr val="4299E1"/>
          </a:solidFill>
          <a:ln w="12700">
            <a:solidFill>
              <a:srgbClr val="4299E1">
                <a:alpha val="0"/>
              </a:srgbClr>
            </a:solidFill>
            <a:prstDash val="solid"/>
          </a:ln>
        </p:spPr>
        <p:txBody>
          <a:bodyPr/>
          <a:lstStyle/>
          <a:p>
            <a:endParaRPr lang="en-US"/>
          </a:p>
        </p:txBody>
      </p:sp>
      <p:sp>
        <p:nvSpPr>
          <p:cNvPr id="15" name="Text 11"/>
          <p:cNvSpPr txBox="1"/>
          <p:nvPr/>
        </p:nvSpPr>
        <p:spPr>
          <a:xfrm>
            <a:off x="761695" y="2592324"/>
            <a:ext cx="2962656"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Stabilization/Solidification</a:t>
            </a:r>
            <a:endParaRPr lang="en-US" sz="1000" dirty="0"/>
          </a:p>
        </p:txBody>
      </p:sp>
      <p:sp>
        <p:nvSpPr>
          <p:cNvPr id="16" name="Text 12"/>
          <p:cNvSpPr txBox="1"/>
          <p:nvPr/>
        </p:nvSpPr>
        <p:spPr>
          <a:xfrm>
            <a:off x="761695" y="2792578"/>
            <a:ext cx="2962656" cy="18105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$100-$150/ton at 2% amendment</a:t>
            </a:r>
            <a:endParaRPr lang="en-US" sz="900" dirty="0"/>
          </a:p>
        </p:txBody>
      </p:sp>
      <p:sp>
        <p:nvSpPr>
          <p:cNvPr id="17" name="Shape 13"/>
          <p:cNvSpPr/>
          <p:nvPr/>
        </p:nvSpPr>
        <p:spPr>
          <a:xfrm>
            <a:off x="571500" y="3232404"/>
            <a:ext cx="3305556" cy="609905"/>
          </a:xfrm>
          <a:prstGeom prst="roundRect">
            <a:avLst>
              <a:gd name="adj" fmla="val 28111"/>
            </a:avLst>
          </a:prstGeom>
          <a:solidFill>
            <a:srgbClr val="F8FAFC"/>
          </a:solidFill>
          <a:ln/>
        </p:spPr>
        <p:txBody>
          <a:bodyPr/>
          <a:lstStyle/>
          <a:p>
            <a:endParaRPr lang="en-US"/>
          </a:p>
        </p:txBody>
      </p:sp>
      <p:sp>
        <p:nvSpPr>
          <p:cNvPr id="18" name="Shape 14"/>
          <p:cNvSpPr/>
          <p:nvPr/>
        </p:nvSpPr>
        <p:spPr>
          <a:xfrm>
            <a:off x="571500" y="3232404"/>
            <a:ext cx="38405" cy="609905"/>
          </a:xfrm>
          <a:prstGeom prst="roundRect">
            <a:avLst>
              <a:gd name="adj" fmla="val 446426"/>
            </a:avLst>
          </a:prstGeom>
          <a:solidFill>
            <a:srgbClr val="4299E1"/>
          </a:solidFill>
          <a:ln w="12700">
            <a:solidFill>
              <a:srgbClr val="4299E1">
                <a:alpha val="0"/>
              </a:srgbClr>
            </a:solidFill>
            <a:prstDash val="solid"/>
          </a:ln>
        </p:spPr>
        <p:txBody>
          <a:bodyPr/>
          <a:lstStyle/>
          <a:p>
            <a:endParaRPr lang="en-US"/>
          </a:p>
        </p:txBody>
      </p:sp>
      <p:sp>
        <p:nvSpPr>
          <p:cNvPr id="19" name="Text 15"/>
          <p:cNvSpPr txBox="1"/>
          <p:nvPr/>
        </p:nvSpPr>
        <p:spPr>
          <a:xfrm>
            <a:off x="761695" y="3346704"/>
            <a:ext cx="2962656"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Smoldering Combustion</a:t>
            </a:r>
            <a:endParaRPr lang="en-US" sz="1000" dirty="0"/>
          </a:p>
        </p:txBody>
      </p:sp>
      <p:sp>
        <p:nvSpPr>
          <p:cNvPr id="20" name="Text 16"/>
          <p:cNvSpPr txBox="1"/>
          <p:nvPr/>
        </p:nvSpPr>
        <p:spPr>
          <a:xfrm>
            <a:off x="761695" y="3546958"/>
            <a:ext cx="2962656" cy="18105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$260-$330/ton</a:t>
            </a:r>
            <a:endParaRPr lang="en-US" sz="900" dirty="0"/>
          </a:p>
        </p:txBody>
      </p:sp>
      <p:sp>
        <p:nvSpPr>
          <p:cNvPr id="21" name="Shape 17"/>
          <p:cNvSpPr/>
          <p:nvPr/>
        </p:nvSpPr>
        <p:spPr>
          <a:xfrm>
            <a:off x="571500" y="3987698"/>
            <a:ext cx="3305556" cy="609905"/>
          </a:xfrm>
          <a:prstGeom prst="roundRect">
            <a:avLst>
              <a:gd name="adj" fmla="val 28111"/>
            </a:avLst>
          </a:prstGeom>
          <a:solidFill>
            <a:srgbClr val="F8FAFC"/>
          </a:solidFill>
          <a:ln/>
        </p:spPr>
        <p:txBody>
          <a:bodyPr/>
          <a:lstStyle/>
          <a:p>
            <a:endParaRPr lang="en-US"/>
          </a:p>
        </p:txBody>
      </p:sp>
      <p:sp>
        <p:nvSpPr>
          <p:cNvPr id="22" name="Shape 18"/>
          <p:cNvSpPr/>
          <p:nvPr/>
        </p:nvSpPr>
        <p:spPr>
          <a:xfrm>
            <a:off x="571500" y="3987698"/>
            <a:ext cx="38405" cy="609905"/>
          </a:xfrm>
          <a:prstGeom prst="roundRect">
            <a:avLst>
              <a:gd name="adj" fmla="val 446426"/>
            </a:avLst>
          </a:prstGeom>
          <a:solidFill>
            <a:srgbClr val="4299E1"/>
          </a:solidFill>
          <a:ln w="12700">
            <a:solidFill>
              <a:srgbClr val="4299E1">
                <a:alpha val="0"/>
              </a:srgbClr>
            </a:solidFill>
            <a:prstDash val="solid"/>
          </a:ln>
        </p:spPr>
        <p:txBody>
          <a:bodyPr/>
          <a:lstStyle/>
          <a:p>
            <a:endParaRPr lang="en-US"/>
          </a:p>
        </p:txBody>
      </p:sp>
      <p:sp>
        <p:nvSpPr>
          <p:cNvPr id="23" name="Text 19"/>
          <p:cNvSpPr txBox="1"/>
          <p:nvPr/>
        </p:nvSpPr>
        <p:spPr>
          <a:xfrm>
            <a:off x="761695" y="4101998"/>
            <a:ext cx="2962656" cy="162763"/>
          </a:xfrm>
          <a:prstGeom prst="rect">
            <a:avLst/>
          </a:prstGeom>
          <a:noFill/>
          <a:ln/>
        </p:spPr>
        <p:txBody>
          <a:bodyPr wrap="square" lIns="0" tIns="0" rIns="0" bIns="0" rtlCol="0" anchor="ctr"/>
          <a:lstStyle/>
          <a:p>
            <a:pPr marL="0" indent="0" algn="l">
              <a:buNone/>
            </a:pPr>
            <a:r>
              <a:rPr lang="en-US" sz="1000" b="1" dirty="0">
                <a:solidFill>
                  <a:srgbClr val="2D3748"/>
                </a:solidFill>
                <a:latin typeface="Inter" pitchFamily="34" charset="0"/>
                <a:ea typeface="Inter" pitchFamily="34" charset="-122"/>
                <a:cs typeface="Inter" pitchFamily="34" charset="-120"/>
              </a:rPr>
              <a:t>Thermal Desorption</a:t>
            </a:r>
            <a:endParaRPr lang="en-US" sz="1000" dirty="0"/>
          </a:p>
        </p:txBody>
      </p:sp>
      <p:sp>
        <p:nvSpPr>
          <p:cNvPr id="24" name="Text 20"/>
          <p:cNvSpPr txBox="1"/>
          <p:nvPr/>
        </p:nvSpPr>
        <p:spPr>
          <a:xfrm>
            <a:off x="761695" y="4301338"/>
            <a:ext cx="2962656" cy="181051"/>
          </a:xfrm>
          <a:prstGeom prst="rect">
            <a:avLst/>
          </a:prstGeom>
          <a:noFill/>
          <a:ln/>
        </p:spPr>
        <p:txBody>
          <a:bodyPr wrap="square" lIns="0" tIns="0" rIns="0" bIns="0" rtlCol="0" anchor="ctr"/>
          <a:lstStyle/>
          <a:p>
            <a:pPr marL="0" indent="0" algn="l">
              <a:buNone/>
            </a:pPr>
            <a:r>
              <a:rPr lang="en-US" sz="900" dirty="0">
                <a:solidFill>
                  <a:srgbClr val="4A5568"/>
                </a:solidFill>
                <a:latin typeface="Inter" pitchFamily="34" charset="0"/>
                <a:ea typeface="Inter" pitchFamily="34" charset="-122"/>
                <a:cs typeface="Inter" pitchFamily="34" charset="-120"/>
              </a:rPr>
              <a:t>~$500/ton</a:t>
            </a:r>
            <a:endParaRPr lang="en-US" sz="900" dirty="0"/>
          </a:p>
        </p:txBody>
      </p:sp>
      <p:sp>
        <p:nvSpPr>
          <p:cNvPr id="25" name="Shape 21"/>
          <p:cNvSpPr/>
          <p:nvPr/>
        </p:nvSpPr>
        <p:spPr>
          <a:xfrm>
            <a:off x="4254703" y="952805"/>
            <a:ext cx="3685946" cy="4343400"/>
          </a:xfrm>
          <a:prstGeom prst="roundRect">
            <a:avLst>
              <a:gd name="adj" fmla="val 1282"/>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26" name="Shape 22"/>
          <p:cNvSpPr/>
          <p:nvPr/>
        </p:nvSpPr>
        <p:spPr>
          <a:xfrm>
            <a:off x="4444898" y="1562710"/>
            <a:ext cx="3305556" cy="9144"/>
          </a:xfrm>
          <a:prstGeom prst="rect">
            <a:avLst/>
          </a:prstGeom>
          <a:solidFill>
            <a:srgbClr val="E2E8F0"/>
          </a:solidFill>
          <a:ln w="12700">
            <a:solidFill>
              <a:srgbClr val="E2E8F0">
                <a:alpha val="0"/>
              </a:srgbClr>
            </a:solidFill>
            <a:prstDash val="solid"/>
          </a:ln>
        </p:spPr>
        <p:txBody>
          <a:bodyPr/>
          <a:lstStyle/>
          <a:p>
            <a:endParaRPr lang="en-US"/>
          </a:p>
        </p:txBody>
      </p:sp>
      <p:sp>
        <p:nvSpPr>
          <p:cNvPr id="29" name="Text 24"/>
          <p:cNvSpPr txBox="1"/>
          <p:nvPr/>
        </p:nvSpPr>
        <p:spPr>
          <a:xfrm>
            <a:off x="4845406" y="1200607"/>
            <a:ext cx="1569110"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Benchmark Ranges</a:t>
            </a:r>
            <a:endParaRPr lang="en-US" sz="1200" dirty="0"/>
          </a:p>
        </p:txBody>
      </p:sp>
      <p:sp>
        <p:nvSpPr>
          <p:cNvPr id="30" name="Shape 25"/>
          <p:cNvSpPr/>
          <p:nvPr/>
        </p:nvSpPr>
        <p:spPr>
          <a:xfrm>
            <a:off x="4444898" y="1723644"/>
            <a:ext cx="3305556" cy="562356"/>
          </a:xfrm>
          <a:prstGeom prst="roundRect">
            <a:avLst>
              <a:gd name="adj" fmla="val 33072"/>
            </a:avLst>
          </a:prstGeom>
          <a:solidFill>
            <a:srgbClr val="F8FAFC"/>
          </a:solidFill>
          <a:ln w="12700">
            <a:solidFill>
              <a:srgbClr val="FFFFFF">
                <a:alpha val="0"/>
              </a:srgbClr>
            </a:solidFill>
            <a:prstDash val="solid"/>
          </a:ln>
        </p:spPr>
        <p:txBody>
          <a:bodyPr/>
          <a:lstStyle/>
          <a:p>
            <a:endParaRPr lang="en-US"/>
          </a:p>
        </p:txBody>
      </p:sp>
      <p:sp>
        <p:nvSpPr>
          <p:cNvPr id="31" name="Text 26"/>
          <p:cNvSpPr txBox="1"/>
          <p:nvPr/>
        </p:nvSpPr>
        <p:spPr>
          <a:xfrm>
            <a:off x="4597603" y="1923898"/>
            <a:ext cx="1757477" cy="162763"/>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Soil washing (25k tons)</a:t>
            </a:r>
            <a:endParaRPr lang="en-US" sz="1000" dirty="0"/>
          </a:p>
        </p:txBody>
      </p:sp>
      <p:sp>
        <p:nvSpPr>
          <p:cNvPr id="32" name="Text 27"/>
          <p:cNvSpPr txBox="1"/>
          <p:nvPr/>
        </p:nvSpPr>
        <p:spPr>
          <a:xfrm>
            <a:off x="6823253" y="1837944"/>
            <a:ext cx="781812" cy="191110"/>
          </a:xfrm>
          <a:prstGeom prst="rect">
            <a:avLst/>
          </a:prstGeom>
          <a:noFill/>
          <a:ln/>
        </p:spPr>
        <p:txBody>
          <a:bodyPr wrap="square" lIns="0" tIns="0" rIns="0" bIns="0" rtlCol="0" anchor="ctr"/>
          <a:lstStyle/>
          <a:p>
            <a:pPr marL="0" indent="0" algn="r">
              <a:buNone/>
            </a:pPr>
            <a:r>
              <a:rPr lang="en-US" sz="1100" b="1" dirty="0">
                <a:solidFill>
                  <a:srgbClr val="2D3748"/>
                </a:solidFill>
                <a:latin typeface="Courier New" pitchFamily="34" charset="0"/>
                <a:ea typeface="Courier New" pitchFamily="34" charset="-122"/>
                <a:cs typeface="Courier New" pitchFamily="34" charset="-120"/>
              </a:rPr>
              <a:t>$100-$200</a:t>
            </a:r>
            <a:endParaRPr lang="en-US" sz="1100" dirty="0"/>
          </a:p>
        </p:txBody>
      </p:sp>
      <p:sp>
        <p:nvSpPr>
          <p:cNvPr id="33" name="Text 28"/>
          <p:cNvSpPr txBox="1"/>
          <p:nvPr/>
        </p:nvSpPr>
        <p:spPr>
          <a:xfrm>
            <a:off x="6823253" y="2029054"/>
            <a:ext cx="781812" cy="143561"/>
          </a:xfrm>
          <a:prstGeom prst="rect">
            <a:avLst/>
          </a:prstGeom>
          <a:noFill/>
          <a:ln/>
        </p:spPr>
        <p:txBody>
          <a:bodyPr wrap="square" lIns="0" tIns="0" rIns="0" bIns="0" rtlCol="0" anchor="ctr"/>
          <a:lstStyle/>
          <a:p>
            <a:pPr marL="0" indent="0" algn="r">
              <a:buNone/>
            </a:pPr>
            <a:r>
              <a:rPr lang="en-US" sz="900" dirty="0">
                <a:solidFill>
                  <a:srgbClr val="718096"/>
                </a:solidFill>
                <a:latin typeface="Inter" pitchFamily="34" charset="0"/>
                <a:ea typeface="Inter" pitchFamily="34" charset="-122"/>
                <a:cs typeface="Inter" pitchFamily="34" charset="-120"/>
              </a:rPr>
              <a:t>/ton</a:t>
            </a:r>
            <a:endParaRPr lang="en-US" sz="900" dirty="0"/>
          </a:p>
        </p:txBody>
      </p:sp>
      <p:sp>
        <p:nvSpPr>
          <p:cNvPr id="34" name="Shape 29"/>
          <p:cNvSpPr/>
          <p:nvPr/>
        </p:nvSpPr>
        <p:spPr>
          <a:xfrm>
            <a:off x="4444898" y="2438705"/>
            <a:ext cx="3305556" cy="562356"/>
          </a:xfrm>
          <a:prstGeom prst="roundRect">
            <a:avLst>
              <a:gd name="adj" fmla="val 33072"/>
            </a:avLst>
          </a:prstGeom>
          <a:solidFill>
            <a:srgbClr val="F8FAFC"/>
          </a:solidFill>
          <a:ln w="12700">
            <a:solidFill>
              <a:srgbClr val="FFFFFF">
                <a:alpha val="0"/>
              </a:srgbClr>
            </a:solidFill>
            <a:prstDash val="solid"/>
          </a:ln>
        </p:spPr>
        <p:txBody>
          <a:bodyPr/>
          <a:lstStyle/>
          <a:p>
            <a:endParaRPr lang="en-US"/>
          </a:p>
        </p:txBody>
      </p:sp>
      <p:sp>
        <p:nvSpPr>
          <p:cNvPr id="35" name="Text 30"/>
          <p:cNvSpPr txBox="1"/>
          <p:nvPr/>
        </p:nvSpPr>
        <p:spPr>
          <a:xfrm>
            <a:off x="4597603" y="2638044"/>
            <a:ext cx="2267712" cy="162763"/>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Stabilization (2% amendment)</a:t>
            </a:r>
            <a:endParaRPr lang="en-US" sz="1000" dirty="0"/>
          </a:p>
        </p:txBody>
      </p:sp>
      <p:sp>
        <p:nvSpPr>
          <p:cNvPr id="36" name="Text 31"/>
          <p:cNvSpPr txBox="1"/>
          <p:nvPr/>
        </p:nvSpPr>
        <p:spPr>
          <a:xfrm>
            <a:off x="6823253" y="2553005"/>
            <a:ext cx="781812" cy="191110"/>
          </a:xfrm>
          <a:prstGeom prst="rect">
            <a:avLst/>
          </a:prstGeom>
          <a:noFill/>
          <a:ln/>
        </p:spPr>
        <p:txBody>
          <a:bodyPr wrap="square" lIns="0" tIns="0" rIns="0" bIns="0" rtlCol="0" anchor="ctr"/>
          <a:lstStyle/>
          <a:p>
            <a:pPr marL="0" indent="0" algn="r">
              <a:buNone/>
            </a:pPr>
            <a:r>
              <a:rPr lang="en-US" sz="1100" b="1" dirty="0">
                <a:solidFill>
                  <a:srgbClr val="2D3748"/>
                </a:solidFill>
                <a:latin typeface="Courier New" pitchFamily="34" charset="0"/>
                <a:ea typeface="Courier New" pitchFamily="34" charset="-122"/>
                <a:cs typeface="Courier New" pitchFamily="34" charset="-120"/>
              </a:rPr>
              <a:t>$100-$150</a:t>
            </a:r>
            <a:endParaRPr lang="en-US" sz="1100" dirty="0"/>
          </a:p>
        </p:txBody>
      </p:sp>
      <p:sp>
        <p:nvSpPr>
          <p:cNvPr id="37" name="Text 32"/>
          <p:cNvSpPr txBox="1"/>
          <p:nvPr/>
        </p:nvSpPr>
        <p:spPr>
          <a:xfrm>
            <a:off x="6823253" y="2743200"/>
            <a:ext cx="781812" cy="143561"/>
          </a:xfrm>
          <a:prstGeom prst="rect">
            <a:avLst/>
          </a:prstGeom>
          <a:noFill/>
          <a:ln/>
        </p:spPr>
        <p:txBody>
          <a:bodyPr wrap="square" lIns="0" tIns="0" rIns="0" bIns="0" rtlCol="0" anchor="ctr"/>
          <a:lstStyle/>
          <a:p>
            <a:pPr marL="0" indent="0" algn="r">
              <a:buNone/>
            </a:pPr>
            <a:r>
              <a:rPr lang="en-US" sz="900" dirty="0">
                <a:solidFill>
                  <a:srgbClr val="718096"/>
                </a:solidFill>
                <a:latin typeface="Inter" pitchFamily="34" charset="0"/>
                <a:ea typeface="Inter" pitchFamily="34" charset="-122"/>
                <a:cs typeface="Inter" pitchFamily="34" charset="-120"/>
              </a:rPr>
              <a:t>/ton</a:t>
            </a:r>
            <a:endParaRPr lang="en-US" sz="900" dirty="0"/>
          </a:p>
        </p:txBody>
      </p:sp>
      <p:sp>
        <p:nvSpPr>
          <p:cNvPr id="38" name="Shape 33"/>
          <p:cNvSpPr/>
          <p:nvPr/>
        </p:nvSpPr>
        <p:spPr>
          <a:xfrm>
            <a:off x="4444898" y="3152851"/>
            <a:ext cx="3305556" cy="562356"/>
          </a:xfrm>
          <a:prstGeom prst="roundRect">
            <a:avLst>
              <a:gd name="adj" fmla="val 33072"/>
            </a:avLst>
          </a:prstGeom>
          <a:solidFill>
            <a:srgbClr val="F8FAFC"/>
          </a:solidFill>
          <a:ln w="12700">
            <a:solidFill>
              <a:srgbClr val="FFFFFF">
                <a:alpha val="0"/>
              </a:srgbClr>
            </a:solidFill>
            <a:prstDash val="solid"/>
          </a:ln>
        </p:spPr>
        <p:txBody>
          <a:bodyPr/>
          <a:lstStyle/>
          <a:p>
            <a:endParaRPr lang="en-US"/>
          </a:p>
        </p:txBody>
      </p:sp>
      <p:sp>
        <p:nvSpPr>
          <p:cNvPr id="39" name="Text 34"/>
          <p:cNvSpPr txBox="1"/>
          <p:nvPr/>
        </p:nvSpPr>
        <p:spPr>
          <a:xfrm>
            <a:off x="4597603" y="3353105"/>
            <a:ext cx="908914" cy="162763"/>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Smoldering</a:t>
            </a:r>
            <a:endParaRPr lang="en-US" sz="1000" dirty="0"/>
          </a:p>
        </p:txBody>
      </p:sp>
      <p:sp>
        <p:nvSpPr>
          <p:cNvPr id="40" name="Text 35"/>
          <p:cNvSpPr txBox="1"/>
          <p:nvPr/>
        </p:nvSpPr>
        <p:spPr>
          <a:xfrm>
            <a:off x="6823253" y="3267151"/>
            <a:ext cx="781812" cy="191110"/>
          </a:xfrm>
          <a:prstGeom prst="rect">
            <a:avLst/>
          </a:prstGeom>
          <a:noFill/>
          <a:ln/>
        </p:spPr>
        <p:txBody>
          <a:bodyPr wrap="square" lIns="0" tIns="0" rIns="0" bIns="0" rtlCol="0" anchor="ctr"/>
          <a:lstStyle/>
          <a:p>
            <a:pPr marL="0" indent="0" algn="r">
              <a:buNone/>
            </a:pPr>
            <a:r>
              <a:rPr lang="en-US" sz="1100" b="1" dirty="0">
                <a:solidFill>
                  <a:srgbClr val="2D3748"/>
                </a:solidFill>
                <a:latin typeface="Courier New" pitchFamily="34" charset="0"/>
                <a:ea typeface="Courier New" pitchFamily="34" charset="-122"/>
                <a:cs typeface="Courier New" pitchFamily="34" charset="-120"/>
              </a:rPr>
              <a:t>$260-$330</a:t>
            </a:r>
            <a:endParaRPr lang="en-US" sz="1100" dirty="0"/>
          </a:p>
        </p:txBody>
      </p:sp>
      <p:sp>
        <p:nvSpPr>
          <p:cNvPr id="41" name="Text 36"/>
          <p:cNvSpPr txBox="1"/>
          <p:nvPr/>
        </p:nvSpPr>
        <p:spPr>
          <a:xfrm>
            <a:off x="6823253" y="3457346"/>
            <a:ext cx="781812" cy="143561"/>
          </a:xfrm>
          <a:prstGeom prst="rect">
            <a:avLst/>
          </a:prstGeom>
          <a:noFill/>
          <a:ln/>
        </p:spPr>
        <p:txBody>
          <a:bodyPr wrap="square" lIns="0" tIns="0" rIns="0" bIns="0" rtlCol="0" anchor="ctr"/>
          <a:lstStyle/>
          <a:p>
            <a:pPr marL="0" indent="0" algn="r">
              <a:buNone/>
            </a:pPr>
            <a:r>
              <a:rPr lang="en-US" sz="900" dirty="0">
                <a:solidFill>
                  <a:srgbClr val="718096"/>
                </a:solidFill>
                <a:latin typeface="Inter" pitchFamily="34" charset="0"/>
                <a:ea typeface="Inter" pitchFamily="34" charset="-122"/>
                <a:cs typeface="Inter" pitchFamily="34" charset="-120"/>
              </a:rPr>
              <a:t>/ton</a:t>
            </a:r>
            <a:endParaRPr lang="en-US" sz="900" dirty="0"/>
          </a:p>
        </p:txBody>
      </p:sp>
      <p:sp>
        <p:nvSpPr>
          <p:cNvPr id="42" name="Shape 37"/>
          <p:cNvSpPr/>
          <p:nvPr/>
        </p:nvSpPr>
        <p:spPr>
          <a:xfrm>
            <a:off x="4444898" y="3866998"/>
            <a:ext cx="3305556" cy="562356"/>
          </a:xfrm>
          <a:prstGeom prst="roundRect">
            <a:avLst>
              <a:gd name="adj" fmla="val 33072"/>
            </a:avLst>
          </a:prstGeom>
          <a:solidFill>
            <a:srgbClr val="F8FAFC"/>
          </a:solidFill>
          <a:ln w="12700">
            <a:solidFill>
              <a:srgbClr val="FFFFFF">
                <a:alpha val="0"/>
              </a:srgbClr>
            </a:solidFill>
            <a:prstDash val="solid"/>
          </a:ln>
        </p:spPr>
        <p:txBody>
          <a:bodyPr/>
          <a:lstStyle/>
          <a:p>
            <a:endParaRPr lang="en-US"/>
          </a:p>
        </p:txBody>
      </p:sp>
      <p:sp>
        <p:nvSpPr>
          <p:cNvPr id="43" name="Text 38"/>
          <p:cNvSpPr txBox="1"/>
          <p:nvPr/>
        </p:nvSpPr>
        <p:spPr>
          <a:xfrm>
            <a:off x="4597603" y="4067251"/>
            <a:ext cx="1626718" cy="162763"/>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Thermal desorption</a:t>
            </a:r>
            <a:endParaRPr lang="en-US" sz="1000" dirty="0"/>
          </a:p>
        </p:txBody>
      </p:sp>
      <p:sp>
        <p:nvSpPr>
          <p:cNvPr id="44" name="Text 39"/>
          <p:cNvSpPr txBox="1"/>
          <p:nvPr/>
        </p:nvSpPr>
        <p:spPr>
          <a:xfrm>
            <a:off x="7166153" y="3981298"/>
            <a:ext cx="438912" cy="191110"/>
          </a:xfrm>
          <a:prstGeom prst="rect">
            <a:avLst/>
          </a:prstGeom>
          <a:noFill/>
          <a:ln/>
        </p:spPr>
        <p:txBody>
          <a:bodyPr wrap="square" lIns="0" tIns="0" rIns="0" bIns="0" rtlCol="0" anchor="ctr"/>
          <a:lstStyle/>
          <a:p>
            <a:pPr marL="0" indent="0" algn="r">
              <a:buNone/>
            </a:pPr>
            <a:r>
              <a:rPr lang="en-US" sz="1100" b="1" dirty="0">
                <a:solidFill>
                  <a:srgbClr val="2D3748"/>
                </a:solidFill>
                <a:latin typeface="Courier New" pitchFamily="34" charset="0"/>
                <a:ea typeface="Courier New" pitchFamily="34" charset="-122"/>
                <a:cs typeface="Courier New" pitchFamily="34" charset="-120"/>
              </a:rPr>
              <a:t>~$500</a:t>
            </a:r>
            <a:endParaRPr lang="en-US" sz="1100" dirty="0"/>
          </a:p>
        </p:txBody>
      </p:sp>
      <p:sp>
        <p:nvSpPr>
          <p:cNvPr id="45" name="Text 40"/>
          <p:cNvSpPr txBox="1"/>
          <p:nvPr/>
        </p:nvSpPr>
        <p:spPr>
          <a:xfrm>
            <a:off x="7166153" y="4172407"/>
            <a:ext cx="438912" cy="143561"/>
          </a:xfrm>
          <a:prstGeom prst="rect">
            <a:avLst/>
          </a:prstGeom>
          <a:noFill/>
          <a:ln/>
        </p:spPr>
        <p:txBody>
          <a:bodyPr wrap="square" lIns="0" tIns="0" rIns="0" bIns="0" rtlCol="0" anchor="ctr"/>
          <a:lstStyle/>
          <a:p>
            <a:pPr marL="0" indent="0" algn="r">
              <a:buNone/>
            </a:pPr>
            <a:r>
              <a:rPr lang="en-US" sz="900" dirty="0">
                <a:solidFill>
                  <a:srgbClr val="718096"/>
                </a:solidFill>
                <a:latin typeface="Inter" pitchFamily="34" charset="0"/>
                <a:ea typeface="Inter" pitchFamily="34" charset="-122"/>
                <a:cs typeface="Inter" pitchFamily="34" charset="-120"/>
              </a:rPr>
              <a:t>/ton</a:t>
            </a:r>
            <a:endParaRPr lang="en-US" sz="900" dirty="0"/>
          </a:p>
        </p:txBody>
      </p:sp>
      <p:sp>
        <p:nvSpPr>
          <p:cNvPr id="46" name="Shape 41"/>
          <p:cNvSpPr/>
          <p:nvPr/>
        </p:nvSpPr>
        <p:spPr>
          <a:xfrm>
            <a:off x="8128102" y="952805"/>
            <a:ext cx="3685946" cy="4343400"/>
          </a:xfrm>
          <a:prstGeom prst="roundRect">
            <a:avLst>
              <a:gd name="adj" fmla="val 1282"/>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47" name="Shape 42"/>
          <p:cNvSpPr/>
          <p:nvPr/>
        </p:nvSpPr>
        <p:spPr>
          <a:xfrm>
            <a:off x="8318297" y="1562710"/>
            <a:ext cx="3305556" cy="9144"/>
          </a:xfrm>
          <a:prstGeom prst="rect">
            <a:avLst/>
          </a:prstGeom>
          <a:solidFill>
            <a:srgbClr val="E2E8F0"/>
          </a:solidFill>
          <a:ln w="12700">
            <a:solidFill>
              <a:srgbClr val="E2E8F0">
                <a:alpha val="0"/>
              </a:srgbClr>
            </a:solidFill>
            <a:prstDash val="solid"/>
          </a:ln>
        </p:spPr>
        <p:txBody>
          <a:bodyPr/>
          <a:lstStyle/>
          <a:p>
            <a:endParaRPr lang="en-US"/>
          </a:p>
        </p:txBody>
      </p:sp>
      <p:sp>
        <p:nvSpPr>
          <p:cNvPr id="50" name="Text 44"/>
          <p:cNvSpPr txBox="1"/>
          <p:nvPr/>
        </p:nvSpPr>
        <p:spPr>
          <a:xfrm>
            <a:off x="8718804" y="1200607"/>
            <a:ext cx="2063801" cy="191110"/>
          </a:xfrm>
          <a:prstGeom prst="rect">
            <a:avLst/>
          </a:prstGeom>
          <a:noFill/>
          <a:ln/>
        </p:spPr>
        <p:txBody>
          <a:bodyPr wrap="square" lIns="0" tIns="0" rIns="0" bIns="0" rtlCol="0" anchor="ctr"/>
          <a:lstStyle/>
          <a:p>
            <a:pPr marL="0" indent="0" algn="l">
              <a:buNone/>
            </a:pPr>
            <a:r>
              <a:rPr lang="en-US" sz="1200" b="1" dirty="0">
                <a:solidFill>
                  <a:srgbClr val="2D3748"/>
                </a:solidFill>
                <a:latin typeface="Inter" pitchFamily="34" charset="0"/>
                <a:ea typeface="Inter" pitchFamily="34" charset="-122"/>
                <a:cs typeface="Inter" pitchFamily="34" charset="-120"/>
              </a:rPr>
              <a:t>Platform Cost Structure</a:t>
            </a:r>
            <a:endParaRPr lang="en-US" sz="1200" dirty="0"/>
          </a:p>
        </p:txBody>
      </p:sp>
      <p:sp>
        <p:nvSpPr>
          <p:cNvPr id="51" name="Shape 45"/>
          <p:cNvSpPr/>
          <p:nvPr/>
        </p:nvSpPr>
        <p:spPr>
          <a:xfrm>
            <a:off x="8318297" y="2180844"/>
            <a:ext cx="3305556" cy="9144"/>
          </a:xfrm>
          <a:prstGeom prst="rect">
            <a:avLst/>
          </a:prstGeom>
          <a:solidFill>
            <a:srgbClr val="EDF2F7"/>
          </a:solidFill>
          <a:ln w="12700">
            <a:solidFill>
              <a:srgbClr val="EDF2F7">
                <a:alpha val="0"/>
              </a:srgbClr>
            </a:solidFill>
            <a:prstDash val="solid"/>
          </a:ln>
        </p:spPr>
        <p:txBody>
          <a:bodyPr/>
          <a:lstStyle/>
          <a:p>
            <a:endParaRPr lang="en-US"/>
          </a:p>
        </p:txBody>
      </p:sp>
      <p:sp>
        <p:nvSpPr>
          <p:cNvPr id="52" name="Text 46"/>
          <p:cNvSpPr txBox="1"/>
          <p:nvPr/>
        </p:nvSpPr>
        <p:spPr>
          <a:xfrm>
            <a:off x="8318297" y="1871777"/>
            <a:ext cx="990295" cy="162763"/>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Chitosan IG</a:t>
            </a:r>
            <a:endParaRPr lang="en-US" sz="1000" dirty="0"/>
          </a:p>
        </p:txBody>
      </p:sp>
      <p:sp>
        <p:nvSpPr>
          <p:cNvPr id="53" name="Text 47"/>
          <p:cNvSpPr txBox="1"/>
          <p:nvPr/>
        </p:nvSpPr>
        <p:spPr>
          <a:xfrm>
            <a:off x="11020349" y="1857146"/>
            <a:ext cx="609905" cy="191110"/>
          </a:xfrm>
          <a:prstGeom prst="rect">
            <a:avLst/>
          </a:prstGeom>
          <a:noFill/>
          <a:ln/>
        </p:spPr>
        <p:txBody>
          <a:bodyPr wrap="square" lIns="0" tIns="0" rIns="0" bIns="0" rtlCol="0" anchor="ctr"/>
          <a:lstStyle/>
          <a:p>
            <a:pPr marL="0" indent="0" algn="l">
              <a:buNone/>
            </a:pPr>
            <a:r>
              <a:rPr lang="en-US" sz="1100" b="1" dirty="0">
                <a:solidFill>
                  <a:srgbClr val="2D3748"/>
                </a:solidFill>
                <a:latin typeface="Courier New" pitchFamily="34" charset="0"/>
                <a:ea typeface="Courier New" pitchFamily="34" charset="-122"/>
                <a:cs typeface="Courier New" pitchFamily="34" charset="-120"/>
              </a:rPr>
              <a:t>$135/kg</a:t>
            </a:r>
            <a:endParaRPr lang="en-US" sz="1100" dirty="0"/>
          </a:p>
        </p:txBody>
      </p:sp>
      <p:sp>
        <p:nvSpPr>
          <p:cNvPr id="54" name="Shape 48"/>
          <p:cNvSpPr/>
          <p:nvPr/>
        </p:nvSpPr>
        <p:spPr>
          <a:xfrm>
            <a:off x="8318297" y="2686507"/>
            <a:ext cx="3305556" cy="9144"/>
          </a:xfrm>
          <a:prstGeom prst="rect">
            <a:avLst/>
          </a:prstGeom>
          <a:solidFill>
            <a:srgbClr val="EDF2F7"/>
          </a:solidFill>
          <a:ln w="12700">
            <a:solidFill>
              <a:srgbClr val="EDF2F7">
                <a:alpha val="0"/>
              </a:srgbClr>
            </a:solidFill>
            <a:prstDash val="solid"/>
          </a:ln>
        </p:spPr>
        <p:txBody>
          <a:bodyPr/>
          <a:lstStyle/>
          <a:p>
            <a:endParaRPr lang="en-US"/>
          </a:p>
        </p:txBody>
      </p:sp>
      <p:sp>
        <p:nvSpPr>
          <p:cNvPr id="55" name="Text 49"/>
          <p:cNvSpPr txBox="1"/>
          <p:nvPr/>
        </p:nvSpPr>
        <p:spPr>
          <a:xfrm>
            <a:off x="8318297" y="2376526"/>
            <a:ext cx="1005840" cy="162763"/>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3mm Biochar</a:t>
            </a:r>
            <a:endParaRPr lang="en-US" sz="1000" dirty="0"/>
          </a:p>
        </p:txBody>
      </p:sp>
      <p:sp>
        <p:nvSpPr>
          <p:cNvPr id="56" name="Text 50"/>
          <p:cNvSpPr txBox="1"/>
          <p:nvPr/>
        </p:nvSpPr>
        <p:spPr>
          <a:xfrm>
            <a:off x="11020349" y="2361895"/>
            <a:ext cx="609905" cy="191110"/>
          </a:xfrm>
          <a:prstGeom prst="rect">
            <a:avLst/>
          </a:prstGeom>
          <a:noFill/>
          <a:ln/>
        </p:spPr>
        <p:txBody>
          <a:bodyPr wrap="square" lIns="0" tIns="0" rIns="0" bIns="0" rtlCol="0" anchor="ctr"/>
          <a:lstStyle/>
          <a:p>
            <a:pPr marL="0" indent="0" algn="l">
              <a:buNone/>
            </a:pPr>
            <a:r>
              <a:rPr lang="en-US" sz="1100" b="1" dirty="0">
                <a:solidFill>
                  <a:srgbClr val="2D3748"/>
                </a:solidFill>
                <a:latin typeface="Courier New" pitchFamily="34" charset="0"/>
                <a:ea typeface="Courier New" pitchFamily="34" charset="-122"/>
                <a:cs typeface="Courier New" pitchFamily="34" charset="-120"/>
              </a:rPr>
              <a:t>$385/cy</a:t>
            </a:r>
            <a:endParaRPr lang="en-US" sz="1100" dirty="0"/>
          </a:p>
        </p:txBody>
      </p:sp>
      <p:sp>
        <p:nvSpPr>
          <p:cNvPr id="57" name="Shape 51"/>
          <p:cNvSpPr/>
          <p:nvPr/>
        </p:nvSpPr>
        <p:spPr>
          <a:xfrm>
            <a:off x="8318297" y="3191256"/>
            <a:ext cx="3305556" cy="9144"/>
          </a:xfrm>
          <a:prstGeom prst="rect">
            <a:avLst/>
          </a:prstGeom>
          <a:solidFill>
            <a:srgbClr val="EDF2F7"/>
          </a:solidFill>
          <a:ln w="12700">
            <a:solidFill>
              <a:srgbClr val="EDF2F7">
                <a:alpha val="0"/>
              </a:srgbClr>
            </a:solidFill>
            <a:prstDash val="solid"/>
          </a:ln>
        </p:spPr>
        <p:txBody>
          <a:bodyPr/>
          <a:lstStyle/>
          <a:p>
            <a:endParaRPr lang="en-US"/>
          </a:p>
        </p:txBody>
      </p:sp>
      <p:sp>
        <p:nvSpPr>
          <p:cNvPr id="58" name="Text 52"/>
          <p:cNvSpPr txBox="1"/>
          <p:nvPr/>
        </p:nvSpPr>
        <p:spPr>
          <a:xfrm>
            <a:off x="8318297" y="2881274"/>
            <a:ext cx="1269187" cy="162763"/>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Biochar dosage</a:t>
            </a:r>
            <a:endParaRPr lang="en-US" sz="1000" dirty="0"/>
          </a:p>
        </p:txBody>
      </p:sp>
      <p:sp>
        <p:nvSpPr>
          <p:cNvPr id="59" name="Text 53"/>
          <p:cNvSpPr txBox="1"/>
          <p:nvPr/>
        </p:nvSpPr>
        <p:spPr>
          <a:xfrm>
            <a:off x="10677449" y="2866644"/>
            <a:ext cx="952805" cy="191110"/>
          </a:xfrm>
          <a:prstGeom prst="rect">
            <a:avLst/>
          </a:prstGeom>
          <a:noFill/>
          <a:ln/>
        </p:spPr>
        <p:txBody>
          <a:bodyPr wrap="square" lIns="0" tIns="0" rIns="0" bIns="0" rtlCol="0" anchor="ctr"/>
          <a:lstStyle/>
          <a:p>
            <a:pPr marL="0" indent="0" algn="l">
              <a:buNone/>
            </a:pPr>
            <a:r>
              <a:rPr lang="en-US" sz="1100" b="1" dirty="0">
                <a:solidFill>
                  <a:srgbClr val="2D3748"/>
                </a:solidFill>
                <a:latin typeface="Courier New" pitchFamily="34" charset="0"/>
                <a:ea typeface="Courier New" pitchFamily="34" charset="-122"/>
                <a:cs typeface="Courier New" pitchFamily="34" charset="-120"/>
              </a:rPr>
              <a:t>2-5% dry wt</a:t>
            </a:r>
            <a:endParaRPr lang="en-US" sz="1100" dirty="0"/>
          </a:p>
        </p:txBody>
      </p:sp>
      <p:sp>
        <p:nvSpPr>
          <p:cNvPr id="60" name="Shape 54"/>
          <p:cNvSpPr/>
          <p:nvPr/>
        </p:nvSpPr>
        <p:spPr>
          <a:xfrm>
            <a:off x="8318297" y="3696005"/>
            <a:ext cx="3305556" cy="9144"/>
          </a:xfrm>
          <a:prstGeom prst="rect">
            <a:avLst/>
          </a:prstGeom>
          <a:solidFill>
            <a:srgbClr val="EDF2F7"/>
          </a:solidFill>
          <a:ln w="12700">
            <a:solidFill>
              <a:srgbClr val="EDF2F7">
                <a:alpha val="0"/>
              </a:srgbClr>
            </a:solidFill>
            <a:prstDash val="solid"/>
          </a:ln>
        </p:spPr>
        <p:txBody>
          <a:bodyPr/>
          <a:lstStyle/>
          <a:p>
            <a:endParaRPr lang="en-US"/>
          </a:p>
        </p:txBody>
      </p:sp>
      <p:sp>
        <p:nvSpPr>
          <p:cNvPr id="61" name="Text 55"/>
          <p:cNvSpPr txBox="1"/>
          <p:nvPr/>
        </p:nvSpPr>
        <p:spPr>
          <a:xfrm>
            <a:off x="8318297" y="3386023"/>
            <a:ext cx="1360627" cy="162763"/>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Chitosan dosage</a:t>
            </a:r>
            <a:endParaRPr lang="en-US" sz="1000" dirty="0"/>
          </a:p>
        </p:txBody>
      </p:sp>
      <p:sp>
        <p:nvSpPr>
          <p:cNvPr id="62" name="Text 56"/>
          <p:cNvSpPr txBox="1"/>
          <p:nvPr/>
        </p:nvSpPr>
        <p:spPr>
          <a:xfrm>
            <a:off x="10334549" y="3372307"/>
            <a:ext cx="1295705" cy="191110"/>
          </a:xfrm>
          <a:prstGeom prst="rect">
            <a:avLst/>
          </a:prstGeom>
          <a:noFill/>
          <a:ln/>
        </p:spPr>
        <p:txBody>
          <a:bodyPr wrap="square" lIns="0" tIns="0" rIns="0" bIns="0" rtlCol="0" anchor="ctr"/>
          <a:lstStyle/>
          <a:p>
            <a:pPr marL="0" indent="0" algn="l">
              <a:buNone/>
            </a:pPr>
            <a:r>
              <a:rPr lang="en-US" sz="1100" b="1" dirty="0">
                <a:solidFill>
                  <a:srgbClr val="2D3748"/>
                </a:solidFill>
                <a:latin typeface="Courier New" pitchFamily="34" charset="0"/>
                <a:ea typeface="Courier New" pitchFamily="34" charset="-122"/>
                <a:cs typeface="Courier New" pitchFamily="34" charset="-120"/>
              </a:rPr>
              <a:t>0.1-0.5% dry wt</a:t>
            </a:r>
            <a:endParaRPr lang="en-US" sz="1100" dirty="0"/>
          </a:p>
        </p:txBody>
      </p:sp>
      <p:sp>
        <p:nvSpPr>
          <p:cNvPr id="63" name="Text 57"/>
          <p:cNvSpPr txBox="1"/>
          <p:nvPr/>
        </p:nvSpPr>
        <p:spPr>
          <a:xfrm>
            <a:off x="8318297" y="3890772"/>
            <a:ext cx="1881835" cy="162763"/>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Chitosan-only equivalent</a:t>
            </a:r>
            <a:endParaRPr lang="en-US" sz="1000" dirty="0"/>
          </a:p>
        </p:txBody>
      </p:sp>
      <p:sp>
        <p:nvSpPr>
          <p:cNvPr id="64" name="Text 58"/>
          <p:cNvSpPr txBox="1"/>
          <p:nvPr/>
        </p:nvSpPr>
        <p:spPr>
          <a:xfrm>
            <a:off x="10505542" y="3877056"/>
            <a:ext cx="1124712" cy="191110"/>
          </a:xfrm>
          <a:prstGeom prst="rect">
            <a:avLst/>
          </a:prstGeom>
          <a:noFill/>
          <a:ln/>
        </p:spPr>
        <p:txBody>
          <a:bodyPr wrap="square" lIns="0" tIns="0" rIns="0" bIns="0" rtlCol="0" anchor="ctr"/>
          <a:lstStyle/>
          <a:p>
            <a:pPr marL="0" indent="0" algn="l">
              <a:buNone/>
            </a:pPr>
            <a:r>
              <a:rPr lang="en-US" sz="1100" b="1" dirty="0">
                <a:solidFill>
                  <a:srgbClr val="2D3748"/>
                </a:solidFill>
                <a:latin typeface="Courier New" pitchFamily="34" charset="0"/>
                <a:ea typeface="Courier New" pitchFamily="34" charset="-122"/>
                <a:cs typeface="Courier New" pitchFamily="34" charset="-120"/>
              </a:rPr>
              <a:t>$122-$612/ton</a:t>
            </a:r>
            <a:endParaRPr lang="en-US" sz="1100" dirty="0"/>
          </a:p>
        </p:txBody>
      </p:sp>
      <p:sp>
        <p:nvSpPr>
          <p:cNvPr id="65" name="Shape 59"/>
          <p:cNvSpPr/>
          <p:nvPr/>
        </p:nvSpPr>
        <p:spPr>
          <a:xfrm>
            <a:off x="381305" y="5447995"/>
            <a:ext cx="11430000" cy="647395"/>
          </a:xfrm>
          <a:prstGeom prst="roundRect">
            <a:avLst>
              <a:gd name="adj" fmla="val 41542"/>
            </a:avLst>
          </a:prstGeom>
          <a:solidFill>
            <a:srgbClr val="FFFFFF"/>
          </a:solidFill>
          <a:ln w="12700">
            <a:solidFill>
              <a:srgbClr val="FFFFFF">
                <a:alpha val="0"/>
              </a:srgbClr>
            </a:solidFill>
            <a:prstDash val="solid"/>
          </a:ln>
          <a:effectLst>
            <a:outerShdw blurRad="76200" dist="25400" dir="16200000" algn="bl" rotWithShape="0">
              <a:srgbClr val="000000">
                <a:alpha val="5000"/>
              </a:srgbClr>
            </a:outerShdw>
          </a:effectLst>
        </p:spPr>
        <p:txBody>
          <a:bodyPr/>
          <a:lstStyle/>
          <a:p>
            <a:endParaRPr lang="en-US"/>
          </a:p>
        </p:txBody>
      </p:sp>
      <p:sp>
        <p:nvSpPr>
          <p:cNvPr id="68" name="Text 61"/>
          <p:cNvSpPr txBox="1"/>
          <p:nvPr/>
        </p:nvSpPr>
        <p:spPr>
          <a:xfrm>
            <a:off x="1067105" y="5672023"/>
            <a:ext cx="11239805" cy="200254"/>
          </a:xfrm>
          <a:prstGeom prst="rect">
            <a:avLst/>
          </a:prstGeom>
          <a:noFill/>
          <a:ln/>
        </p:spPr>
        <p:txBody>
          <a:bodyPr wrap="square" lIns="0" tIns="0" rIns="0" bIns="0" rtlCol="0" anchor="ctr"/>
          <a:lstStyle/>
          <a:p>
            <a:pPr marL="0" indent="0" algn="l">
              <a:buNone/>
            </a:pPr>
            <a:r>
              <a:rPr lang="en-US" sz="1000" dirty="0">
                <a:solidFill>
                  <a:srgbClr val="4A5568"/>
                </a:solidFill>
                <a:latin typeface="Inter" pitchFamily="34" charset="0"/>
                <a:ea typeface="Inter" pitchFamily="34" charset="-122"/>
                <a:cs typeface="Inter" pitchFamily="34" charset="-120"/>
              </a:rPr>
              <a:t>Integrated platform is positioned for immobilization and mass-flux reduction, not as a direct substitute for excavation plus thermal destruction.</a:t>
            </a:r>
            <a:endParaRPr lang="en-US" sz="1000" dirty="0"/>
          </a:p>
        </p:txBody>
      </p:sp>
      <p:sp>
        <p:nvSpPr>
          <p:cNvPr id="69" name="Shape 62"/>
          <p:cNvSpPr/>
          <p:nvPr/>
        </p:nvSpPr>
        <p:spPr>
          <a:xfrm>
            <a:off x="0" y="0"/>
            <a:ext cx="12191695" cy="761695"/>
          </a:xfrm>
          <a:prstGeom prst="rect">
            <a:avLst/>
          </a:prstGeom>
          <a:solidFill>
            <a:srgbClr val="1A365D"/>
          </a:solidFill>
          <a:ln w="12700">
            <a:solidFill>
              <a:srgbClr val="FFFFFF">
                <a:alpha val="0"/>
              </a:srgbClr>
            </a:solidFill>
            <a:prstDash val="solid"/>
          </a:ln>
        </p:spPr>
        <p:txBody>
          <a:bodyPr/>
          <a:lstStyle/>
          <a:p>
            <a:endParaRPr lang="en-US"/>
          </a:p>
        </p:txBody>
      </p:sp>
      <p:sp>
        <p:nvSpPr>
          <p:cNvPr id="70" name="Shape 63"/>
          <p:cNvSpPr/>
          <p:nvPr/>
        </p:nvSpPr>
        <p:spPr>
          <a:xfrm>
            <a:off x="381305" y="152705"/>
            <a:ext cx="457200" cy="457200"/>
          </a:xfrm>
          <a:prstGeom prst="roundRect">
            <a:avLst>
              <a:gd name="adj" fmla="val 66667"/>
            </a:avLst>
          </a:prstGeom>
          <a:solidFill>
            <a:srgbClr val="FFFFFF"/>
          </a:solidFill>
          <a:ln w="12700">
            <a:solidFill>
              <a:srgbClr val="FFFFFF">
                <a:alpha val="0"/>
              </a:srgbClr>
            </a:solidFill>
            <a:prstDash val="solid"/>
          </a:ln>
        </p:spPr>
        <p:txBody>
          <a:bodyPr/>
          <a:lstStyle/>
          <a:p>
            <a:endParaRPr lang="en-US"/>
          </a:p>
        </p:txBody>
      </p:sp>
      <p:pic>
        <p:nvPicPr>
          <p:cNvPr id="71" name="Image 5" descr="preencoded.png"/>
          <p:cNvPicPr>
            <a:picLocks noChangeAspect="1"/>
          </p:cNvPicPr>
          <p:nvPr/>
        </p:nvPicPr>
        <p:blipFill>
          <a:blip r:embed="rId4"/>
          <a:srcRect/>
          <a:stretch/>
        </p:blipFill>
        <p:spPr>
          <a:xfrm>
            <a:off x="381305" y="152705"/>
            <a:ext cx="509322" cy="457200"/>
          </a:xfrm>
          <a:prstGeom prst="rect">
            <a:avLst/>
          </a:prstGeom>
        </p:spPr>
      </p:pic>
      <p:sp>
        <p:nvSpPr>
          <p:cNvPr id="72" name="Text 64"/>
          <p:cNvSpPr txBox="1"/>
          <p:nvPr/>
        </p:nvSpPr>
        <p:spPr>
          <a:xfrm>
            <a:off x="981151" y="152705"/>
            <a:ext cx="4696358" cy="277063"/>
          </a:xfrm>
          <a:prstGeom prst="rect">
            <a:avLst/>
          </a:prstGeom>
          <a:noFill/>
          <a:ln/>
        </p:spPr>
        <p:txBody>
          <a:bodyPr wrap="square" lIns="0" tIns="0" rIns="0" bIns="0" rtlCol="0" anchor="ctr"/>
          <a:lstStyle/>
          <a:p>
            <a:pPr marL="0" indent="0" algn="l">
              <a:buNone/>
            </a:pPr>
            <a:r>
              <a:rPr lang="en-US" sz="1800" b="1" kern="0" spc="38" dirty="0">
                <a:solidFill>
                  <a:srgbClr val="FFFFFF"/>
                </a:solidFill>
                <a:latin typeface="Inter" pitchFamily="34" charset="0"/>
                <a:ea typeface="Inter" pitchFamily="34" charset="-122"/>
                <a:cs typeface="Inter" pitchFamily="34" charset="-120"/>
              </a:rPr>
              <a:t>Soil Remediation Cost Benchmarks</a:t>
            </a:r>
            <a:endParaRPr lang="en-US" sz="1800" dirty="0"/>
          </a:p>
        </p:txBody>
      </p:sp>
      <p:sp>
        <p:nvSpPr>
          <p:cNvPr id="73" name="Text 65"/>
          <p:cNvSpPr txBox="1"/>
          <p:nvPr/>
        </p:nvSpPr>
        <p:spPr>
          <a:xfrm>
            <a:off x="981151" y="448056"/>
            <a:ext cx="4010558" cy="162763"/>
          </a:xfrm>
          <a:prstGeom prst="rect">
            <a:avLst/>
          </a:prstGeom>
          <a:noFill/>
          <a:ln/>
        </p:spPr>
        <p:txBody>
          <a:bodyPr wrap="square" lIns="0" tIns="0" rIns="0" bIns="0" rtlCol="0" anchor="ctr"/>
          <a:lstStyle/>
          <a:p>
            <a:pPr marL="0" indent="0" algn="l">
              <a:buNone/>
            </a:pPr>
            <a:r>
              <a:rPr lang="en-US" sz="1000" dirty="0">
                <a:solidFill>
                  <a:srgbClr val="A0C4E8"/>
                </a:solidFill>
                <a:latin typeface="Inter" pitchFamily="34" charset="0"/>
                <a:ea typeface="Inter" pitchFamily="34" charset="-122"/>
                <a:cs typeface="Inter" pitchFamily="34" charset="-120"/>
              </a:rPr>
              <a:t>Cost analysis for PFAS soil treatment options</a:t>
            </a:r>
            <a:endParaRPr lang="en-US" sz="1000" dirty="0"/>
          </a:p>
        </p:txBody>
      </p:sp>
      <p:sp>
        <p:nvSpPr>
          <p:cNvPr id="74" name="Shape 66"/>
          <p:cNvSpPr/>
          <p:nvPr/>
        </p:nvSpPr>
        <p:spPr>
          <a:xfrm>
            <a:off x="10521086" y="228600"/>
            <a:ext cx="304495" cy="304495"/>
          </a:xfrm>
          <a:prstGeom prst="roundRect">
            <a:avLst>
              <a:gd name="adj" fmla="val 112613"/>
            </a:avLst>
          </a:prstGeom>
          <a:solidFill>
            <a:srgbClr val="FFFFFF">
              <a:alpha val="10000"/>
            </a:srgbClr>
          </a:solidFill>
          <a:ln w="12700">
            <a:solidFill>
              <a:srgbClr val="FFFFFF">
                <a:alpha val="0"/>
              </a:srgbClr>
            </a:solidFill>
            <a:prstDash val="solid"/>
          </a:ln>
        </p:spPr>
        <p:txBody>
          <a:bodyPr/>
          <a:lstStyle/>
          <a:p>
            <a:endParaRPr lang="en-US"/>
          </a:p>
        </p:txBody>
      </p:sp>
      <p:pic>
        <p:nvPicPr>
          <p:cNvPr id="75" name="Image 6" descr="preencoded.png"/>
          <p:cNvPicPr>
            <a:picLocks noChangeAspect="1"/>
          </p:cNvPicPr>
          <p:nvPr/>
        </p:nvPicPr>
        <p:blipFill>
          <a:blip r:embed="rId5"/>
          <a:srcRect/>
          <a:stretch/>
        </p:blipFill>
        <p:spPr>
          <a:xfrm>
            <a:off x="10611612" y="319126"/>
            <a:ext cx="123444" cy="123444"/>
          </a:xfrm>
          <a:prstGeom prst="rect">
            <a:avLst/>
          </a:prstGeom>
        </p:spPr>
      </p:pic>
      <p:sp>
        <p:nvSpPr>
          <p:cNvPr id="76" name="Text 67"/>
          <p:cNvSpPr txBox="1"/>
          <p:nvPr/>
        </p:nvSpPr>
        <p:spPr>
          <a:xfrm>
            <a:off x="11016691" y="304495"/>
            <a:ext cx="1086307"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Cost Analysis</a:t>
            </a:r>
            <a:endParaRPr lang="en-US" sz="900" dirty="0"/>
          </a:p>
        </p:txBody>
      </p:sp>
      <p:sp>
        <p:nvSpPr>
          <p:cNvPr id="77" name="Shape 68"/>
          <p:cNvSpPr/>
          <p:nvPr/>
        </p:nvSpPr>
        <p:spPr>
          <a:xfrm>
            <a:off x="0" y="6286500"/>
            <a:ext cx="12191695" cy="571500"/>
          </a:xfrm>
          <a:prstGeom prst="rect">
            <a:avLst/>
          </a:prstGeom>
          <a:solidFill>
            <a:srgbClr val="1A365D"/>
          </a:solidFill>
          <a:ln w="12700">
            <a:solidFill>
              <a:srgbClr val="FFFFFF">
                <a:alpha val="0"/>
              </a:srgbClr>
            </a:solidFill>
            <a:prstDash val="solid"/>
          </a:ln>
        </p:spPr>
        <p:txBody>
          <a:bodyPr/>
          <a:lstStyle/>
          <a:p>
            <a:endParaRPr lang="en-US"/>
          </a:p>
        </p:txBody>
      </p:sp>
      <p:pic>
        <p:nvPicPr>
          <p:cNvPr id="78" name="Image 7" descr="preencoded.png"/>
          <p:cNvPicPr>
            <a:picLocks noChangeAspect="1"/>
          </p:cNvPicPr>
          <p:nvPr/>
        </p:nvPicPr>
        <p:blipFill>
          <a:blip r:embed="rId6"/>
          <a:srcRect/>
          <a:stretch/>
        </p:blipFill>
        <p:spPr>
          <a:xfrm>
            <a:off x="381305" y="6510528"/>
            <a:ext cx="123444" cy="123444"/>
          </a:xfrm>
          <a:prstGeom prst="rect">
            <a:avLst/>
          </a:prstGeom>
        </p:spPr>
      </p:pic>
      <p:sp>
        <p:nvSpPr>
          <p:cNvPr id="79" name="Text 69"/>
          <p:cNvSpPr txBox="1"/>
          <p:nvPr/>
        </p:nvSpPr>
        <p:spPr>
          <a:xfrm>
            <a:off x="580644" y="6495898"/>
            <a:ext cx="3751783"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Copyright 2026 Shield Nutraceuticals/Chitosan Global</a:t>
            </a:r>
            <a:endParaRPr lang="en-US" sz="900" dirty="0"/>
          </a:p>
        </p:txBody>
      </p:sp>
      <p:sp>
        <p:nvSpPr>
          <p:cNvPr id="81" name="Text 70"/>
          <p:cNvSpPr txBox="1"/>
          <p:nvPr/>
        </p:nvSpPr>
        <p:spPr>
          <a:xfrm>
            <a:off x="6270041" y="6495898"/>
            <a:ext cx="1503274"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Contact: John Hott</a:t>
            </a:r>
            <a:endParaRPr lang="en-US" sz="900" dirty="0"/>
          </a:p>
        </p:txBody>
      </p:sp>
      <p:sp>
        <p:nvSpPr>
          <p:cNvPr id="83" name="Text 71"/>
          <p:cNvSpPr txBox="1"/>
          <p:nvPr/>
        </p:nvSpPr>
        <p:spPr>
          <a:xfrm>
            <a:off x="7773314" y="6495898"/>
            <a:ext cx="2307946"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Email: John@Chitosanglobal.com</a:t>
            </a:r>
            <a:endParaRPr lang="en-US" sz="900" dirty="0"/>
          </a:p>
        </p:txBody>
      </p:sp>
      <p:sp>
        <p:nvSpPr>
          <p:cNvPr id="85" name="Text 72"/>
          <p:cNvSpPr txBox="1"/>
          <p:nvPr/>
        </p:nvSpPr>
        <p:spPr>
          <a:xfrm>
            <a:off x="10128809" y="6495898"/>
            <a:ext cx="2007108" cy="152705"/>
          </a:xfrm>
          <a:prstGeom prst="rect">
            <a:avLst/>
          </a:prstGeom>
          <a:noFill/>
          <a:ln/>
        </p:spPr>
        <p:txBody>
          <a:bodyPr wrap="square" lIns="0" tIns="0" rIns="0" bIns="0" rtlCol="0" anchor="ctr"/>
          <a:lstStyle/>
          <a:p>
            <a:pPr marL="0" indent="0" algn="l">
              <a:buNone/>
            </a:pPr>
            <a:r>
              <a:rPr lang="en-US" sz="900" dirty="0">
                <a:solidFill>
                  <a:srgbClr val="FFFFFF"/>
                </a:solidFill>
                <a:latin typeface="Inter" pitchFamily="34" charset="0"/>
                <a:ea typeface="Inter" pitchFamily="34" charset="-122"/>
                <a:cs typeface="Inter" pitchFamily="34" charset="-120"/>
              </a:rPr>
              <a:t>Website: chitosanglobal.com</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1278</Words>
  <Application>Microsoft Office PowerPoint</Application>
  <PresentationFormat>Widescreen</PresentationFormat>
  <Paragraphs>285</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Courier New</vt:lpstr>
      <vt:lpstr>Inter</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Generated by Gen-Spark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Multi-page HTML Content</dc:title>
  <dc:subject>PptxGenJS Presentation</dc:subject>
  <dc:creator>Visual Extract to PPTX Converter</dc:creator>
  <cp:lastModifiedBy>steve nice</cp:lastModifiedBy>
  <cp:revision>2</cp:revision>
  <dcterms:created xsi:type="dcterms:W3CDTF">2026-04-29T22:18:46Z</dcterms:created>
  <dcterms:modified xsi:type="dcterms:W3CDTF">2026-04-29T22:31:26Z</dcterms:modified>
</cp:coreProperties>
</file>