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pic>
        <p:nvPicPr>
          <p:cNvPr id="4" name="Image 0" descr="gen-dedup-975f91d25c86bd436ff07fdc348950df.png">    </p:cNvPr>
          <p:cNvPicPr>
            <a:picLocks noChangeAspect="1"/>
          </p:cNvPicPr>
          <p:nvPr/>
        </p:nvPicPr>
        <p:blipFill>
          <a:blip r:embed="rId1"/>
          <a:srcRect l="0" r="0" t="0" b="0"/>
          <a:stretch/>
        </p:blipFill>
        <p:spPr>
          <a:xfrm>
            <a:off x="0" y="0"/>
            <a:ext cx="18288000" cy="10287000"/>
          </a:xfrm>
          <a:prstGeom prst="rect">
            <a:avLst/>
          </a:prstGeom>
        </p:spPr>
      </p:pic>
      <p:pic>
        <p:nvPicPr>
          <p:cNvPr id="5" name="Image 1" descr="gen-dedup-bd314d6974a1c5abe802fdcb985fb05e.png">    </p:cNvPr>
          <p:cNvPicPr>
            <a:picLocks noChangeAspect="1"/>
          </p:cNvPicPr>
          <p:nvPr/>
        </p:nvPicPr>
        <p:blipFill>
          <a:blip r:embed="rId2"/>
          <a:srcRect l="0" r="0" t="-390" b="-390"/>
          <a:stretch/>
        </p:blipFill>
        <p:spPr>
          <a:xfrm>
            <a:off x="1143000" y="761695"/>
            <a:ext cx="1524305" cy="38405"/>
          </a:xfrm>
          <a:prstGeom prst="rect">
            <a:avLst/>
          </a:prstGeom>
        </p:spPr>
      </p:pic>
      <p:pic>
        <p:nvPicPr>
          <p:cNvPr id="6" name="Image 2" descr="gen-dedup-bcee44af30e00c4c7e5e1274ff983d44.png">    </p:cNvPr>
          <p:cNvPicPr>
            <a:picLocks noChangeAspect="1"/>
          </p:cNvPicPr>
          <p:nvPr/>
        </p:nvPicPr>
        <p:blipFill>
          <a:blip r:embed="rId3"/>
          <a:srcRect l="0" r="0" t="-5" b="-5"/>
          <a:stretch/>
        </p:blipFill>
        <p:spPr>
          <a:xfrm>
            <a:off x="14287500" y="0"/>
            <a:ext cx="4009644" cy="10287000"/>
          </a:xfrm>
          <a:prstGeom prst="rect">
            <a:avLst/>
          </a:prstGeom>
        </p:spPr>
      </p:pic>
      <p:sp>
        <p:nvSpPr>
          <p:cNvPr id="7" name="Shape 2"/>
          <p:cNvSpPr/>
          <p:nvPr/>
        </p:nvSpPr>
        <p:spPr>
          <a:xfrm>
            <a:off x="15049195" y="3619195"/>
            <a:ext cx="2324405" cy="2324405"/>
          </a:xfrm>
          <a:prstGeom prst="ellipse">
            <a:avLst/>
          </a:prstGeom>
          <a:noFill/>
          <a:ln w="25400">
            <a:solidFill>
              <a:srgbClr val="D4A543">
                <a:alpha val="30000"/>
              </a:srgbClr>
            </a:solidFill>
            <a:prstDash val="solid"/>
          </a:ln>
        </p:spPr>
      </p:sp>
      <p:sp>
        <p:nvSpPr>
          <p:cNvPr id="8" name="Shape 3"/>
          <p:cNvSpPr/>
          <p:nvPr/>
        </p:nvSpPr>
        <p:spPr>
          <a:xfrm>
            <a:off x="15525598" y="4095598"/>
            <a:ext cx="1371600" cy="1371600"/>
          </a:xfrm>
          <a:prstGeom prst="rect">
            <a:avLst/>
          </a:prstGeom>
          <a:noFill/>
          <a:ln w="25400">
            <a:solidFill>
              <a:srgbClr val="D4A543">
                <a:alpha val="20000"/>
              </a:srgbClr>
            </a:solidFill>
            <a:prstDash val="solid"/>
          </a:ln>
        </p:spPr>
      </p:sp>
      <p:sp>
        <p:nvSpPr>
          <p:cNvPr id="9" name="Text 4"/>
          <p:cNvSpPr txBox="1"/>
          <p:nvPr/>
        </p:nvSpPr>
        <p:spPr>
          <a:xfrm>
            <a:off x="1143000" y="1047902"/>
            <a:ext cx="5715000" cy="228600"/>
          </a:xfrm>
          <a:prstGeom prst="rect">
            <a:avLst/>
          </a:prstGeom>
          <a:noFill/>
          <a:ln/>
        </p:spPr>
        <p:txBody>
          <a:bodyPr wrap="none" lIns="0" tIns="0" rIns="0" bIns="0" rtlCol="0" anchor="ctr"/>
          <a:lstStyle/>
          <a:p>
            <a:pPr algn="l" indent="0" marL="0">
              <a:buNone/>
            </a:pPr>
            <a:r>
              <a:rPr lang="en-US" sz="1300" spc="225" kern="0" dirty="0">
                <a:solidFill>
                  <a:srgbClr val="9CA3AF"/>
                </a:solidFill>
                <a:latin typeface="DM Sans" pitchFamily="34" charset="0"/>
                <a:ea typeface="DM Sans" pitchFamily="34" charset="-122"/>
                <a:cs typeface="DM Sans" pitchFamily="34" charset="-120"/>
              </a:rPr>
              <a:t>Chitosan Global</a:t>
            </a:r>
            <a:endParaRPr lang="en-US" sz="1300" dirty="0"/>
          </a:p>
        </p:txBody>
      </p:sp>
      <p:sp>
        <p:nvSpPr>
          <p:cNvPr id="10" name="Text 5"/>
          <p:cNvSpPr txBox="1"/>
          <p:nvPr/>
        </p:nvSpPr>
        <p:spPr>
          <a:xfrm>
            <a:off x="1143000" y="3047695"/>
            <a:ext cx="11430000" cy="1581912"/>
          </a:xfrm>
          <a:prstGeom prst="rect">
            <a:avLst/>
          </a:prstGeom>
          <a:noFill/>
          <a:ln/>
        </p:spPr>
        <p:txBody>
          <a:bodyPr wrap="square" lIns="0" tIns="0" rIns="0" bIns="0" rtlCol="0" anchor="ctr"/>
          <a:lstStyle/>
          <a:p>
            <a:pPr algn="l" indent="0" marL="0">
              <a:buNone/>
            </a:pPr>
            <a:r>
              <a:rPr lang="en-US" sz="5400" dirty="0">
                <a:solidFill>
                  <a:srgbClr val="F2F0EB"/>
                </a:solidFill>
                <a:latin typeface="DM Serif Display" pitchFamily="34" charset="0"/>
                <a:ea typeface="DM Serif Display" pitchFamily="34" charset="-122"/>
                <a:cs typeface="DM Serif Display" pitchFamily="34" charset="-120"/>
              </a:rPr>
              <a:t>Two Chances to Reduce</a:t>
            </a:r>
            <a:pPr algn="l" indent="0" marL="0">
              <a:buNone/>
            </a:pPr>
            <a:endParaRPr lang="en-US" sz="5400" dirty="0"/>
          </a:p>
          <a:p>
            <a:pPr algn="l" indent="0" marL="0">
              <a:buNone/>
            </a:pPr>
            <a:r>
              <a:rPr lang="en-US" sz="5400" dirty="0">
                <a:solidFill>
                  <a:srgbClr val="F2F0EB"/>
                </a:solidFill>
                <a:latin typeface="DM Serif Display" pitchFamily="34" charset="0"/>
                <a:ea typeface="DM Serif Display" pitchFamily="34" charset="-122"/>
                <a:cs typeface="DM Serif Display" pitchFamily="34" charset="-120"/>
              </a:rPr>
              <a:t>One Expensive Risk</a:t>
            </a:r>
            <a:endParaRPr lang="en-US" sz="5400" dirty="0"/>
          </a:p>
        </p:txBody>
      </p:sp>
      <p:sp>
        <p:nvSpPr>
          <p:cNvPr id="11" name="Text 6"/>
          <p:cNvSpPr txBox="1"/>
          <p:nvPr/>
        </p:nvSpPr>
        <p:spPr>
          <a:xfrm>
            <a:off x="1143000" y="5048402"/>
            <a:ext cx="9525305" cy="1200607"/>
          </a:xfrm>
          <a:prstGeom prst="rect">
            <a:avLst/>
          </a:prstGeom>
          <a:noFill/>
          <a:ln/>
        </p:spPr>
        <p:txBody>
          <a:bodyPr wrap="square" lIns="0" tIns="0" rIns="0" bIns="0" rtlCol="0" anchor="ctr"/>
          <a:lstStyle/>
          <a:p>
            <a:pPr algn="l" indent="0" marL="0">
              <a:buNone/>
            </a:pPr>
            <a:r>
              <a:rPr lang="en-US" sz="2100" dirty="0">
                <a:solidFill>
                  <a:srgbClr val="9CA3AF"/>
                </a:solidFill>
                <a:latin typeface="DM Sans" pitchFamily="34" charset="0"/>
                <a:ea typeface="DM Sans" pitchFamily="34" charset="-122"/>
                <a:cs typeface="DM Sans" pitchFamily="34" charset="-120"/>
              </a:rPr>
              <a:t>Chitosan IG — A dual-action platform designed to suppress selected toxigenic fungi and adsorb aflatoxin B1 at two critical risk windows: pre-harvest and during processing/storage.</a:t>
            </a:r>
            <a:endParaRPr lang="en-US" sz="2100" dirty="0"/>
          </a:p>
        </p:txBody>
      </p:sp>
      <p:sp>
        <p:nvSpPr>
          <p:cNvPr id="12" name="Text 7"/>
          <p:cNvSpPr txBox="1"/>
          <p:nvPr/>
        </p:nvSpPr>
        <p:spPr>
          <a:xfrm>
            <a:off x="1143000" y="8762695"/>
            <a:ext cx="7620610" cy="200254"/>
          </a:xfrm>
          <a:prstGeom prst="rect">
            <a:avLst/>
          </a:prstGeom>
          <a:noFill/>
          <a:ln/>
        </p:spPr>
        <p:txBody>
          <a:bodyPr wrap="non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For: Grain Producers · Elevators · Storage Operators · Feed Processors</a:t>
            </a:r>
            <a:endParaRPr lang="en-US" sz="1200" dirty="0"/>
          </a:p>
        </p:txBody>
      </p:sp>
      <p:sp>
        <p:nvSpPr>
          <p:cNvPr id="13" name="Text 8"/>
          <p:cNvSpPr txBox="1"/>
          <p:nvPr/>
        </p:nvSpPr>
        <p:spPr>
          <a:xfrm>
            <a:off x="14859000" y="6286500"/>
            <a:ext cx="2667305" cy="171907"/>
          </a:xfrm>
          <a:prstGeom prst="rect">
            <a:avLst/>
          </a:prstGeom>
          <a:noFill/>
          <a:ln/>
        </p:spPr>
        <p:txBody>
          <a:bodyPr wrap="none" lIns="0" tIns="0" rIns="0" bIns="0" rtlCol="0" anchor="ctr"/>
          <a:lstStyle/>
          <a:p>
            <a:pPr algn="ctr" indent="0" marL="0">
              <a:buNone/>
            </a:pPr>
            <a:r>
              <a:rPr lang="en-US" sz="1000" spc="75" kern="0" dirty="0">
                <a:solidFill>
                  <a:srgbClr val="D4A543"/>
                </a:solidFill>
                <a:latin typeface="DM Sans" pitchFamily="34" charset="0"/>
                <a:ea typeface="DM Sans" pitchFamily="34" charset="-122"/>
                <a:cs typeface="DM Sans" pitchFamily="34" charset="-120"/>
              </a:rPr>
              <a:t>Chitosan IG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2095805"/>
            <a:ext cx="16002000" cy="1904695"/>
          </a:xfrm>
          <a:prstGeom prst="roundRect">
            <a:avLst>
              <a:gd name="adj" fmla="val 3985"/>
            </a:avLst>
          </a:prstGeom>
          <a:solidFill>
            <a:srgbClr val="1A2332"/>
          </a:solidFill>
          <a:ln w="12700">
            <a:solidFill>
              <a:srgbClr val="FFFFFF">
                <a:alpha val="0"/>
              </a:srgbClr>
            </a:solidFill>
            <a:prstDash val="solid"/>
          </a:ln>
        </p:spPr>
      </p:sp>
      <p:sp>
        <p:nvSpPr>
          <p:cNvPr id="5" name="Shape 3"/>
          <p:cNvSpPr/>
          <p:nvPr/>
        </p:nvSpPr>
        <p:spPr>
          <a:xfrm>
            <a:off x="1143000" y="4476902"/>
            <a:ext cx="7810805" cy="4219956"/>
          </a:xfrm>
          <a:prstGeom prst="roundRect">
            <a:avLst>
              <a:gd name="adj" fmla="val 1798"/>
            </a:avLst>
          </a:prstGeom>
          <a:solidFill>
            <a:srgbClr val="1A2332"/>
          </a:solidFill>
          <a:ln/>
        </p:spPr>
      </p:sp>
      <p:sp>
        <p:nvSpPr>
          <p:cNvPr id="6" name="Shape 4"/>
          <p:cNvSpPr/>
          <p:nvPr/>
        </p:nvSpPr>
        <p:spPr>
          <a:xfrm>
            <a:off x="1143000" y="4476902"/>
            <a:ext cx="7810805" cy="28346"/>
          </a:xfrm>
          <a:prstGeom prst="roundRect">
            <a:avLst>
              <a:gd name="adj" fmla="val 267746"/>
            </a:avLst>
          </a:prstGeom>
          <a:solidFill>
            <a:srgbClr val="4ADE80"/>
          </a:solidFill>
          <a:ln w="12700">
            <a:solidFill>
              <a:srgbClr val="4ADE80">
                <a:alpha val="0"/>
              </a:srgbClr>
            </a:solidFill>
            <a:prstDash val="solid"/>
          </a:ln>
        </p:spPr>
      </p:sp>
      <p:sp>
        <p:nvSpPr>
          <p:cNvPr id="7" name="Shape 5"/>
          <p:cNvSpPr/>
          <p:nvPr/>
        </p:nvSpPr>
        <p:spPr>
          <a:xfrm>
            <a:off x="9525305" y="4476902"/>
            <a:ext cx="7619695" cy="4219956"/>
          </a:xfrm>
          <a:prstGeom prst="roundRect">
            <a:avLst>
              <a:gd name="adj" fmla="val 1798"/>
            </a:avLst>
          </a:prstGeom>
          <a:solidFill>
            <a:srgbClr val="1A2332"/>
          </a:solidFill>
          <a:ln/>
        </p:spPr>
      </p:sp>
      <p:sp>
        <p:nvSpPr>
          <p:cNvPr id="8" name="Shape 6"/>
          <p:cNvSpPr/>
          <p:nvPr/>
        </p:nvSpPr>
        <p:spPr>
          <a:xfrm>
            <a:off x="9525305" y="4476902"/>
            <a:ext cx="7619695" cy="28346"/>
          </a:xfrm>
          <a:prstGeom prst="roundRect">
            <a:avLst>
              <a:gd name="adj" fmla="val 267746"/>
            </a:avLst>
          </a:prstGeom>
          <a:solidFill>
            <a:srgbClr val="D4A543"/>
          </a:solidFill>
          <a:ln w="12700">
            <a:solidFill>
              <a:srgbClr val="D4A543">
                <a:alpha val="0"/>
              </a:srgbClr>
            </a:solidFill>
            <a:prstDash val="solid"/>
          </a:ln>
        </p:spPr>
      </p:sp>
      <p:sp>
        <p:nvSpPr>
          <p:cNvPr id="9" name="Text 7"/>
          <p:cNvSpPr txBox="1"/>
          <p:nvPr/>
        </p:nvSpPr>
        <p:spPr>
          <a:xfrm>
            <a:off x="1143000" y="571500"/>
            <a:ext cx="3810305"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The Core Question Answered</a:t>
            </a:r>
            <a:endParaRPr lang="en-US" sz="1000" dirty="0"/>
          </a:p>
        </p:txBody>
      </p:sp>
      <p:sp>
        <p:nvSpPr>
          <p:cNvPr id="10" name="Text 8"/>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Why Spray Before Harvest </a:t>
            </a:r>
            <a:pPr algn="l" indent="0" marL="0">
              <a:buNone/>
            </a:pPr>
            <a:r>
              <a:rPr lang="en-US" sz="3400" i="1" dirty="0">
                <a:solidFill>
                  <a:srgbClr val="F2F0EB"/>
                </a:solidFill>
                <a:latin typeface="DM Serif Display" pitchFamily="34" charset="0"/>
                <a:ea typeface="DM Serif Display" pitchFamily="34" charset="-122"/>
                <a:cs typeface="DM Serif Display" pitchFamily="34" charset="-120"/>
              </a:rPr>
              <a:t>and</a:t>
            </a:r>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 Again During Processing?</a:t>
            </a:r>
            <a:endParaRPr lang="en-US" sz="3400" dirty="0"/>
          </a:p>
        </p:txBody>
      </p:sp>
      <p:sp>
        <p:nvSpPr>
          <p:cNvPr id="11" name="Shape 9"/>
          <p:cNvSpPr/>
          <p:nvPr/>
        </p:nvSpPr>
        <p:spPr>
          <a:xfrm>
            <a:off x="1524305" y="3333902"/>
            <a:ext cx="2676449" cy="295351"/>
          </a:xfrm>
          <a:prstGeom prst="roundRect">
            <a:avLst>
              <a:gd name="adj" fmla="val 13003"/>
            </a:avLst>
          </a:prstGeom>
          <a:solidFill>
            <a:srgbClr val="4ADE80">
              <a:alpha val="12000"/>
            </a:srgbClr>
          </a:solidFill>
          <a:ln w="12700">
            <a:solidFill>
              <a:srgbClr val="4ADE80"/>
            </a:solidFill>
            <a:prstDash val="solid"/>
          </a:ln>
        </p:spPr>
      </p:sp>
      <p:sp>
        <p:nvSpPr>
          <p:cNvPr id="12" name="Text 10"/>
          <p:cNvSpPr txBox="1"/>
          <p:nvPr/>
        </p:nvSpPr>
        <p:spPr>
          <a:xfrm>
            <a:off x="1524305" y="3333902"/>
            <a:ext cx="2677363" cy="295351"/>
          </a:xfrm>
          <a:prstGeom prst="rect">
            <a:avLst/>
          </a:prstGeom>
          <a:solidFill>
            <a:srgbClr val="FFFFFF">
              <a:alpha val="0"/>
            </a:srgbClr>
          </a:solidFill>
          <a:ln>
            <a:solidFill>
              <a:srgbClr val="FFFFFF">
                <a:alpha val="0"/>
              </a:srgbClr>
            </a:solidFill>
          </a:ln>
        </p:spPr>
        <p:txBody>
          <a:bodyPr wrap="none" lIns="152400" tIns="63500" rIns="152400" bIns="63500" rtlCol="0" anchor="ctr"/>
          <a:lstStyle/>
          <a:p>
            <a:pPr algn="l" indent="0" marL="0">
              <a:buNone/>
            </a:pPr>
            <a:r>
              <a:rPr lang="en-US" sz="900" b="1" dirty="0">
                <a:solidFill>
                  <a:srgbClr val="4ADE80"/>
                </a:solidFill>
                <a:latin typeface="DM Sans" pitchFamily="34" charset="0"/>
                <a:ea typeface="DM Sans" pitchFamily="34" charset="-122"/>
                <a:cs typeface="DM Sans" pitchFamily="34" charset="-120"/>
              </a:rPr>
              <a:t>← TOUCHPOINT 1: Pre-harvest spray →</a:t>
            </a:r>
            <a:endParaRPr lang="en-US" sz="900" dirty="0"/>
          </a:p>
        </p:txBody>
      </p:sp>
      <p:sp>
        <p:nvSpPr>
          <p:cNvPr id="13" name="Shape 11"/>
          <p:cNvSpPr/>
          <p:nvPr/>
        </p:nvSpPr>
        <p:spPr>
          <a:xfrm>
            <a:off x="13275259" y="3333902"/>
            <a:ext cx="3495751" cy="295351"/>
          </a:xfrm>
          <a:prstGeom prst="roundRect">
            <a:avLst>
              <a:gd name="adj" fmla="val 13003"/>
            </a:avLst>
          </a:prstGeom>
          <a:solidFill>
            <a:srgbClr val="D4A543">
              <a:alpha val="12000"/>
            </a:srgbClr>
          </a:solidFill>
          <a:ln w="12700">
            <a:solidFill>
              <a:srgbClr val="D4A543"/>
            </a:solidFill>
            <a:prstDash val="solid"/>
          </a:ln>
        </p:spPr>
      </p:sp>
      <p:sp>
        <p:nvSpPr>
          <p:cNvPr id="14" name="Text 12"/>
          <p:cNvSpPr txBox="1"/>
          <p:nvPr/>
        </p:nvSpPr>
        <p:spPr>
          <a:xfrm>
            <a:off x="13275259" y="3333902"/>
            <a:ext cx="3495751" cy="295351"/>
          </a:xfrm>
          <a:prstGeom prst="rect">
            <a:avLst/>
          </a:prstGeom>
          <a:solidFill>
            <a:srgbClr val="FFFFFF">
              <a:alpha val="0"/>
            </a:srgbClr>
          </a:solidFill>
          <a:ln>
            <a:solidFill>
              <a:srgbClr val="FFFFFF">
                <a:alpha val="0"/>
              </a:srgbClr>
            </a:solidFill>
          </a:ln>
        </p:spPr>
        <p:txBody>
          <a:bodyPr wrap="none" lIns="152400" tIns="63500" rIns="152400" bIns="63500" rtlCol="0" anchor="ctr"/>
          <a:lstStyle/>
          <a:p>
            <a:pPr algn="l" indent="0" marL="0">
              <a:buNone/>
            </a:pPr>
            <a:r>
              <a:rPr lang="en-US" sz="900" b="1" dirty="0">
                <a:solidFill>
                  <a:srgbClr val="D4A543"/>
                </a:solidFill>
                <a:latin typeface="DM Sans" pitchFamily="34" charset="0"/>
                <a:ea typeface="DM Sans" pitchFamily="34" charset="-122"/>
                <a:cs typeface="DM Sans" pitchFamily="34" charset="-120"/>
              </a:rPr>
              <a:t>← TOUCHPOINT 2: Processing/storage application →</a:t>
            </a:r>
            <a:endParaRPr lang="en-US" sz="900" dirty="0"/>
          </a:p>
        </p:txBody>
      </p:sp>
      <p:pic>
        <p:nvPicPr>
          <p:cNvPr id="15" name="Image 0" descr="gen-dedup-8c749fac25f3a8af3e4d9513dd97bbcd.png">    </p:cNvPr>
          <p:cNvPicPr>
            <a:picLocks noChangeAspect="1"/>
          </p:cNvPicPr>
          <p:nvPr/>
        </p:nvPicPr>
        <p:blipFill>
          <a:blip r:embed="rId1"/>
          <a:srcRect l="0" r="0" t="-399" b="-399"/>
          <a:stretch/>
        </p:blipFill>
        <p:spPr>
          <a:xfrm>
            <a:off x="1524305" y="2743200"/>
            <a:ext cx="15240305" cy="38405"/>
          </a:xfrm>
          <a:prstGeom prst="rect">
            <a:avLst/>
          </a:prstGeom>
        </p:spPr>
      </p:pic>
      <p:sp>
        <p:nvSpPr>
          <p:cNvPr id="16" name="Shape 13"/>
          <p:cNvSpPr/>
          <p:nvPr/>
        </p:nvSpPr>
        <p:spPr>
          <a:xfrm>
            <a:off x="2190902" y="2609698"/>
            <a:ext cx="190195" cy="190195"/>
          </a:xfrm>
          <a:prstGeom prst="ellipse">
            <a:avLst/>
          </a:prstGeom>
          <a:solidFill>
            <a:srgbClr val="4ADE80"/>
          </a:solidFill>
          <a:ln w="12700">
            <a:solidFill>
              <a:srgbClr val="FFFFFF">
                <a:alpha val="0"/>
              </a:srgbClr>
            </a:solidFill>
            <a:prstDash val="solid"/>
          </a:ln>
        </p:spPr>
      </p:sp>
      <p:sp>
        <p:nvSpPr>
          <p:cNvPr id="17" name="Text 14"/>
          <p:cNvSpPr txBox="1"/>
          <p:nvPr/>
        </p:nvSpPr>
        <p:spPr>
          <a:xfrm>
            <a:off x="2089404" y="2857500"/>
            <a:ext cx="402336" cy="152705"/>
          </a:xfrm>
          <a:prstGeom prst="rect">
            <a:avLst/>
          </a:prstGeom>
          <a:noFill/>
          <a:ln/>
        </p:spPr>
        <p:txBody>
          <a:bodyPr wrap="none" lIns="0" tIns="0" rIns="0" bIns="0" rtlCol="0" anchor="ctr"/>
          <a:lstStyle/>
          <a:p>
            <a:pPr algn="ctr" indent="0" marL="0">
              <a:buNone/>
            </a:pPr>
            <a:r>
              <a:rPr lang="en-US" sz="900" b="1" dirty="0">
                <a:solidFill>
                  <a:srgbClr val="F2F0EB"/>
                </a:solidFill>
                <a:latin typeface="DM Sans" pitchFamily="34" charset="0"/>
                <a:ea typeface="DM Sans" pitchFamily="34" charset="-122"/>
                <a:cs typeface="DM Sans" pitchFamily="34" charset="-120"/>
              </a:rPr>
              <a:t>FIELD</a:t>
            </a:r>
            <a:endParaRPr lang="en-US" sz="900" dirty="0"/>
          </a:p>
        </p:txBody>
      </p:sp>
      <p:sp>
        <p:nvSpPr>
          <p:cNvPr id="18" name="Shape 15"/>
          <p:cNvSpPr/>
          <p:nvPr/>
        </p:nvSpPr>
        <p:spPr>
          <a:xfrm>
            <a:off x="5114239" y="2609698"/>
            <a:ext cx="190195" cy="190195"/>
          </a:xfrm>
          <a:prstGeom prst="ellipse">
            <a:avLst/>
          </a:prstGeom>
          <a:solidFill>
            <a:srgbClr val="4ADE80"/>
          </a:solidFill>
          <a:ln w="12700">
            <a:solidFill>
              <a:srgbClr val="FFFFFF">
                <a:alpha val="0"/>
              </a:srgbClr>
            </a:solidFill>
            <a:prstDash val="solid"/>
          </a:ln>
        </p:spPr>
      </p:sp>
      <p:sp>
        <p:nvSpPr>
          <p:cNvPr id="19" name="Text 16"/>
          <p:cNvSpPr txBox="1"/>
          <p:nvPr/>
        </p:nvSpPr>
        <p:spPr>
          <a:xfrm>
            <a:off x="4876495" y="2857500"/>
            <a:ext cx="667512" cy="152705"/>
          </a:xfrm>
          <a:prstGeom prst="rect">
            <a:avLst/>
          </a:prstGeom>
          <a:noFill/>
          <a:ln/>
        </p:spPr>
        <p:txBody>
          <a:bodyPr wrap="none" lIns="0" tIns="0" rIns="0" bIns="0" rtlCol="0" anchor="ctr"/>
          <a:lstStyle/>
          <a:p>
            <a:pPr algn="ctr" indent="0" marL="0">
              <a:buNone/>
            </a:pPr>
            <a:r>
              <a:rPr lang="en-US" sz="900" b="1" dirty="0">
                <a:solidFill>
                  <a:srgbClr val="F2F0EB"/>
                </a:solidFill>
                <a:latin typeface="DM Sans" pitchFamily="34" charset="0"/>
                <a:ea typeface="DM Sans" pitchFamily="34" charset="-122"/>
                <a:cs typeface="DM Sans" pitchFamily="34" charset="-120"/>
              </a:rPr>
              <a:t>FLOWERING</a:t>
            </a:r>
            <a:endParaRPr lang="en-US" sz="900" dirty="0"/>
          </a:p>
        </p:txBody>
      </p:sp>
      <p:sp>
        <p:nvSpPr>
          <p:cNvPr id="20" name="Shape 17"/>
          <p:cNvSpPr/>
          <p:nvPr/>
        </p:nvSpPr>
        <p:spPr>
          <a:xfrm>
            <a:off x="7782458" y="2609698"/>
            <a:ext cx="190195" cy="190195"/>
          </a:xfrm>
          <a:prstGeom prst="ellipse">
            <a:avLst/>
          </a:prstGeom>
          <a:solidFill>
            <a:srgbClr val="E85D4A"/>
          </a:solidFill>
          <a:ln w="12700">
            <a:solidFill>
              <a:srgbClr val="FFFFFF">
                <a:alpha val="0"/>
              </a:srgbClr>
            </a:solidFill>
            <a:prstDash val="solid"/>
          </a:ln>
        </p:spPr>
      </p:sp>
      <p:sp>
        <p:nvSpPr>
          <p:cNvPr id="21" name="Text 18"/>
          <p:cNvSpPr txBox="1"/>
          <p:nvPr/>
        </p:nvSpPr>
        <p:spPr>
          <a:xfrm>
            <a:off x="7619695" y="2857500"/>
            <a:ext cx="523951" cy="152705"/>
          </a:xfrm>
          <a:prstGeom prst="rect">
            <a:avLst/>
          </a:prstGeom>
          <a:noFill/>
          <a:ln/>
        </p:spPr>
        <p:txBody>
          <a:bodyPr wrap="none" lIns="0" tIns="0" rIns="0" bIns="0" rtlCol="0" anchor="ctr"/>
          <a:lstStyle/>
          <a:p>
            <a:pPr algn="ctr" indent="0" marL="0">
              <a:buNone/>
            </a:pPr>
            <a:r>
              <a:rPr lang="en-US" sz="900" b="1" dirty="0">
                <a:solidFill>
                  <a:srgbClr val="F2F0EB"/>
                </a:solidFill>
                <a:latin typeface="DM Sans" pitchFamily="34" charset="0"/>
                <a:ea typeface="DM Sans" pitchFamily="34" charset="-122"/>
                <a:cs typeface="DM Sans" pitchFamily="34" charset="-120"/>
              </a:rPr>
              <a:t>HARVEST</a:t>
            </a:r>
            <a:endParaRPr lang="en-US" sz="900" dirty="0"/>
          </a:p>
        </p:txBody>
      </p:sp>
      <p:sp>
        <p:nvSpPr>
          <p:cNvPr id="22" name="Shape 19"/>
          <p:cNvSpPr/>
          <p:nvPr/>
        </p:nvSpPr>
        <p:spPr>
          <a:xfrm>
            <a:off x="10023653" y="2609698"/>
            <a:ext cx="190195" cy="190195"/>
          </a:xfrm>
          <a:prstGeom prst="ellipse">
            <a:avLst/>
          </a:prstGeom>
          <a:solidFill>
            <a:srgbClr val="E85D4A"/>
          </a:solidFill>
          <a:ln w="12700">
            <a:solidFill>
              <a:srgbClr val="FFFFFF">
                <a:alpha val="0"/>
              </a:srgbClr>
            </a:solidFill>
            <a:prstDash val="solid"/>
          </a:ln>
        </p:spPr>
      </p:sp>
      <p:sp>
        <p:nvSpPr>
          <p:cNvPr id="23" name="Text 20"/>
          <p:cNvSpPr txBox="1"/>
          <p:nvPr/>
        </p:nvSpPr>
        <p:spPr>
          <a:xfrm>
            <a:off x="9905695" y="2857500"/>
            <a:ext cx="428854" cy="152705"/>
          </a:xfrm>
          <a:prstGeom prst="rect">
            <a:avLst/>
          </a:prstGeom>
          <a:noFill/>
          <a:ln/>
        </p:spPr>
        <p:txBody>
          <a:bodyPr wrap="none" lIns="0" tIns="0" rIns="0" bIns="0" rtlCol="0" anchor="ctr"/>
          <a:lstStyle/>
          <a:p>
            <a:pPr algn="ctr" indent="0" marL="0">
              <a:buNone/>
            </a:pPr>
            <a:r>
              <a:rPr lang="en-US" sz="900" b="1" dirty="0">
                <a:solidFill>
                  <a:srgbClr val="F2F0EB"/>
                </a:solidFill>
                <a:latin typeface="DM Sans" pitchFamily="34" charset="0"/>
                <a:ea typeface="DM Sans" pitchFamily="34" charset="-122"/>
                <a:cs typeface="DM Sans" pitchFamily="34" charset="-120"/>
              </a:rPr>
              <a:t>DRYING</a:t>
            </a:r>
            <a:endParaRPr lang="en-US" sz="900" dirty="0"/>
          </a:p>
        </p:txBody>
      </p:sp>
      <p:sp>
        <p:nvSpPr>
          <p:cNvPr id="24" name="Shape 21"/>
          <p:cNvSpPr/>
          <p:nvPr/>
        </p:nvSpPr>
        <p:spPr>
          <a:xfrm>
            <a:off x="12433097" y="2609698"/>
            <a:ext cx="190195" cy="190195"/>
          </a:xfrm>
          <a:prstGeom prst="ellipse">
            <a:avLst/>
          </a:prstGeom>
          <a:solidFill>
            <a:srgbClr val="E85D4A"/>
          </a:solidFill>
          <a:ln w="12700">
            <a:solidFill>
              <a:srgbClr val="FFFFFF">
                <a:alpha val="0"/>
              </a:srgbClr>
            </a:solidFill>
            <a:prstDash val="solid"/>
          </a:ln>
        </p:spPr>
      </p:sp>
      <p:sp>
        <p:nvSpPr>
          <p:cNvPr id="25" name="Text 22"/>
          <p:cNvSpPr txBox="1"/>
          <p:nvPr/>
        </p:nvSpPr>
        <p:spPr>
          <a:xfrm>
            <a:off x="12191695" y="2857500"/>
            <a:ext cx="676656" cy="152705"/>
          </a:xfrm>
          <a:prstGeom prst="rect">
            <a:avLst/>
          </a:prstGeom>
          <a:noFill/>
          <a:ln/>
        </p:spPr>
        <p:txBody>
          <a:bodyPr wrap="none" lIns="0" tIns="0" rIns="0" bIns="0" rtlCol="0" anchor="ctr"/>
          <a:lstStyle/>
          <a:p>
            <a:pPr algn="ctr" indent="0" marL="0">
              <a:buNone/>
            </a:pPr>
            <a:r>
              <a:rPr lang="en-US" sz="900" b="1" dirty="0">
                <a:solidFill>
                  <a:srgbClr val="F2F0EB"/>
                </a:solidFill>
                <a:latin typeface="DM Sans" pitchFamily="34" charset="0"/>
                <a:ea typeface="DM Sans" pitchFamily="34" charset="-122"/>
                <a:cs typeface="DM Sans" pitchFamily="34" charset="-120"/>
              </a:rPr>
              <a:t>TRANSPORT</a:t>
            </a:r>
            <a:endParaRPr lang="en-US" sz="900" dirty="0"/>
          </a:p>
        </p:txBody>
      </p:sp>
      <p:sp>
        <p:nvSpPr>
          <p:cNvPr id="26" name="Shape 23"/>
          <p:cNvSpPr/>
          <p:nvPr/>
        </p:nvSpPr>
        <p:spPr>
          <a:xfrm>
            <a:off x="14645945" y="2609698"/>
            <a:ext cx="190195" cy="190195"/>
          </a:xfrm>
          <a:prstGeom prst="ellipse">
            <a:avLst/>
          </a:prstGeom>
          <a:solidFill>
            <a:srgbClr val="D4A543"/>
          </a:solidFill>
          <a:ln w="12700">
            <a:solidFill>
              <a:srgbClr val="FFFFFF">
                <a:alpha val="0"/>
              </a:srgbClr>
            </a:solidFill>
            <a:prstDash val="solid"/>
          </a:ln>
        </p:spPr>
      </p:sp>
      <p:sp>
        <p:nvSpPr>
          <p:cNvPr id="27" name="Text 24"/>
          <p:cNvSpPr txBox="1"/>
          <p:nvPr/>
        </p:nvSpPr>
        <p:spPr>
          <a:xfrm>
            <a:off x="14477695" y="2857500"/>
            <a:ext cx="534010" cy="152705"/>
          </a:xfrm>
          <a:prstGeom prst="rect">
            <a:avLst/>
          </a:prstGeom>
          <a:noFill/>
          <a:ln/>
        </p:spPr>
        <p:txBody>
          <a:bodyPr wrap="none" lIns="0" tIns="0" rIns="0" bIns="0" rtlCol="0" anchor="ctr"/>
          <a:lstStyle/>
          <a:p>
            <a:pPr algn="ctr" indent="0" marL="0">
              <a:buNone/>
            </a:pPr>
            <a:r>
              <a:rPr lang="en-US" sz="900" b="1" dirty="0">
                <a:solidFill>
                  <a:srgbClr val="F2F0EB"/>
                </a:solidFill>
                <a:latin typeface="DM Sans" pitchFamily="34" charset="0"/>
                <a:ea typeface="DM Sans" pitchFamily="34" charset="-122"/>
                <a:cs typeface="DM Sans" pitchFamily="34" charset="-120"/>
              </a:rPr>
              <a:t>STORAGE</a:t>
            </a:r>
            <a:endParaRPr lang="en-US" sz="900" dirty="0"/>
          </a:p>
        </p:txBody>
      </p:sp>
      <p:sp>
        <p:nvSpPr>
          <p:cNvPr id="28" name="Shape 25"/>
          <p:cNvSpPr/>
          <p:nvPr/>
        </p:nvSpPr>
        <p:spPr>
          <a:xfrm>
            <a:off x="16420795" y="2609698"/>
            <a:ext cx="190195" cy="190195"/>
          </a:xfrm>
          <a:prstGeom prst="ellipse">
            <a:avLst/>
          </a:prstGeom>
          <a:solidFill>
            <a:srgbClr val="D4A543"/>
          </a:solidFill>
          <a:ln w="12700">
            <a:solidFill>
              <a:srgbClr val="FFFFFF">
                <a:alpha val="0"/>
              </a:srgbClr>
            </a:solidFill>
            <a:prstDash val="solid"/>
          </a:ln>
        </p:spPr>
      </p:sp>
      <p:sp>
        <p:nvSpPr>
          <p:cNvPr id="29" name="Text 26"/>
          <p:cNvSpPr txBox="1"/>
          <p:nvPr/>
        </p:nvSpPr>
        <p:spPr>
          <a:xfrm>
            <a:off x="16154705" y="2857500"/>
            <a:ext cx="734263" cy="152705"/>
          </a:xfrm>
          <a:prstGeom prst="rect">
            <a:avLst/>
          </a:prstGeom>
          <a:noFill/>
          <a:ln/>
        </p:spPr>
        <p:txBody>
          <a:bodyPr wrap="none" lIns="0" tIns="0" rIns="0" bIns="0" rtlCol="0" anchor="ctr"/>
          <a:lstStyle/>
          <a:p>
            <a:pPr algn="ctr" indent="0" marL="0">
              <a:buNone/>
            </a:pPr>
            <a:r>
              <a:rPr lang="en-US" sz="900" b="1" dirty="0">
                <a:solidFill>
                  <a:srgbClr val="F2F0EB"/>
                </a:solidFill>
                <a:latin typeface="DM Sans" pitchFamily="34" charset="0"/>
                <a:ea typeface="DM Sans" pitchFamily="34" charset="-122"/>
                <a:cs typeface="DM Sans" pitchFamily="34" charset="-120"/>
              </a:rPr>
              <a:t>PROCESSING</a:t>
            </a:r>
            <a:endParaRPr lang="en-US" sz="900" dirty="0"/>
          </a:p>
        </p:txBody>
      </p:sp>
      <p:sp>
        <p:nvSpPr>
          <p:cNvPr id="30" name="Text 27"/>
          <p:cNvSpPr txBox="1"/>
          <p:nvPr/>
        </p:nvSpPr>
        <p:spPr>
          <a:xfrm>
            <a:off x="1524305" y="4809744"/>
            <a:ext cx="7049110" cy="228600"/>
          </a:xfrm>
          <a:prstGeom prst="rect">
            <a:avLst/>
          </a:prstGeom>
          <a:noFill/>
          <a:ln/>
        </p:spPr>
        <p:txBody>
          <a:bodyPr wrap="none" lIns="0" tIns="0" rIns="0" bIns="0" rtlCol="0" anchor="ctr"/>
          <a:lstStyle/>
          <a:p>
            <a:pPr algn="l" indent="0" marL="0">
              <a:buNone/>
            </a:pPr>
            <a:r>
              <a:rPr lang="en-US" sz="1300" b="1" dirty="0">
                <a:solidFill>
                  <a:srgbClr val="4ADE80"/>
                </a:solidFill>
                <a:latin typeface="DM Sans" pitchFamily="34" charset="0"/>
                <a:ea typeface="DM Sans" pitchFamily="34" charset="-122"/>
                <a:cs typeface="DM Sans" pitchFamily="34" charset="-120"/>
              </a:rPr>
              <a:t>Touchpoint 1 addresses:</a:t>
            </a:r>
            <a:endParaRPr lang="en-US" sz="1300" dirty="0"/>
          </a:p>
        </p:txBody>
      </p:sp>
      <p:sp>
        <p:nvSpPr>
          <p:cNvPr id="31" name="Text 28"/>
          <p:cNvSpPr txBox="1"/>
          <p:nvPr/>
        </p:nvSpPr>
        <p:spPr>
          <a:xfrm>
            <a:off x="1524305" y="5191049"/>
            <a:ext cx="704911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Field infection during flowering/grain fill</a:t>
            </a:r>
            <a:endParaRPr lang="en-US" sz="1200" dirty="0"/>
          </a:p>
        </p:txBody>
      </p:sp>
      <p:sp>
        <p:nvSpPr>
          <p:cNvPr id="32" name="Text 29"/>
          <p:cNvSpPr txBox="1"/>
          <p:nvPr/>
        </p:nvSpPr>
        <p:spPr>
          <a:xfrm>
            <a:off x="1524305" y="5556809"/>
            <a:ext cx="704911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Fungal colonization before symptoms are visible</a:t>
            </a:r>
            <a:endParaRPr lang="en-US" sz="1200" dirty="0"/>
          </a:p>
        </p:txBody>
      </p:sp>
      <p:sp>
        <p:nvSpPr>
          <p:cNvPr id="33" name="Text 30"/>
          <p:cNvSpPr txBox="1"/>
          <p:nvPr/>
        </p:nvSpPr>
        <p:spPr>
          <a:xfrm>
            <a:off x="1524305" y="5922569"/>
            <a:ext cx="704911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Early toxin formation that becomes irreversible</a:t>
            </a:r>
            <a:endParaRPr lang="en-US" sz="1200" dirty="0"/>
          </a:p>
        </p:txBody>
      </p:sp>
      <p:sp>
        <p:nvSpPr>
          <p:cNvPr id="34" name="Text 31"/>
          <p:cNvSpPr txBox="1"/>
          <p:nvPr/>
        </p:nvSpPr>
        <p:spPr>
          <a:xfrm>
            <a:off x="1524305" y="6288329"/>
            <a:ext cx="704911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Boosts plant immune response (SAR) for sustained resistance</a:t>
            </a:r>
            <a:endParaRPr lang="en-US" sz="1200" dirty="0"/>
          </a:p>
        </p:txBody>
      </p:sp>
      <p:sp>
        <p:nvSpPr>
          <p:cNvPr id="35" name="Shape 32"/>
          <p:cNvSpPr/>
          <p:nvPr/>
        </p:nvSpPr>
        <p:spPr>
          <a:xfrm>
            <a:off x="1524305" y="6806794"/>
            <a:ext cx="7048195" cy="694944"/>
          </a:xfrm>
          <a:prstGeom prst="roundRect">
            <a:avLst>
              <a:gd name="adj" fmla="val 8289"/>
            </a:avLst>
          </a:prstGeom>
          <a:solidFill>
            <a:srgbClr val="4ADE80">
              <a:alpha val="8000"/>
            </a:srgbClr>
          </a:solidFill>
          <a:ln w="12700">
            <a:solidFill>
              <a:srgbClr val="FFFFFF">
                <a:alpha val="0"/>
              </a:srgbClr>
            </a:solidFill>
            <a:prstDash val="solid"/>
          </a:ln>
        </p:spPr>
      </p:sp>
      <p:sp>
        <p:nvSpPr>
          <p:cNvPr id="36" name="Text 33"/>
          <p:cNvSpPr txBox="1"/>
          <p:nvPr/>
        </p:nvSpPr>
        <p:spPr>
          <a:xfrm>
            <a:off x="1524305" y="6806794"/>
            <a:ext cx="7049110" cy="695858"/>
          </a:xfrm>
          <a:prstGeom prst="rect">
            <a:avLst/>
          </a:prstGeom>
          <a:solidFill>
            <a:srgbClr val="FFFFFF">
              <a:alpha val="0"/>
            </a:srgbClr>
          </a:solidFill>
          <a:ln>
            <a:solidFill>
              <a:srgbClr val="FFFFFF">
                <a:alpha val="0"/>
              </a:srgbClr>
            </a:solidFill>
          </a:ln>
        </p:spPr>
        <p:txBody>
          <a:bodyPr wrap="square" lIns="139700" tIns="139700" rIns="139700" bIns="139700" rtlCol="0" anchor="ctr"/>
          <a:lstStyle/>
          <a:p>
            <a:pPr algn="l" indent="0" marL="0">
              <a:buNone/>
            </a:pPr>
            <a:r>
              <a:rPr lang="en-US" sz="1100" b="1" dirty="0">
                <a:solidFill>
                  <a:srgbClr val="4ADE80"/>
                </a:solidFill>
                <a:latin typeface="DM Sans" pitchFamily="34" charset="0"/>
                <a:ea typeface="DM Sans" pitchFamily="34" charset="-122"/>
                <a:cs typeface="DM Sans" pitchFamily="34" charset="-120"/>
              </a:rPr>
              <a:t>Without TP1:</a:t>
            </a:r>
            <a:pPr algn="l" indent="0" marL="0">
              <a:buNone/>
            </a:pPr>
            <a:r>
              <a:rPr lang="en-US" sz="1100" dirty="0">
                <a:solidFill>
                  <a:srgbClr val="9CA3AF"/>
                </a:solidFill>
                <a:latin typeface="DM Sans" pitchFamily="34" charset="0"/>
                <a:ea typeface="DM Sans" pitchFamily="34" charset="-122"/>
                <a:cs typeface="DM Sans" pitchFamily="34" charset="-120"/>
              </a:rPr>
              <a:t> Grain arrives at harvest already contaminated. No storage treatment can undo toxins already formed.</a:t>
            </a:r>
            <a:endParaRPr lang="en-US" sz="1100" dirty="0"/>
          </a:p>
        </p:txBody>
      </p:sp>
      <p:sp>
        <p:nvSpPr>
          <p:cNvPr id="37" name="Text 34"/>
          <p:cNvSpPr txBox="1"/>
          <p:nvPr/>
        </p:nvSpPr>
        <p:spPr>
          <a:xfrm>
            <a:off x="9905695" y="4809744"/>
            <a:ext cx="6858000" cy="228600"/>
          </a:xfrm>
          <a:prstGeom prst="rect">
            <a:avLst/>
          </a:prstGeom>
          <a:noFill/>
          <a:ln/>
        </p:spPr>
        <p:txBody>
          <a:bodyPr wrap="none" lIns="0" tIns="0" rIns="0" bIns="0" rtlCol="0" anchor="ctr"/>
          <a:lstStyle/>
          <a:p>
            <a:pPr algn="l" indent="0" marL="0">
              <a:buNone/>
            </a:pPr>
            <a:r>
              <a:rPr lang="en-US" sz="1300" b="1" dirty="0">
                <a:solidFill>
                  <a:srgbClr val="D4A543"/>
                </a:solidFill>
                <a:latin typeface="DM Sans" pitchFamily="34" charset="0"/>
                <a:ea typeface="DM Sans" pitchFamily="34" charset="-122"/>
                <a:cs typeface="DM Sans" pitchFamily="34" charset="-120"/>
              </a:rPr>
              <a:t>Touchpoint 2 addresses:</a:t>
            </a:r>
            <a:endParaRPr lang="en-US" sz="1300" dirty="0"/>
          </a:p>
        </p:txBody>
      </p:sp>
      <p:sp>
        <p:nvSpPr>
          <p:cNvPr id="38" name="Text 35"/>
          <p:cNvSpPr txBox="1"/>
          <p:nvPr/>
        </p:nvSpPr>
        <p:spPr>
          <a:xfrm>
            <a:off x="9905695" y="5191049"/>
            <a:ext cx="685800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New contamination during harvest damage, drying delays</a:t>
            </a:r>
            <a:endParaRPr lang="en-US" sz="1200" dirty="0"/>
          </a:p>
        </p:txBody>
      </p:sp>
      <p:sp>
        <p:nvSpPr>
          <p:cNvPr id="39" name="Text 36"/>
          <p:cNvSpPr txBox="1"/>
          <p:nvPr/>
        </p:nvSpPr>
        <p:spPr>
          <a:xfrm>
            <a:off x="9905695" y="5556809"/>
            <a:ext cx="685800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Fungal regrowth from moisture migration in bins</a:t>
            </a:r>
            <a:endParaRPr lang="en-US" sz="1200" dirty="0"/>
          </a:p>
        </p:txBody>
      </p:sp>
      <p:sp>
        <p:nvSpPr>
          <p:cNvPr id="40" name="Text 37"/>
          <p:cNvSpPr txBox="1"/>
          <p:nvPr/>
        </p:nvSpPr>
        <p:spPr>
          <a:xfrm>
            <a:off x="9905695" y="5922569"/>
            <a:ext cx="685800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Adsorption of surface-level AFB1 already present</a:t>
            </a:r>
            <a:endParaRPr lang="en-US" sz="1200" dirty="0"/>
          </a:p>
        </p:txBody>
      </p:sp>
      <p:sp>
        <p:nvSpPr>
          <p:cNvPr id="41" name="Text 38"/>
          <p:cNvSpPr txBox="1"/>
          <p:nvPr/>
        </p:nvSpPr>
        <p:spPr>
          <a:xfrm>
            <a:off x="9905695" y="6288329"/>
            <a:ext cx="6858000" cy="295351"/>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 Contact where fines and dust concentrate toxin</a:t>
            </a:r>
            <a:endParaRPr lang="en-US" sz="1200" dirty="0"/>
          </a:p>
        </p:txBody>
      </p:sp>
      <p:sp>
        <p:nvSpPr>
          <p:cNvPr id="42" name="Shape 39"/>
          <p:cNvSpPr/>
          <p:nvPr/>
        </p:nvSpPr>
        <p:spPr>
          <a:xfrm>
            <a:off x="9905695" y="6806794"/>
            <a:ext cx="6858000" cy="694944"/>
          </a:xfrm>
          <a:prstGeom prst="roundRect">
            <a:avLst>
              <a:gd name="adj" fmla="val 8289"/>
            </a:avLst>
          </a:prstGeom>
          <a:solidFill>
            <a:srgbClr val="D4A543">
              <a:alpha val="8000"/>
            </a:srgbClr>
          </a:solidFill>
          <a:ln w="12700">
            <a:solidFill>
              <a:srgbClr val="FFFFFF">
                <a:alpha val="0"/>
              </a:srgbClr>
            </a:solidFill>
            <a:prstDash val="solid"/>
          </a:ln>
        </p:spPr>
      </p:sp>
      <p:sp>
        <p:nvSpPr>
          <p:cNvPr id="43" name="Text 40"/>
          <p:cNvSpPr txBox="1"/>
          <p:nvPr/>
        </p:nvSpPr>
        <p:spPr>
          <a:xfrm>
            <a:off x="9905695" y="6806794"/>
            <a:ext cx="6858000" cy="695858"/>
          </a:xfrm>
          <a:prstGeom prst="rect">
            <a:avLst/>
          </a:prstGeom>
          <a:solidFill>
            <a:srgbClr val="FFFFFF">
              <a:alpha val="0"/>
            </a:srgbClr>
          </a:solidFill>
          <a:ln>
            <a:solidFill>
              <a:srgbClr val="FFFFFF">
                <a:alpha val="0"/>
              </a:srgbClr>
            </a:solidFill>
          </a:ln>
        </p:spPr>
        <p:txBody>
          <a:bodyPr wrap="square" lIns="139700" tIns="139700" rIns="139700" bIns="139700" rtlCol="0" anchor="ctr"/>
          <a:lstStyle/>
          <a:p>
            <a:pPr algn="l" indent="0" marL="0">
              <a:buNone/>
            </a:pPr>
            <a:r>
              <a:rPr lang="en-US" sz="1100" b="1" dirty="0">
                <a:solidFill>
                  <a:srgbClr val="D4A543"/>
                </a:solidFill>
                <a:latin typeface="DM Sans" pitchFamily="34" charset="0"/>
                <a:ea typeface="DM Sans" pitchFamily="34" charset="-122"/>
                <a:cs typeface="DM Sans" pitchFamily="34" charset="-120"/>
              </a:rPr>
              <a:t>Without TP2:</a:t>
            </a:r>
            <a:pPr algn="l" indent="0" marL="0">
              <a:buNone/>
            </a:pPr>
            <a:r>
              <a:rPr lang="en-US" sz="1100" dirty="0">
                <a:solidFill>
                  <a:srgbClr val="9CA3AF"/>
                </a:solidFill>
                <a:latin typeface="DM Sans" pitchFamily="34" charset="0"/>
                <a:ea typeface="DM Sans" pitchFamily="34" charset="-122"/>
                <a:cs typeface="DM Sans" pitchFamily="34" charset="-120"/>
              </a:rPr>
              <a:t> Even clean-harvested grain can develop contamination during months of storage — one hot spot can condemn a bin.</a:t>
            </a:r>
            <a:endParaRPr lang="en-US" sz="1100" dirty="0"/>
          </a:p>
        </p:txBody>
      </p:sp>
      <p:sp>
        <p:nvSpPr>
          <p:cNvPr id="44" name="Text 41"/>
          <p:cNvSpPr txBox="1"/>
          <p:nvPr/>
        </p:nvSpPr>
        <p:spPr>
          <a:xfrm>
            <a:off x="1143000" y="9144000"/>
            <a:ext cx="16002000" cy="277063"/>
          </a:xfrm>
          <a:prstGeom prst="rect">
            <a:avLst/>
          </a:prstGeom>
          <a:noFill/>
          <a:ln/>
        </p:spPr>
        <p:txBody>
          <a:bodyPr wrap="none" lIns="0" tIns="0" rIns="0" bIns="0" rtlCol="0" anchor="ctr"/>
          <a:lstStyle/>
          <a:p>
            <a:pPr algn="ctr" indent="0" marL="0">
              <a:buNone/>
            </a:pPr>
            <a:r>
              <a:rPr lang="en-US" sz="1600" dirty="0">
                <a:solidFill>
                  <a:srgbClr val="F2F0EB"/>
                </a:solidFill>
                <a:latin typeface="DM Sans" pitchFamily="34" charset="0"/>
                <a:ea typeface="DM Sans" pitchFamily="34" charset="-122"/>
                <a:cs typeface="DM Sans" pitchFamily="34" charset="-120"/>
              </a:rPr>
              <a:t>Neither touchpoint alone covers the full risk window. Together, they reduce exposure at </a:t>
            </a:r>
            <a:pPr algn="ctr" indent="0" marL="0">
              <a:buNone/>
            </a:pPr>
            <a:r>
              <a:rPr lang="en-US" sz="1600" i="1" dirty="0">
                <a:solidFill>
                  <a:srgbClr val="F2F0EB"/>
                </a:solidFill>
                <a:latin typeface="DM Sans" pitchFamily="34" charset="0"/>
                <a:ea typeface="DM Sans" pitchFamily="34" charset="-122"/>
                <a:cs typeface="DM Sans" pitchFamily="34" charset="-120"/>
              </a:rPr>
              <a:t>both</a:t>
            </a:r>
            <a:pPr algn="ctr" indent="0" marL="0">
              <a:buNone/>
            </a:pPr>
            <a:r>
              <a:rPr lang="en-US" sz="1600" dirty="0">
                <a:solidFill>
                  <a:srgbClr val="F2F0EB"/>
                </a:solidFill>
                <a:latin typeface="DM Sans" pitchFamily="34" charset="0"/>
                <a:ea typeface="DM Sans" pitchFamily="34" charset="-122"/>
                <a:cs typeface="DM Sans" pitchFamily="34" charset="-120"/>
              </a:rPr>
              <a:t> origination points.</a:t>
            </a:r>
            <a:endParaRPr lang="en-US" sz="1600" dirty="0"/>
          </a:p>
        </p:txBody>
      </p:sp>
      <p:sp>
        <p:nvSpPr>
          <p:cNvPr id="45" name="Text 42"/>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2190902"/>
            <a:ext cx="7810805" cy="6515100"/>
          </a:xfrm>
          <a:prstGeom prst="roundRect">
            <a:avLst>
              <a:gd name="adj" fmla="val 1165"/>
            </a:avLst>
          </a:prstGeom>
          <a:solidFill>
            <a:srgbClr val="1A2332"/>
          </a:solidFill>
          <a:ln/>
        </p:spPr>
      </p:sp>
      <p:sp>
        <p:nvSpPr>
          <p:cNvPr id="5" name="Shape 3"/>
          <p:cNvSpPr/>
          <p:nvPr/>
        </p:nvSpPr>
        <p:spPr>
          <a:xfrm>
            <a:off x="1143000" y="2190902"/>
            <a:ext cx="7810805" cy="38405"/>
          </a:xfrm>
          <a:prstGeom prst="roundRect">
            <a:avLst>
              <a:gd name="adj" fmla="val 197618"/>
            </a:avLst>
          </a:prstGeom>
          <a:solidFill>
            <a:srgbClr val="4ADE80"/>
          </a:solidFill>
          <a:ln w="12700">
            <a:solidFill>
              <a:srgbClr val="4ADE80">
                <a:alpha val="0"/>
              </a:srgbClr>
            </a:solidFill>
            <a:prstDash val="solid"/>
          </a:ln>
        </p:spPr>
      </p:sp>
      <p:sp>
        <p:nvSpPr>
          <p:cNvPr id="6" name="Shape 4"/>
          <p:cNvSpPr/>
          <p:nvPr/>
        </p:nvSpPr>
        <p:spPr>
          <a:xfrm>
            <a:off x="9525305" y="2190902"/>
            <a:ext cx="7619695" cy="6515100"/>
          </a:xfrm>
          <a:prstGeom prst="roundRect">
            <a:avLst>
              <a:gd name="adj" fmla="val 1165"/>
            </a:avLst>
          </a:prstGeom>
          <a:solidFill>
            <a:srgbClr val="1A2332"/>
          </a:solidFill>
          <a:ln/>
        </p:spPr>
      </p:sp>
      <p:sp>
        <p:nvSpPr>
          <p:cNvPr id="7" name="Shape 5"/>
          <p:cNvSpPr/>
          <p:nvPr/>
        </p:nvSpPr>
        <p:spPr>
          <a:xfrm>
            <a:off x="9525305" y="2190902"/>
            <a:ext cx="7619695" cy="38405"/>
          </a:xfrm>
          <a:prstGeom prst="roundRect">
            <a:avLst>
              <a:gd name="adj" fmla="val 197618"/>
            </a:avLst>
          </a:prstGeom>
          <a:solidFill>
            <a:srgbClr val="E85D4A"/>
          </a:solidFill>
          <a:ln w="12700">
            <a:solidFill>
              <a:srgbClr val="E85D4A">
                <a:alpha val="0"/>
              </a:srgbClr>
            </a:solidFill>
            <a:prstDash val="solid"/>
          </a:ln>
        </p:spPr>
      </p:sp>
      <p:sp>
        <p:nvSpPr>
          <p:cNvPr id="8" name="Text 6"/>
          <p:cNvSpPr txBox="1"/>
          <p:nvPr/>
        </p:nvSpPr>
        <p:spPr>
          <a:xfrm>
            <a:off x="1143000" y="571500"/>
            <a:ext cx="285750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Claim Discipline</a:t>
            </a:r>
            <a:endParaRPr lang="en-US" sz="1000" dirty="0"/>
          </a:p>
        </p:txBody>
      </p:sp>
      <p:sp>
        <p:nvSpPr>
          <p:cNvPr id="9" name="Text 7"/>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What We Say — and What We Don't</a:t>
            </a:r>
            <a:endParaRPr lang="en-US" sz="3400" dirty="0"/>
          </a:p>
        </p:txBody>
      </p:sp>
      <p:sp>
        <p:nvSpPr>
          <p:cNvPr id="10" name="Text 8"/>
          <p:cNvSpPr txBox="1"/>
          <p:nvPr/>
        </p:nvSpPr>
        <p:spPr>
          <a:xfrm>
            <a:off x="1524305" y="2572207"/>
            <a:ext cx="7049110" cy="247802"/>
          </a:xfrm>
          <a:prstGeom prst="rect">
            <a:avLst/>
          </a:prstGeom>
          <a:noFill/>
          <a:ln/>
        </p:spPr>
        <p:txBody>
          <a:bodyPr wrap="none" lIns="0" tIns="0" rIns="0" bIns="0" rtlCol="0" anchor="ctr"/>
          <a:lstStyle/>
          <a:p>
            <a:pPr algn="l" indent="0" marL="0">
              <a:buNone/>
            </a:pPr>
            <a:r>
              <a:rPr lang="en-US" sz="1500" b="1" dirty="0">
                <a:solidFill>
                  <a:srgbClr val="4ADE80"/>
                </a:solidFill>
                <a:latin typeface="DM Sans" pitchFamily="34" charset="0"/>
                <a:ea typeface="DM Sans" pitchFamily="34" charset="-122"/>
                <a:cs typeface="DM Sans" pitchFamily="34" charset="-120"/>
              </a:rPr>
              <a:t>✓ What We Are Saying</a:t>
            </a:r>
            <a:endParaRPr lang="en-US" sz="1500" dirty="0"/>
          </a:p>
        </p:txBody>
      </p:sp>
      <p:sp>
        <p:nvSpPr>
          <p:cNvPr id="11" name="Text 9"/>
          <p:cNvSpPr txBox="1"/>
          <p:nvPr/>
        </p:nvSpPr>
        <p:spPr>
          <a:xfrm>
            <a:off x="1524305" y="3047695"/>
            <a:ext cx="162763" cy="324612"/>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a:t>
            </a:r>
            <a:endParaRPr lang="en-US" sz="1200" dirty="0"/>
          </a:p>
        </p:txBody>
      </p:sp>
      <p:sp>
        <p:nvSpPr>
          <p:cNvPr id="12" name="Text 10"/>
          <p:cNvSpPr txBox="1"/>
          <p:nvPr/>
        </p:nvSpPr>
        <p:spPr>
          <a:xfrm>
            <a:off x="1800454" y="3047695"/>
            <a:ext cx="6334963"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Chitosan IG suppresses selected toxigenic fungi under validated conditions</a:t>
            </a:r>
            <a:endParaRPr lang="en-US" sz="1200" dirty="0"/>
          </a:p>
        </p:txBody>
      </p:sp>
      <p:sp>
        <p:nvSpPr>
          <p:cNvPr id="13" name="Text 11"/>
          <p:cNvSpPr txBox="1"/>
          <p:nvPr/>
        </p:nvSpPr>
        <p:spPr>
          <a:xfrm>
            <a:off x="1524305" y="3448202"/>
            <a:ext cx="162763" cy="324612"/>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a:t>
            </a:r>
            <a:endParaRPr lang="en-US" sz="1200" dirty="0"/>
          </a:p>
        </p:txBody>
      </p:sp>
      <p:sp>
        <p:nvSpPr>
          <p:cNvPr id="14" name="Text 12"/>
          <p:cNvSpPr txBox="1"/>
          <p:nvPr/>
        </p:nvSpPr>
        <p:spPr>
          <a:xfrm>
            <a:off x="1800454" y="3448202"/>
            <a:ext cx="6772961" cy="648310"/>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May reduce fungal growth, spore germination, hyphal development, and toxin-production potential</a:t>
            </a:r>
            <a:endParaRPr lang="en-US" sz="1200" dirty="0"/>
          </a:p>
        </p:txBody>
      </p:sp>
      <p:sp>
        <p:nvSpPr>
          <p:cNvPr id="15" name="Text 13"/>
          <p:cNvSpPr txBox="1"/>
          <p:nvPr/>
        </p:nvSpPr>
        <p:spPr>
          <a:xfrm>
            <a:off x="1524305" y="4172407"/>
            <a:ext cx="162763" cy="324612"/>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a:t>
            </a:r>
            <a:endParaRPr lang="en-US" sz="1200" dirty="0"/>
          </a:p>
        </p:txBody>
      </p:sp>
      <p:sp>
        <p:nvSpPr>
          <p:cNvPr id="16" name="Text 14"/>
          <p:cNvSpPr txBox="1"/>
          <p:nvPr/>
        </p:nvSpPr>
        <p:spPr>
          <a:xfrm>
            <a:off x="1800454" y="4172407"/>
            <a:ext cx="5306263"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Designed to adsorb/sequester aflatoxin B1 near grain surfaces</a:t>
            </a:r>
            <a:endParaRPr lang="en-US" sz="1200" dirty="0"/>
          </a:p>
        </p:txBody>
      </p:sp>
      <p:sp>
        <p:nvSpPr>
          <p:cNvPr id="17" name="Text 15"/>
          <p:cNvSpPr txBox="1"/>
          <p:nvPr/>
        </p:nvSpPr>
        <p:spPr>
          <a:xfrm>
            <a:off x="1524305" y="4572000"/>
            <a:ext cx="162763" cy="324612"/>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a:t>
            </a:r>
            <a:endParaRPr lang="en-US" sz="1200" dirty="0"/>
          </a:p>
        </p:txBody>
      </p:sp>
      <p:sp>
        <p:nvSpPr>
          <p:cNvPr id="18" name="Text 16"/>
          <p:cNvSpPr txBox="1"/>
          <p:nvPr/>
        </p:nvSpPr>
        <p:spPr>
          <a:xfrm>
            <a:off x="1800454" y="4572000"/>
            <a:ext cx="4353458"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A risk-reduction tool — not a standalone solution</a:t>
            </a:r>
            <a:endParaRPr lang="en-US" sz="1200" dirty="0"/>
          </a:p>
        </p:txBody>
      </p:sp>
      <p:sp>
        <p:nvSpPr>
          <p:cNvPr id="19" name="Text 17"/>
          <p:cNvSpPr txBox="1"/>
          <p:nvPr/>
        </p:nvSpPr>
        <p:spPr>
          <a:xfrm>
            <a:off x="1524305" y="4972507"/>
            <a:ext cx="162763" cy="324612"/>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a:t>
            </a:r>
            <a:endParaRPr lang="en-US" sz="1200" dirty="0"/>
          </a:p>
        </p:txBody>
      </p:sp>
      <p:sp>
        <p:nvSpPr>
          <p:cNvPr id="20" name="Text 18"/>
          <p:cNvSpPr txBox="1"/>
          <p:nvPr/>
        </p:nvSpPr>
        <p:spPr>
          <a:xfrm>
            <a:off x="1800454" y="4972507"/>
            <a:ext cx="5095951"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Non-toxic, biodegradable biopolymer from natural sources</a:t>
            </a:r>
            <a:endParaRPr lang="en-US" sz="1200" dirty="0"/>
          </a:p>
        </p:txBody>
      </p:sp>
      <p:sp>
        <p:nvSpPr>
          <p:cNvPr id="21" name="Text 19"/>
          <p:cNvSpPr txBox="1"/>
          <p:nvPr/>
        </p:nvSpPr>
        <p:spPr>
          <a:xfrm>
            <a:off x="1524305" y="5372100"/>
            <a:ext cx="162763" cy="324612"/>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a:t>
            </a:r>
            <a:endParaRPr lang="en-US" sz="1200" dirty="0"/>
          </a:p>
        </p:txBody>
      </p:sp>
      <p:sp>
        <p:nvSpPr>
          <p:cNvPr id="22" name="Text 20"/>
          <p:cNvSpPr txBox="1"/>
          <p:nvPr/>
        </p:nvSpPr>
        <p:spPr>
          <a:xfrm>
            <a:off x="1800454" y="5372100"/>
            <a:ext cx="5000854"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Evidence of antifungal activity in peer-reviewed literature</a:t>
            </a:r>
            <a:endParaRPr lang="en-US" sz="1200" dirty="0"/>
          </a:p>
        </p:txBody>
      </p:sp>
      <p:sp>
        <p:nvSpPr>
          <p:cNvPr id="23" name="Text 21"/>
          <p:cNvSpPr txBox="1"/>
          <p:nvPr/>
        </p:nvSpPr>
        <p:spPr>
          <a:xfrm>
            <a:off x="1524305" y="5772607"/>
            <a:ext cx="162763" cy="324612"/>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a:t>
            </a:r>
            <a:endParaRPr lang="en-US" sz="1200" dirty="0"/>
          </a:p>
        </p:txBody>
      </p:sp>
      <p:sp>
        <p:nvSpPr>
          <p:cNvPr id="24" name="Text 22"/>
          <p:cNvSpPr txBox="1"/>
          <p:nvPr/>
        </p:nvSpPr>
        <p:spPr>
          <a:xfrm>
            <a:off x="1800454" y="5772607"/>
            <a:ext cx="6772961" cy="648310"/>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Efficacy depends on formulation, dose, crop, moisture, pH, contact time, fungal species, and matrix</a:t>
            </a:r>
            <a:endParaRPr lang="en-US" sz="1200" dirty="0"/>
          </a:p>
        </p:txBody>
      </p:sp>
      <p:sp>
        <p:nvSpPr>
          <p:cNvPr id="25" name="Text 23"/>
          <p:cNvSpPr txBox="1"/>
          <p:nvPr/>
        </p:nvSpPr>
        <p:spPr>
          <a:xfrm>
            <a:off x="9905695" y="2572207"/>
            <a:ext cx="6858000" cy="247802"/>
          </a:xfrm>
          <a:prstGeom prst="rect">
            <a:avLst/>
          </a:prstGeom>
          <a:noFill/>
          <a:ln/>
        </p:spPr>
        <p:txBody>
          <a:bodyPr wrap="none" lIns="0" tIns="0" rIns="0" bIns="0" rtlCol="0" anchor="ctr"/>
          <a:lstStyle/>
          <a:p>
            <a:pPr algn="l" indent="0" marL="0">
              <a:buNone/>
            </a:pPr>
            <a:r>
              <a:rPr lang="en-US" sz="1500" b="1" dirty="0">
                <a:solidFill>
                  <a:srgbClr val="E85D4A"/>
                </a:solidFill>
                <a:latin typeface="DM Sans" pitchFamily="34" charset="0"/>
                <a:ea typeface="DM Sans" pitchFamily="34" charset="-122"/>
                <a:cs typeface="DM Sans" pitchFamily="34" charset="-120"/>
              </a:rPr>
              <a:t>✗ What We Are NOT Saying</a:t>
            </a:r>
            <a:endParaRPr lang="en-US" sz="1500" dirty="0"/>
          </a:p>
        </p:txBody>
      </p:sp>
      <p:sp>
        <p:nvSpPr>
          <p:cNvPr id="26" name="Text 24"/>
          <p:cNvSpPr txBox="1"/>
          <p:nvPr/>
        </p:nvSpPr>
        <p:spPr>
          <a:xfrm>
            <a:off x="9905695" y="3047695"/>
            <a:ext cx="101498" cy="324612"/>
          </a:xfrm>
          <a:prstGeom prst="rect">
            <a:avLst/>
          </a:prstGeom>
          <a:noFill/>
          <a:ln/>
        </p:spPr>
        <p:txBody>
          <a:bodyPr wrap="none" lIns="0" tIns="0" rIns="0" bIns="0" rtlCol="0" anchor="ctr"/>
          <a:lstStyle/>
          <a:p>
            <a:pPr algn="l" indent="0" marL="0">
              <a:buNone/>
            </a:pPr>
            <a:r>
              <a:rPr lang="en-US" sz="1200" dirty="0">
                <a:solidFill>
                  <a:srgbClr val="E85D4A"/>
                </a:solidFill>
                <a:latin typeface="DM Sans" pitchFamily="34" charset="0"/>
                <a:ea typeface="DM Sans" pitchFamily="34" charset="-122"/>
                <a:cs typeface="DM Sans" pitchFamily="34" charset="-120"/>
              </a:rPr>
              <a:t>✗</a:t>
            </a:r>
            <a:endParaRPr lang="en-US" sz="1200" dirty="0"/>
          </a:p>
        </p:txBody>
      </p:sp>
      <p:sp>
        <p:nvSpPr>
          <p:cNvPr id="27" name="Text 25"/>
          <p:cNvSpPr txBox="1"/>
          <p:nvPr/>
        </p:nvSpPr>
        <p:spPr>
          <a:xfrm>
            <a:off x="10113264" y="3047695"/>
            <a:ext cx="3805733"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Does NOT sterilize grain or destroy all fungi</a:t>
            </a:r>
            <a:endParaRPr lang="en-US" sz="1200" dirty="0"/>
          </a:p>
        </p:txBody>
      </p:sp>
      <p:sp>
        <p:nvSpPr>
          <p:cNvPr id="28" name="Text 26"/>
          <p:cNvSpPr txBox="1"/>
          <p:nvPr/>
        </p:nvSpPr>
        <p:spPr>
          <a:xfrm>
            <a:off x="9905695" y="3448202"/>
            <a:ext cx="101498" cy="324612"/>
          </a:xfrm>
          <a:prstGeom prst="rect">
            <a:avLst/>
          </a:prstGeom>
          <a:noFill/>
          <a:ln/>
        </p:spPr>
        <p:txBody>
          <a:bodyPr wrap="none" lIns="0" tIns="0" rIns="0" bIns="0" rtlCol="0" anchor="ctr"/>
          <a:lstStyle/>
          <a:p>
            <a:pPr algn="l" indent="0" marL="0">
              <a:buNone/>
            </a:pPr>
            <a:r>
              <a:rPr lang="en-US" sz="1200" dirty="0">
                <a:solidFill>
                  <a:srgbClr val="E85D4A"/>
                </a:solidFill>
                <a:latin typeface="DM Sans" pitchFamily="34" charset="0"/>
                <a:ea typeface="DM Sans" pitchFamily="34" charset="-122"/>
                <a:cs typeface="DM Sans" pitchFamily="34" charset="-120"/>
              </a:rPr>
              <a:t>✗</a:t>
            </a:r>
            <a:endParaRPr lang="en-US" sz="1200" dirty="0"/>
          </a:p>
        </p:txBody>
      </p:sp>
      <p:sp>
        <p:nvSpPr>
          <p:cNvPr id="29" name="Text 27"/>
          <p:cNvSpPr txBox="1"/>
          <p:nvPr/>
        </p:nvSpPr>
        <p:spPr>
          <a:xfrm>
            <a:off x="10113264" y="3448202"/>
            <a:ext cx="4800600"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Does NOT claim complete detoxification of mycotoxins</a:t>
            </a:r>
            <a:endParaRPr lang="en-US" sz="1200" dirty="0"/>
          </a:p>
        </p:txBody>
      </p:sp>
      <p:sp>
        <p:nvSpPr>
          <p:cNvPr id="30" name="Text 28"/>
          <p:cNvSpPr txBox="1"/>
          <p:nvPr/>
        </p:nvSpPr>
        <p:spPr>
          <a:xfrm>
            <a:off x="9905695" y="3847795"/>
            <a:ext cx="101498" cy="324612"/>
          </a:xfrm>
          <a:prstGeom prst="rect">
            <a:avLst/>
          </a:prstGeom>
          <a:noFill/>
          <a:ln/>
        </p:spPr>
        <p:txBody>
          <a:bodyPr wrap="none" lIns="0" tIns="0" rIns="0" bIns="0" rtlCol="0" anchor="ctr"/>
          <a:lstStyle/>
          <a:p>
            <a:pPr algn="l" indent="0" marL="0">
              <a:buNone/>
            </a:pPr>
            <a:r>
              <a:rPr lang="en-US" sz="1200" dirty="0">
                <a:solidFill>
                  <a:srgbClr val="E85D4A"/>
                </a:solidFill>
                <a:latin typeface="DM Sans" pitchFamily="34" charset="0"/>
                <a:ea typeface="DM Sans" pitchFamily="34" charset="-122"/>
                <a:cs typeface="DM Sans" pitchFamily="34" charset="-120"/>
              </a:rPr>
              <a:t>✗</a:t>
            </a:r>
            <a:endParaRPr lang="en-US" sz="1200" dirty="0"/>
          </a:p>
        </p:txBody>
      </p:sp>
      <p:sp>
        <p:nvSpPr>
          <p:cNvPr id="31" name="Text 29"/>
          <p:cNvSpPr txBox="1"/>
          <p:nvPr/>
        </p:nvSpPr>
        <p:spPr>
          <a:xfrm>
            <a:off x="10113264" y="3847795"/>
            <a:ext cx="4743907"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Does NOT work against all mycotoxin types universally</a:t>
            </a:r>
            <a:endParaRPr lang="en-US" sz="1200" dirty="0"/>
          </a:p>
        </p:txBody>
      </p:sp>
      <p:sp>
        <p:nvSpPr>
          <p:cNvPr id="32" name="Text 30"/>
          <p:cNvSpPr txBox="1"/>
          <p:nvPr/>
        </p:nvSpPr>
        <p:spPr>
          <a:xfrm>
            <a:off x="9905695" y="4248302"/>
            <a:ext cx="101498" cy="324612"/>
          </a:xfrm>
          <a:prstGeom prst="rect">
            <a:avLst/>
          </a:prstGeom>
          <a:noFill/>
          <a:ln/>
        </p:spPr>
        <p:txBody>
          <a:bodyPr wrap="none" lIns="0" tIns="0" rIns="0" bIns="0" rtlCol="0" anchor="ctr"/>
          <a:lstStyle/>
          <a:p>
            <a:pPr algn="l" indent="0" marL="0">
              <a:buNone/>
            </a:pPr>
            <a:r>
              <a:rPr lang="en-US" sz="1200" dirty="0">
                <a:solidFill>
                  <a:srgbClr val="E85D4A"/>
                </a:solidFill>
                <a:latin typeface="DM Sans" pitchFamily="34" charset="0"/>
                <a:ea typeface="DM Sans" pitchFamily="34" charset="-122"/>
                <a:cs typeface="DM Sans" pitchFamily="34" charset="-120"/>
              </a:rPr>
              <a:t>✗</a:t>
            </a:r>
            <a:endParaRPr lang="en-US" sz="1200" dirty="0"/>
          </a:p>
        </p:txBody>
      </p:sp>
      <p:sp>
        <p:nvSpPr>
          <p:cNvPr id="33" name="Text 31"/>
          <p:cNvSpPr txBox="1"/>
          <p:nvPr/>
        </p:nvSpPr>
        <p:spPr>
          <a:xfrm>
            <a:off x="10113264" y="4248302"/>
            <a:ext cx="5781751"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Does NOT replace proper drying, aeration, and storage management</a:t>
            </a:r>
            <a:endParaRPr lang="en-US" sz="1200" dirty="0"/>
          </a:p>
        </p:txBody>
      </p:sp>
      <p:sp>
        <p:nvSpPr>
          <p:cNvPr id="34" name="Text 32"/>
          <p:cNvSpPr txBox="1"/>
          <p:nvPr/>
        </p:nvSpPr>
        <p:spPr>
          <a:xfrm>
            <a:off x="9905695" y="4647895"/>
            <a:ext cx="101498" cy="324612"/>
          </a:xfrm>
          <a:prstGeom prst="rect">
            <a:avLst/>
          </a:prstGeom>
          <a:noFill/>
          <a:ln/>
        </p:spPr>
        <p:txBody>
          <a:bodyPr wrap="none" lIns="0" tIns="0" rIns="0" bIns="0" rtlCol="0" anchor="ctr"/>
          <a:lstStyle/>
          <a:p>
            <a:pPr algn="l" indent="0" marL="0">
              <a:buNone/>
            </a:pPr>
            <a:r>
              <a:rPr lang="en-US" sz="1200" dirty="0">
                <a:solidFill>
                  <a:srgbClr val="E85D4A"/>
                </a:solidFill>
                <a:latin typeface="DM Sans" pitchFamily="34" charset="0"/>
                <a:ea typeface="DM Sans" pitchFamily="34" charset="-122"/>
                <a:cs typeface="DM Sans" pitchFamily="34" charset="-120"/>
              </a:rPr>
              <a:t>✗</a:t>
            </a:r>
            <a:endParaRPr lang="en-US" sz="1200" dirty="0"/>
          </a:p>
        </p:txBody>
      </p:sp>
      <p:sp>
        <p:nvSpPr>
          <p:cNvPr id="35" name="Text 33"/>
          <p:cNvSpPr txBox="1"/>
          <p:nvPr/>
        </p:nvSpPr>
        <p:spPr>
          <a:xfrm>
            <a:off x="10113264" y="4647895"/>
            <a:ext cx="3849624"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Does NOT have fabricated ROI percentages</a:t>
            </a:r>
            <a:endParaRPr lang="en-US" sz="1200" dirty="0"/>
          </a:p>
        </p:txBody>
      </p:sp>
      <p:sp>
        <p:nvSpPr>
          <p:cNvPr id="36" name="Text 34"/>
          <p:cNvSpPr txBox="1"/>
          <p:nvPr/>
        </p:nvSpPr>
        <p:spPr>
          <a:xfrm>
            <a:off x="9905695" y="5048402"/>
            <a:ext cx="101498" cy="324612"/>
          </a:xfrm>
          <a:prstGeom prst="rect">
            <a:avLst/>
          </a:prstGeom>
          <a:noFill/>
          <a:ln/>
        </p:spPr>
        <p:txBody>
          <a:bodyPr wrap="none" lIns="0" tIns="0" rIns="0" bIns="0" rtlCol="0" anchor="ctr"/>
          <a:lstStyle/>
          <a:p>
            <a:pPr algn="l" indent="0" marL="0">
              <a:buNone/>
            </a:pPr>
            <a:r>
              <a:rPr lang="en-US" sz="1200" dirty="0">
                <a:solidFill>
                  <a:srgbClr val="E85D4A"/>
                </a:solidFill>
                <a:latin typeface="DM Sans" pitchFamily="34" charset="0"/>
                <a:ea typeface="DM Sans" pitchFamily="34" charset="-122"/>
                <a:cs typeface="DM Sans" pitchFamily="34" charset="-120"/>
              </a:rPr>
              <a:t>✗</a:t>
            </a:r>
            <a:endParaRPr lang="en-US" sz="1200" dirty="0"/>
          </a:p>
        </p:txBody>
      </p:sp>
      <p:sp>
        <p:nvSpPr>
          <p:cNvPr id="37" name="Text 35"/>
          <p:cNvSpPr txBox="1"/>
          <p:nvPr/>
        </p:nvSpPr>
        <p:spPr>
          <a:xfrm>
            <a:off x="10113264" y="5048402"/>
            <a:ext cx="4430268"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Does NOT have specific regulatory approvals (yet)</a:t>
            </a:r>
            <a:endParaRPr lang="en-US" sz="1200" dirty="0"/>
          </a:p>
        </p:txBody>
      </p:sp>
      <p:sp>
        <p:nvSpPr>
          <p:cNvPr id="38" name="Text 36"/>
          <p:cNvSpPr txBox="1"/>
          <p:nvPr/>
        </p:nvSpPr>
        <p:spPr>
          <a:xfrm>
            <a:off x="9905695" y="5447995"/>
            <a:ext cx="101498" cy="324612"/>
          </a:xfrm>
          <a:prstGeom prst="rect">
            <a:avLst/>
          </a:prstGeom>
          <a:noFill/>
          <a:ln/>
        </p:spPr>
        <p:txBody>
          <a:bodyPr wrap="none" lIns="0" tIns="0" rIns="0" bIns="0" rtlCol="0" anchor="ctr"/>
          <a:lstStyle/>
          <a:p>
            <a:pPr algn="l" indent="0" marL="0">
              <a:buNone/>
            </a:pPr>
            <a:r>
              <a:rPr lang="en-US" sz="1200" dirty="0">
                <a:solidFill>
                  <a:srgbClr val="E85D4A"/>
                </a:solidFill>
                <a:latin typeface="DM Sans" pitchFamily="34" charset="0"/>
                <a:ea typeface="DM Sans" pitchFamily="34" charset="-122"/>
                <a:cs typeface="DM Sans" pitchFamily="34" charset="-120"/>
              </a:rPr>
              <a:t>✗</a:t>
            </a:r>
            <a:endParaRPr lang="en-US" sz="1200" dirty="0"/>
          </a:p>
        </p:txBody>
      </p:sp>
      <p:sp>
        <p:nvSpPr>
          <p:cNvPr id="39" name="Text 37"/>
          <p:cNvSpPr txBox="1"/>
          <p:nvPr/>
        </p:nvSpPr>
        <p:spPr>
          <a:xfrm>
            <a:off x="10113264" y="5447995"/>
            <a:ext cx="5524805" cy="324612"/>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Does NOT claim specific application rates without trial validation</a:t>
            </a:r>
            <a:endParaRPr lang="en-US" sz="1200" dirty="0"/>
          </a:p>
        </p:txBody>
      </p:sp>
      <p:sp>
        <p:nvSpPr>
          <p:cNvPr id="40" name="Shape 38"/>
          <p:cNvSpPr/>
          <p:nvPr/>
        </p:nvSpPr>
        <p:spPr>
          <a:xfrm>
            <a:off x="9905695" y="5962802"/>
            <a:ext cx="6858000" cy="694944"/>
          </a:xfrm>
          <a:prstGeom prst="roundRect">
            <a:avLst>
              <a:gd name="adj" fmla="val 8289"/>
            </a:avLst>
          </a:prstGeom>
          <a:solidFill>
            <a:srgbClr val="E85D4A">
              <a:alpha val="8000"/>
            </a:srgbClr>
          </a:solidFill>
          <a:ln w="12700">
            <a:solidFill>
              <a:srgbClr val="FFFFFF">
                <a:alpha val="0"/>
              </a:srgbClr>
            </a:solidFill>
            <a:prstDash val="solid"/>
          </a:ln>
        </p:spPr>
      </p:sp>
      <p:sp>
        <p:nvSpPr>
          <p:cNvPr id="41" name="Text 39"/>
          <p:cNvSpPr txBox="1"/>
          <p:nvPr/>
        </p:nvSpPr>
        <p:spPr>
          <a:xfrm>
            <a:off x="9905695" y="5962802"/>
            <a:ext cx="6858000" cy="695858"/>
          </a:xfrm>
          <a:prstGeom prst="rect">
            <a:avLst/>
          </a:prstGeom>
          <a:solidFill>
            <a:srgbClr val="FFFFFF">
              <a:alpha val="0"/>
            </a:srgbClr>
          </a:solidFill>
          <a:ln>
            <a:solidFill>
              <a:srgbClr val="FFFFFF">
                <a:alpha val="0"/>
              </a:srgbClr>
            </a:solidFill>
          </a:ln>
        </p:spPr>
        <p:txBody>
          <a:bodyPr wrap="square" lIns="139700" tIns="139700" rIns="139700" bIns="13970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We distinguish clearly between </a:t>
            </a:r>
            <a:pPr algn="l" indent="0" marL="0">
              <a:buNone/>
            </a:pPr>
            <a:r>
              <a:rPr lang="en-US" sz="1100" b="1" dirty="0">
                <a:solidFill>
                  <a:srgbClr val="F2F0EB"/>
                </a:solidFill>
                <a:latin typeface="DM Sans" pitchFamily="34" charset="0"/>
                <a:ea typeface="DM Sans" pitchFamily="34" charset="-122"/>
                <a:cs typeface="DM Sans" pitchFamily="34" charset="-120"/>
              </a:rPr>
              <a:t>"evidence of antifungal activity"</a:t>
            </a:r>
            <a:pPr algn="l" indent="0" marL="0">
              <a:buNone/>
            </a:pPr>
            <a:r>
              <a:rPr lang="en-US" sz="1100" dirty="0">
                <a:solidFill>
                  <a:srgbClr val="9CA3AF"/>
                </a:solidFill>
                <a:latin typeface="DM Sans" pitchFamily="34" charset="0"/>
                <a:ea typeface="DM Sans" pitchFamily="34" charset="-122"/>
                <a:cs typeface="DM Sans" pitchFamily="34" charset="-120"/>
              </a:rPr>
              <a:t> and </a:t>
            </a:r>
            <a:pPr algn="l" indent="0" marL="0">
              <a:buNone/>
            </a:pPr>
            <a:r>
              <a:rPr lang="en-US" sz="1100" b="1" dirty="0">
                <a:solidFill>
                  <a:srgbClr val="F2F0EB"/>
                </a:solidFill>
                <a:latin typeface="DM Sans" pitchFamily="34" charset="0"/>
                <a:ea typeface="DM Sans" pitchFamily="34" charset="-122"/>
                <a:cs typeface="DM Sans" pitchFamily="34" charset="-120"/>
              </a:rPr>
              <a:t>"validated commercial performance."</a:t>
            </a:r>
            <a:pPr algn="l" indent="0" marL="0">
              <a:buNone/>
            </a:pPr>
            <a:r>
              <a:rPr lang="en-US" sz="1100" dirty="0">
                <a:solidFill>
                  <a:srgbClr val="9CA3AF"/>
                </a:solidFill>
                <a:latin typeface="DM Sans" pitchFamily="34" charset="0"/>
                <a:ea typeface="DM Sans" pitchFamily="34" charset="-122"/>
                <a:cs typeface="DM Sans" pitchFamily="34" charset="-120"/>
              </a:rPr>
              <a:t> Pilot trials bridge that gap.</a:t>
            </a:r>
            <a:endParaRPr lang="en-US" sz="1100" dirty="0"/>
          </a:p>
        </p:txBody>
      </p:sp>
      <p:sp>
        <p:nvSpPr>
          <p:cNvPr id="42" name="Text 40"/>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2762402"/>
            <a:ext cx="3619195" cy="5372100"/>
          </a:xfrm>
          <a:prstGeom prst="roundRect">
            <a:avLst>
              <a:gd name="adj" fmla="val 2097"/>
            </a:avLst>
          </a:prstGeom>
          <a:solidFill>
            <a:srgbClr val="1A2332"/>
          </a:solidFill>
          <a:ln/>
        </p:spPr>
      </p:sp>
      <p:sp>
        <p:nvSpPr>
          <p:cNvPr id="5" name="Shape 3"/>
          <p:cNvSpPr/>
          <p:nvPr/>
        </p:nvSpPr>
        <p:spPr>
          <a:xfrm>
            <a:off x="1143000" y="2762402"/>
            <a:ext cx="3619195" cy="38405"/>
          </a:xfrm>
          <a:prstGeom prst="roundRect">
            <a:avLst>
              <a:gd name="adj" fmla="val 197618"/>
            </a:avLst>
          </a:prstGeom>
          <a:solidFill>
            <a:srgbClr val="4ADE80"/>
          </a:solidFill>
          <a:ln w="12700">
            <a:solidFill>
              <a:srgbClr val="4ADE80">
                <a:alpha val="0"/>
              </a:srgbClr>
            </a:solidFill>
            <a:prstDash val="solid"/>
          </a:ln>
        </p:spPr>
      </p:sp>
      <p:sp>
        <p:nvSpPr>
          <p:cNvPr id="6" name="Shape 4"/>
          <p:cNvSpPr/>
          <p:nvPr/>
        </p:nvSpPr>
        <p:spPr>
          <a:xfrm>
            <a:off x="5143500" y="2762402"/>
            <a:ext cx="3619195" cy="5372100"/>
          </a:xfrm>
          <a:prstGeom prst="roundRect">
            <a:avLst>
              <a:gd name="adj" fmla="val 2097"/>
            </a:avLst>
          </a:prstGeom>
          <a:solidFill>
            <a:srgbClr val="1A2332"/>
          </a:solidFill>
          <a:ln/>
        </p:spPr>
      </p:sp>
      <p:sp>
        <p:nvSpPr>
          <p:cNvPr id="7" name="Shape 5"/>
          <p:cNvSpPr/>
          <p:nvPr/>
        </p:nvSpPr>
        <p:spPr>
          <a:xfrm>
            <a:off x="5143500" y="2762402"/>
            <a:ext cx="3619195" cy="38405"/>
          </a:xfrm>
          <a:prstGeom prst="roundRect">
            <a:avLst>
              <a:gd name="adj" fmla="val 197618"/>
            </a:avLst>
          </a:prstGeom>
          <a:solidFill>
            <a:srgbClr val="D4A543"/>
          </a:solidFill>
          <a:ln w="12700">
            <a:solidFill>
              <a:srgbClr val="D4A543">
                <a:alpha val="0"/>
              </a:srgbClr>
            </a:solidFill>
            <a:prstDash val="solid"/>
          </a:ln>
        </p:spPr>
      </p:sp>
      <p:sp>
        <p:nvSpPr>
          <p:cNvPr id="8" name="Shape 6"/>
          <p:cNvSpPr/>
          <p:nvPr/>
        </p:nvSpPr>
        <p:spPr>
          <a:xfrm>
            <a:off x="9144000" y="2762402"/>
            <a:ext cx="3619195" cy="5372100"/>
          </a:xfrm>
          <a:prstGeom prst="roundRect">
            <a:avLst>
              <a:gd name="adj" fmla="val 2097"/>
            </a:avLst>
          </a:prstGeom>
          <a:solidFill>
            <a:srgbClr val="1A2332"/>
          </a:solidFill>
          <a:ln/>
        </p:spPr>
      </p:sp>
      <p:sp>
        <p:nvSpPr>
          <p:cNvPr id="9" name="Shape 7"/>
          <p:cNvSpPr/>
          <p:nvPr/>
        </p:nvSpPr>
        <p:spPr>
          <a:xfrm>
            <a:off x="9144000" y="2762402"/>
            <a:ext cx="3619195" cy="38405"/>
          </a:xfrm>
          <a:prstGeom prst="roundRect">
            <a:avLst>
              <a:gd name="adj" fmla="val 197618"/>
            </a:avLst>
          </a:prstGeom>
          <a:solidFill>
            <a:srgbClr val="D4A543"/>
          </a:solidFill>
          <a:ln w="12700">
            <a:solidFill>
              <a:srgbClr val="D4A543">
                <a:alpha val="0"/>
              </a:srgbClr>
            </a:solidFill>
            <a:prstDash val="solid"/>
          </a:ln>
        </p:spPr>
      </p:sp>
      <p:sp>
        <p:nvSpPr>
          <p:cNvPr id="10" name="Shape 8"/>
          <p:cNvSpPr/>
          <p:nvPr/>
        </p:nvSpPr>
        <p:spPr>
          <a:xfrm>
            <a:off x="13144500" y="2762402"/>
            <a:ext cx="4000500" cy="5372100"/>
          </a:xfrm>
          <a:prstGeom prst="roundRect">
            <a:avLst>
              <a:gd name="adj" fmla="val 1897"/>
            </a:avLst>
          </a:prstGeom>
          <a:solidFill>
            <a:srgbClr val="1A2332"/>
          </a:solidFill>
          <a:ln/>
        </p:spPr>
      </p:sp>
      <p:sp>
        <p:nvSpPr>
          <p:cNvPr id="11" name="Shape 9"/>
          <p:cNvSpPr/>
          <p:nvPr/>
        </p:nvSpPr>
        <p:spPr>
          <a:xfrm>
            <a:off x="13144500" y="2762402"/>
            <a:ext cx="4000500" cy="38405"/>
          </a:xfrm>
          <a:prstGeom prst="roundRect">
            <a:avLst>
              <a:gd name="adj" fmla="val 197618"/>
            </a:avLst>
          </a:prstGeom>
          <a:solidFill>
            <a:srgbClr val="4ADE80"/>
          </a:solidFill>
          <a:ln w="12700">
            <a:solidFill>
              <a:srgbClr val="4ADE80">
                <a:alpha val="0"/>
              </a:srgbClr>
            </a:solidFill>
            <a:prstDash val="solid"/>
          </a:ln>
        </p:spPr>
      </p:sp>
      <p:sp>
        <p:nvSpPr>
          <p:cNvPr id="12" name="Text 10"/>
          <p:cNvSpPr txBox="1"/>
          <p:nvPr/>
        </p:nvSpPr>
        <p:spPr>
          <a:xfrm>
            <a:off x="1143000" y="571500"/>
            <a:ext cx="3810305"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Validation Roadmap</a:t>
            </a:r>
            <a:endParaRPr lang="en-US" sz="1000" dirty="0"/>
          </a:p>
        </p:txBody>
      </p:sp>
      <p:sp>
        <p:nvSpPr>
          <p:cNvPr id="13" name="Text 11"/>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Your Grain, Your Conditions, Measured Results</a:t>
            </a:r>
            <a:endParaRPr lang="en-US" sz="3400" dirty="0"/>
          </a:p>
        </p:txBody>
      </p:sp>
      <p:sp>
        <p:nvSpPr>
          <p:cNvPr id="14" name="Text 12"/>
          <p:cNvSpPr txBox="1"/>
          <p:nvPr/>
        </p:nvSpPr>
        <p:spPr>
          <a:xfrm>
            <a:off x="1143000" y="1904695"/>
            <a:ext cx="12115800" cy="257861"/>
          </a:xfrm>
          <a:prstGeom prst="rect">
            <a:avLst/>
          </a:prstGeom>
          <a:noFill/>
          <a:ln/>
        </p:spPr>
        <p:txBody>
          <a:bodyPr wrap="none" lIns="0" tIns="0" rIns="0" bIns="0" rtlCol="0" anchor="ctr"/>
          <a:lstStyle/>
          <a:p>
            <a:pPr algn="l" indent="0" marL="0">
              <a:buNone/>
            </a:pPr>
            <a:r>
              <a:rPr lang="en-US" sz="1300" dirty="0">
                <a:solidFill>
                  <a:srgbClr val="9CA3AF"/>
                </a:solidFill>
                <a:latin typeface="DM Sans" pitchFamily="34" charset="0"/>
                <a:ea typeface="DM Sans" pitchFamily="34" charset="-122"/>
                <a:cs typeface="DM Sans" pitchFamily="34" charset="-120"/>
              </a:rPr>
              <a:t>We propose a structured pilot designed to prove (or disprove) efficacy in your specific operation. No commitment without data.</a:t>
            </a:r>
            <a:endParaRPr lang="en-US" sz="1300" dirty="0"/>
          </a:p>
        </p:txBody>
      </p:sp>
      <p:sp>
        <p:nvSpPr>
          <p:cNvPr id="15" name="Text 13"/>
          <p:cNvSpPr txBox="1"/>
          <p:nvPr/>
        </p:nvSpPr>
        <p:spPr>
          <a:xfrm>
            <a:off x="1447495" y="3124505"/>
            <a:ext cx="3010205" cy="523951"/>
          </a:xfrm>
          <a:prstGeom prst="rect">
            <a:avLst/>
          </a:prstGeom>
          <a:noFill/>
          <a:ln/>
        </p:spPr>
        <p:txBody>
          <a:bodyPr wrap="none" lIns="0" tIns="0" rIns="0" bIns="0" rtlCol="0" anchor="ctr"/>
          <a:lstStyle/>
          <a:p>
            <a:pPr algn="l" indent="0" marL="0">
              <a:buNone/>
            </a:pPr>
            <a:r>
              <a:rPr lang="en-US" sz="3100" b="1" dirty="0">
                <a:solidFill>
                  <a:srgbClr val="4ADE80"/>
                </a:solidFill>
                <a:latin typeface="DM Sans" pitchFamily="34" charset="0"/>
                <a:ea typeface="DM Sans" pitchFamily="34" charset="-122"/>
                <a:cs typeface="DM Sans" pitchFamily="34" charset="-120"/>
              </a:rPr>
              <a:t>01</a:t>
            </a:r>
            <a:endParaRPr lang="en-US" sz="3100" dirty="0"/>
          </a:p>
        </p:txBody>
      </p:sp>
      <p:sp>
        <p:nvSpPr>
          <p:cNvPr id="16" name="Text 14"/>
          <p:cNvSpPr txBox="1"/>
          <p:nvPr/>
        </p:nvSpPr>
        <p:spPr>
          <a:xfrm>
            <a:off x="1447495" y="3724351"/>
            <a:ext cx="3010205" cy="228600"/>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Baseline Assessment</a:t>
            </a:r>
            <a:endParaRPr lang="en-US" sz="1300" dirty="0"/>
          </a:p>
        </p:txBody>
      </p:sp>
      <p:sp>
        <p:nvSpPr>
          <p:cNvPr id="17" name="Text 15"/>
          <p:cNvSpPr txBox="1"/>
          <p:nvPr/>
        </p:nvSpPr>
        <p:spPr>
          <a:xfrm>
            <a:off x="1447495" y="4105656"/>
            <a:ext cx="3010205" cy="4864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Identify target crop, variety, and fungal risk profile</a:t>
            </a:r>
            <a:endParaRPr lang="en-US" sz="1100" dirty="0"/>
          </a:p>
        </p:txBody>
      </p:sp>
      <p:sp>
        <p:nvSpPr>
          <p:cNvPr id="18" name="Text 16"/>
          <p:cNvSpPr txBox="1"/>
          <p:nvPr/>
        </p:nvSpPr>
        <p:spPr>
          <a:xfrm>
            <a:off x="1447495" y="4667098"/>
            <a:ext cx="3576218"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Document historical contamination events</a:t>
            </a:r>
            <a:endParaRPr lang="en-US" sz="1100" dirty="0"/>
          </a:p>
        </p:txBody>
      </p:sp>
      <p:sp>
        <p:nvSpPr>
          <p:cNvPr id="19" name="Text 17"/>
          <p:cNvSpPr txBox="1"/>
          <p:nvPr/>
        </p:nvSpPr>
        <p:spPr>
          <a:xfrm>
            <a:off x="1447495" y="4986223"/>
            <a:ext cx="3576218"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Establish control plots/bins for comparison</a:t>
            </a:r>
            <a:endParaRPr lang="en-US" sz="1100" dirty="0"/>
          </a:p>
        </p:txBody>
      </p:sp>
      <p:sp>
        <p:nvSpPr>
          <p:cNvPr id="20" name="Text 18"/>
          <p:cNvSpPr txBox="1"/>
          <p:nvPr/>
        </p:nvSpPr>
        <p:spPr>
          <a:xfrm>
            <a:off x="1447495" y="5305349"/>
            <a:ext cx="3576218"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Pre-trial mycotoxin testing to set baseline</a:t>
            </a:r>
            <a:endParaRPr lang="en-US" sz="1100" dirty="0"/>
          </a:p>
        </p:txBody>
      </p:sp>
      <p:sp>
        <p:nvSpPr>
          <p:cNvPr id="21" name="Text 19"/>
          <p:cNvSpPr txBox="1"/>
          <p:nvPr/>
        </p:nvSpPr>
        <p:spPr>
          <a:xfrm>
            <a:off x="1447495" y="5700370"/>
            <a:ext cx="3010205" cy="162763"/>
          </a:xfrm>
          <a:prstGeom prst="rect">
            <a:avLst/>
          </a:prstGeom>
          <a:noFill/>
          <a:ln/>
        </p:spPr>
        <p:txBody>
          <a:bodyPr wrap="none" lIns="0" tIns="0" rIns="0" bIns="0" rtlCol="0" anchor="ctr"/>
          <a:lstStyle/>
          <a:p>
            <a:pPr algn="l" indent="0" marL="0">
              <a:buNone/>
            </a:pPr>
            <a:r>
              <a:rPr lang="en-US" sz="900" dirty="0">
                <a:solidFill>
                  <a:srgbClr val="D4A543"/>
                </a:solidFill>
                <a:latin typeface="DM Sans" pitchFamily="34" charset="0"/>
                <a:ea typeface="DM Sans" pitchFamily="34" charset="-122"/>
                <a:cs typeface="DM Sans" pitchFamily="34" charset="-120"/>
              </a:rPr>
              <a:t>Duration: 2–4 weeks</a:t>
            </a:r>
            <a:endParaRPr lang="en-US" sz="900" dirty="0"/>
          </a:p>
        </p:txBody>
      </p:sp>
      <p:sp>
        <p:nvSpPr>
          <p:cNvPr id="22" name="Text 20"/>
          <p:cNvSpPr txBox="1"/>
          <p:nvPr/>
        </p:nvSpPr>
        <p:spPr>
          <a:xfrm>
            <a:off x="5447995" y="3124505"/>
            <a:ext cx="3010205" cy="523951"/>
          </a:xfrm>
          <a:prstGeom prst="rect">
            <a:avLst/>
          </a:prstGeom>
          <a:noFill/>
          <a:ln/>
        </p:spPr>
        <p:txBody>
          <a:bodyPr wrap="none" lIns="0" tIns="0" rIns="0" bIns="0" rtlCol="0" anchor="ctr"/>
          <a:lstStyle/>
          <a:p>
            <a:pPr algn="l" indent="0" marL="0">
              <a:buNone/>
            </a:pPr>
            <a:r>
              <a:rPr lang="en-US" sz="3100" b="1" dirty="0">
                <a:solidFill>
                  <a:srgbClr val="D4A543"/>
                </a:solidFill>
                <a:latin typeface="DM Sans" pitchFamily="34" charset="0"/>
                <a:ea typeface="DM Sans" pitchFamily="34" charset="-122"/>
                <a:cs typeface="DM Sans" pitchFamily="34" charset="-120"/>
              </a:rPr>
              <a:t>02</a:t>
            </a:r>
            <a:endParaRPr lang="en-US" sz="3100" dirty="0"/>
          </a:p>
        </p:txBody>
      </p:sp>
      <p:sp>
        <p:nvSpPr>
          <p:cNvPr id="23" name="Text 21"/>
          <p:cNvSpPr txBox="1"/>
          <p:nvPr/>
        </p:nvSpPr>
        <p:spPr>
          <a:xfrm>
            <a:off x="5447995" y="3724351"/>
            <a:ext cx="3010205" cy="228600"/>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Controlled Application</a:t>
            </a:r>
            <a:endParaRPr lang="en-US" sz="1300" dirty="0"/>
          </a:p>
        </p:txBody>
      </p:sp>
      <p:sp>
        <p:nvSpPr>
          <p:cNvPr id="24" name="Text 22"/>
          <p:cNvSpPr txBox="1"/>
          <p:nvPr/>
        </p:nvSpPr>
        <p:spPr>
          <a:xfrm>
            <a:off x="5447995" y="4105656"/>
            <a:ext cx="3010205" cy="4864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Pre-harvest: apply chitosan IG at flowering/grain fill on treatment plots</a:t>
            </a:r>
            <a:endParaRPr lang="en-US" sz="1100" dirty="0"/>
          </a:p>
        </p:txBody>
      </p:sp>
      <p:sp>
        <p:nvSpPr>
          <p:cNvPr id="25" name="Text 23"/>
          <p:cNvSpPr txBox="1"/>
          <p:nvPr/>
        </p:nvSpPr>
        <p:spPr>
          <a:xfrm>
            <a:off x="5447995" y="4667098"/>
            <a:ext cx="3010205" cy="4864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Post-harvest: apply to treated bins at intake</a:t>
            </a:r>
            <a:endParaRPr lang="en-US" sz="1100" dirty="0"/>
          </a:p>
        </p:txBody>
      </p:sp>
      <p:sp>
        <p:nvSpPr>
          <p:cNvPr id="26" name="Text 24"/>
          <p:cNvSpPr txBox="1"/>
          <p:nvPr/>
        </p:nvSpPr>
        <p:spPr>
          <a:xfrm>
            <a:off x="5447995" y="5229454"/>
            <a:ext cx="3286354"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Maintain matched untreated controls</a:t>
            </a:r>
            <a:endParaRPr lang="en-US" sz="1100" dirty="0"/>
          </a:p>
        </p:txBody>
      </p:sp>
      <p:sp>
        <p:nvSpPr>
          <p:cNvPr id="27" name="Text 25"/>
          <p:cNvSpPr txBox="1"/>
          <p:nvPr/>
        </p:nvSpPr>
        <p:spPr>
          <a:xfrm>
            <a:off x="5447995" y="5548579"/>
            <a:ext cx="3543300"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Document moisture, temperature, timing</a:t>
            </a:r>
            <a:endParaRPr lang="en-US" sz="1100" dirty="0"/>
          </a:p>
        </p:txBody>
      </p:sp>
      <p:sp>
        <p:nvSpPr>
          <p:cNvPr id="28" name="Text 26"/>
          <p:cNvSpPr txBox="1"/>
          <p:nvPr/>
        </p:nvSpPr>
        <p:spPr>
          <a:xfrm>
            <a:off x="5447995" y="5943600"/>
            <a:ext cx="3383280" cy="162763"/>
          </a:xfrm>
          <a:prstGeom prst="rect">
            <a:avLst/>
          </a:prstGeom>
          <a:noFill/>
          <a:ln/>
        </p:spPr>
        <p:txBody>
          <a:bodyPr wrap="none" lIns="0" tIns="0" rIns="0" bIns="0" rtlCol="0" anchor="ctr"/>
          <a:lstStyle/>
          <a:p>
            <a:pPr algn="l" indent="0" marL="0">
              <a:buNone/>
            </a:pPr>
            <a:r>
              <a:rPr lang="en-US" sz="900" dirty="0">
                <a:solidFill>
                  <a:srgbClr val="D4A543"/>
                </a:solidFill>
                <a:latin typeface="DM Sans" pitchFamily="34" charset="0"/>
                <a:ea typeface="DM Sans" pitchFamily="34" charset="-122"/>
                <a:cs typeface="DM Sans" pitchFamily="34" charset="-120"/>
              </a:rPr>
              <a:t>Duration: Growing season + 60–90 day storage</a:t>
            </a:r>
            <a:endParaRPr lang="en-US" sz="900" dirty="0"/>
          </a:p>
        </p:txBody>
      </p:sp>
      <p:sp>
        <p:nvSpPr>
          <p:cNvPr id="29" name="Text 27"/>
          <p:cNvSpPr txBox="1"/>
          <p:nvPr/>
        </p:nvSpPr>
        <p:spPr>
          <a:xfrm>
            <a:off x="9448495" y="3124505"/>
            <a:ext cx="3010205" cy="523951"/>
          </a:xfrm>
          <a:prstGeom prst="rect">
            <a:avLst/>
          </a:prstGeom>
          <a:noFill/>
          <a:ln/>
        </p:spPr>
        <p:txBody>
          <a:bodyPr wrap="none" lIns="0" tIns="0" rIns="0" bIns="0" rtlCol="0" anchor="ctr"/>
          <a:lstStyle/>
          <a:p>
            <a:pPr algn="l" indent="0" marL="0">
              <a:buNone/>
            </a:pPr>
            <a:r>
              <a:rPr lang="en-US" sz="3100" b="1" dirty="0">
                <a:solidFill>
                  <a:srgbClr val="D4A543"/>
                </a:solidFill>
                <a:latin typeface="DM Sans" pitchFamily="34" charset="0"/>
                <a:ea typeface="DM Sans" pitchFamily="34" charset="-122"/>
                <a:cs typeface="DM Sans" pitchFamily="34" charset="-120"/>
              </a:rPr>
              <a:t>03</a:t>
            </a:r>
            <a:endParaRPr lang="en-US" sz="3100" dirty="0"/>
          </a:p>
        </p:txBody>
      </p:sp>
      <p:sp>
        <p:nvSpPr>
          <p:cNvPr id="30" name="Text 28"/>
          <p:cNvSpPr txBox="1"/>
          <p:nvPr/>
        </p:nvSpPr>
        <p:spPr>
          <a:xfrm>
            <a:off x="9448495" y="3724351"/>
            <a:ext cx="3010205" cy="228600"/>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Measurement &amp; Analysis</a:t>
            </a:r>
            <a:endParaRPr lang="en-US" sz="1300" dirty="0"/>
          </a:p>
        </p:txBody>
      </p:sp>
      <p:sp>
        <p:nvSpPr>
          <p:cNvPr id="31" name="Text 29"/>
          <p:cNvSpPr txBox="1"/>
          <p:nvPr/>
        </p:nvSpPr>
        <p:spPr>
          <a:xfrm>
            <a:off x="9448495" y="4105656"/>
            <a:ext cx="3010205" cy="4864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Mycotoxin testing (AFB1, total AF, DON as relevant)</a:t>
            </a:r>
            <a:endParaRPr lang="en-US" sz="1100" dirty="0"/>
          </a:p>
        </p:txBody>
      </p:sp>
      <p:sp>
        <p:nvSpPr>
          <p:cNvPr id="32" name="Text 30"/>
          <p:cNvSpPr txBox="1"/>
          <p:nvPr/>
        </p:nvSpPr>
        <p:spPr>
          <a:xfrm>
            <a:off x="9448495" y="4667098"/>
            <a:ext cx="3010205"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Fungal colony counts (CFU/g)</a:t>
            </a:r>
            <a:endParaRPr lang="en-US" sz="1100" dirty="0"/>
          </a:p>
        </p:txBody>
      </p:sp>
      <p:sp>
        <p:nvSpPr>
          <p:cNvPr id="33" name="Text 31"/>
          <p:cNvSpPr txBox="1"/>
          <p:nvPr/>
        </p:nvSpPr>
        <p:spPr>
          <a:xfrm>
            <a:off x="9448495" y="4986223"/>
            <a:ext cx="3010205"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Visual grain quality assessment</a:t>
            </a:r>
            <a:endParaRPr lang="en-US" sz="1100" dirty="0"/>
          </a:p>
        </p:txBody>
      </p:sp>
      <p:sp>
        <p:nvSpPr>
          <p:cNvPr id="34" name="Text 32"/>
          <p:cNvSpPr txBox="1"/>
          <p:nvPr/>
        </p:nvSpPr>
        <p:spPr>
          <a:xfrm>
            <a:off x="9448495" y="5305349"/>
            <a:ext cx="3010205" cy="4864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Compare treated vs. control: statistical analysis</a:t>
            </a:r>
            <a:endParaRPr lang="en-US" sz="1100" dirty="0"/>
          </a:p>
        </p:txBody>
      </p:sp>
      <p:sp>
        <p:nvSpPr>
          <p:cNvPr id="35" name="Text 33"/>
          <p:cNvSpPr txBox="1"/>
          <p:nvPr/>
        </p:nvSpPr>
        <p:spPr>
          <a:xfrm>
            <a:off x="9448495" y="5943600"/>
            <a:ext cx="3010205" cy="162763"/>
          </a:xfrm>
          <a:prstGeom prst="rect">
            <a:avLst/>
          </a:prstGeom>
          <a:noFill/>
          <a:ln/>
        </p:spPr>
        <p:txBody>
          <a:bodyPr wrap="none" lIns="0" tIns="0" rIns="0" bIns="0" rtlCol="0" anchor="ctr"/>
          <a:lstStyle/>
          <a:p>
            <a:pPr algn="l" indent="0" marL="0">
              <a:buNone/>
            </a:pPr>
            <a:r>
              <a:rPr lang="en-US" sz="900" dirty="0">
                <a:solidFill>
                  <a:srgbClr val="D4A543"/>
                </a:solidFill>
                <a:latin typeface="DM Sans" pitchFamily="34" charset="0"/>
                <a:ea typeface="DM Sans" pitchFamily="34" charset="-122"/>
                <a:cs typeface="DM Sans" pitchFamily="34" charset="-120"/>
              </a:rPr>
              <a:t>Duration: 2–4 weeks post-storage</a:t>
            </a:r>
            <a:endParaRPr lang="en-US" sz="900" dirty="0"/>
          </a:p>
        </p:txBody>
      </p:sp>
      <p:sp>
        <p:nvSpPr>
          <p:cNvPr id="36" name="Text 34"/>
          <p:cNvSpPr txBox="1"/>
          <p:nvPr/>
        </p:nvSpPr>
        <p:spPr>
          <a:xfrm>
            <a:off x="13448995" y="3124505"/>
            <a:ext cx="3391510" cy="523951"/>
          </a:xfrm>
          <a:prstGeom prst="rect">
            <a:avLst/>
          </a:prstGeom>
          <a:noFill/>
          <a:ln/>
        </p:spPr>
        <p:txBody>
          <a:bodyPr wrap="none" lIns="0" tIns="0" rIns="0" bIns="0" rtlCol="0" anchor="ctr"/>
          <a:lstStyle/>
          <a:p>
            <a:pPr algn="l" indent="0" marL="0">
              <a:buNone/>
            </a:pPr>
            <a:r>
              <a:rPr lang="en-US" sz="3100" b="1" dirty="0">
                <a:solidFill>
                  <a:srgbClr val="4ADE80"/>
                </a:solidFill>
                <a:latin typeface="DM Sans" pitchFamily="34" charset="0"/>
                <a:ea typeface="DM Sans" pitchFamily="34" charset="-122"/>
                <a:cs typeface="DM Sans" pitchFamily="34" charset="-120"/>
              </a:rPr>
              <a:t>04</a:t>
            </a:r>
            <a:endParaRPr lang="en-US" sz="3100" dirty="0"/>
          </a:p>
        </p:txBody>
      </p:sp>
      <p:sp>
        <p:nvSpPr>
          <p:cNvPr id="37" name="Text 35"/>
          <p:cNvSpPr txBox="1"/>
          <p:nvPr/>
        </p:nvSpPr>
        <p:spPr>
          <a:xfrm>
            <a:off x="13448995" y="3724351"/>
            <a:ext cx="3391510" cy="228600"/>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Decision Point</a:t>
            </a:r>
            <a:endParaRPr lang="en-US" sz="1300" dirty="0"/>
          </a:p>
        </p:txBody>
      </p:sp>
      <p:sp>
        <p:nvSpPr>
          <p:cNvPr id="38" name="Text 36"/>
          <p:cNvSpPr txBox="1"/>
          <p:nvPr/>
        </p:nvSpPr>
        <p:spPr>
          <a:xfrm>
            <a:off x="13448995" y="4105656"/>
            <a:ext cx="3972154"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Review data together — transparent analysis</a:t>
            </a:r>
            <a:endParaRPr lang="en-US" sz="1100" dirty="0"/>
          </a:p>
        </p:txBody>
      </p:sp>
      <p:sp>
        <p:nvSpPr>
          <p:cNvPr id="39" name="Text 37"/>
          <p:cNvSpPr txBox="1"/>
          <p:nvPr/>
        </p:nvSpPr>
        <p:spPr>
          <a:xfrm>
            <a:off x="13448995" y="4424782"/>
            <a:ext cx="3391510" cy="4864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If results confirm efficacy: scale-up plan with your operation</a:t>
            </a:r>
            <a:endParaRPr lang="en-US" sz="1100" dirty="0"/>
          </a:p>
        </p:txBody>
      </p:sp>
      <p:sp>
        <p:nvSpPr>
          <p:cNvPr id="40" name="Text 38"/>
          <p:cNvSpPr txBox="1"/>
          <p:nvPr/>
        </p:nvSpPr>
        <p:spPr>
          <a:xfrm>
            <a:off x="13448995" y="4986223"/>
            <a:ext cx="3391510" cy="4864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If results inconclusive: identify variables, refine protocol, or walk away</a:t>
            </a:r>
            <a:endParaRPr lang="en-US" sz="1100" dirty="0"/>
          </a:p>
        </p:txBody>
      </p:sp>
      <p:sp>
        <p:nvSpPr>
          <p:cNvPr id="41" name="Text 39"/>
          <p:cNvSpPr txBox="1"/>
          <p:nvPr/>
        </p:nvSpPr>
        <p:spPr>
          <a:xfrm>
            <a:off x="13448995" y="5548579"/>
            <a:ext cx="3391510" cy="247802"/>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 No pressure — data decides</a:t>
            </a:r>
            <a:endParaRPr lang="en-US" sz="1100" dirty="0"/>
          </a:p>
        </p:txBody>
      </p:sp>
      <p:sp>
        <p:nvSpPr>
          <p:cNvPr id="42" name="Shape 40"/>
          <p:cNvSpPr/>
          <p:nvPr/>
        </p:nvSpPr>
        <p:spPr>
          <a:xfrm>
            <a:off x="13448995" y="6019495"/>
            <a:ext cx="3390595" cy="866851"/>
          </a:xfrm>
          <a:prstGeom prst="roundRect">
            <a:avLst>
              <a:gd name="adj" fmla="val 6646"/>
            </a:avLst>
          </a:prstGeom>
          <a:solidFill>
            <a:srgbClr val="4ADE80">
              <a:alpha val="8000"/>
            </a:srgbClr>
          </a:solidFill>
          <a:ln w="12700">
            <a:solidFill>
              <a:srgbClr val="FFFFFF">
                <a:alpha val="0"/>
              </a:srgbClr>
            </a:solidFill>
            <a:prstDash val="solid"/>
          </a:ln>
        </p:spPr>
      </p:sp>
      <p:sp>
        <p:nvSpPr>
          <p:cNvPr id="43" name="Text 41"/>
          <p:cNvSpPr txBox="1"/>
          <p:nvPr/>
        </p:nvSpPr>
        <p:spPr>
          <a:xfrm>
            <a:off x="13448995" y="6019495"/>
            <a:ext cx="3391510" cy="866851"/>
          </a:xfrm>
          <a:prstGeom prst="rect">
            <a:avLst/>
          </a:prstGeom>
          <a:solidFill>
            <a:srgbClr val="FFFFFF">
              <a:alpha val="0"/>
            </a:srgbClr>
          </a:solidFill>
          <a:ln>
            <a:solidFill>
              <a:srgbClr val="FFFFFF">
                <a:alpha val="0"/>
              </a:srgbClr>
            </a:solidFill>
          </a:ln>
        </p:spPr>
        <p:txBody>
          <a:bodyPr wrap="square" lIns="139700" tIns="139700" rIns="139700" bIns="139700" rtlCol="0" anchor="ctr"/>
          <a:lstStyle/>
          <a:p>
            <a:pPr algn="l" indent="0" marL="0">
              <a:buNone/>
            </a:pPr>
            <a:r>
              <a:rPr lang="en-US" sz="1000" b="1" dirty="0">
                <a:solidFill>
                  <a:srgbClr val="4ADE80"/>
                </a:solidFill>
                <a:latin typeface="DM Sans" pitchFamily="34" charset="0"/>
                <a:ea typeface="DM Sans" pitchFamily="34" charset="-122"/>
                <a:cs typeface="DM Sans" pitchFamily="34" charset="-120"/>
              </a:rPr>
              <a:t>Our commitment:</a:t>
            </a:r>
            <a:pPr algn="l" indent="0" marL="0">
              <a:buNone/>
            </a:pPr>
            <a:r>
              <a:rPr lang="en-US" sz="1000" dirty="0">
                <a:solidFill>
                  <a:srgbClr val="F2F0EB"/>
                </a:solidFill>
                <a:latin typeface="DM Sans" pitchFamily="34" charset="0"/>
                <a:ea typeface="DM Sans" pitchFamily="34" charset="-122"/>
                <a:cs typeface="DM Sans" pitchFamily="34" charset="-120"/>
              </a:rPr>
              <a:t> We co-invest in pilot design, provide product at pilot pricing, and share all results openly.</a:t>
            </a:r>
            <a:endParaRPr lang="en-US" sz="1000" dirty="0"/>
          </a:p>
        </p:txBody>
      </p:sp>
      <p:sp>
        <p:nvSpPr>
          <p:cNvPr id="44" name="Text 42"/>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pic>
        <p:nvPicPr>
          <p:cNvPr id="4" name="Image 0" descr="gen-dedup-d332131d862de08032ea48f0865675b2.png">    </p:cNvPr>
          <p:cNvPicPr>
            <a:picLocks noChangeAspect="1"/>
          </p:cNvPicPr>
          <p:nvPr/>
        </p:nvPicPr>
        <p:blipFill>
          <a:blip r:embed="rId1"/>
          <a:srcRect l="0" r="0" t="0" b="0"/>
          <a:stretch/>
        </p:blipFill>
        <p:spPr>
          <a:xfrm>
            <a:off x="0" y="0"/>
            <a:ext cx="18288000" cy="10287000"/>
          </a:xfrm>
          <a:prstGeom prst="rect">
            <a:avLst/>
          </a:prstGeom>
        </p:spPr>
      </p:pic>
      <p:pic>
        <p:nvPicPr>
          <p:cNvPr id="5" name="Image 1" descr="gen-dedup-db3aa6c1d72b8d49ed4d2a9ae53be10f.png">    </p:cNvPr>
          <p:cNvPicPr>
            <a:picLocks noChangeAspect="1"/>
          </p:cNvPicPr>
          <p:nvPr/>
        </p:nvPicPr>
        <p:blipFill>
          <a:blip r:embed="rId2"/>
          <a:srcRect l="0" r="0" t="-396" b="-396"/>
          <a:stretch/>
        </p:blipFill>
        <p:spPr>
          <a:xfrm>
            <a:off x="7239305" y="1904695"/>
            <a:ext cx="3810305" cy="38405"/>
          </a:xfrm>
          <a:prstGeom prst="rect">
            <a:avLst/>
          </a:prstGeom>
        </p:spPr>
      </p:pic>
      <p:sp>
        <p:nvSpPr>
          <p:cNvPr id="6" name="Shape 2"/>
          <p:cNvSpPr/>
          <p:nvPr/>
        </p:nvSpPr>
        <p:spPr>
          <a:xfrm>
            <a:off x="4953305" y="5810098"/>
            <a:ext cx="8419795" cy="1943100"/>
          </a:xfrm>
          <a:prstGeom prst="roundRect">
            <a:avLst>
              <a:gd name="adj" fmla="val 5882"/>
            </a:avLst>
          </a:prstGeom>
          <a:solidFill>
            <a:srgbClr val="1A2332"/>
          </a:solidFill>
          <a:ln w="25400">
            <a:solidFill>
              <a:srgbClr val="D4A543"/>
            </a:solidFill>
            <a:prstDash val="solid"/>
          </a:ln>
        </p:spPr>
      </p:sp>
      <p:sp>
        <p:nvSpPr>
          <p:cNvPr id="7" name="Text 3"/>
          <p:cNvSpPr txBox="1"/>
          <p:nvPr/>
        </p:nvSpPr>
        <p:spPr>
          <a:xfrm>
            <a:off x="2476195" y="2476195"/>
            <a:ext cx="13335610" cy="1467612"/>
          </a:xfrm>
          <a:prstGeom prst="rect">
            <a:avLst/>
          </a:prstGeom>
          <a:noFill/>
          <a:ln/>
        </p:spPr>
        <p:txBody>
          <a:bodyPr wrap="square" lIns="0" tIns="0" rIns="0" bIns="0" rtlCol="0" anchor="ctr"/>
          <a:lstStyle/>
          <a:p>
            <a:pPr algn="ctr" indent="0" marL="0">
              <a:buNone/>
            </a:pPr>
            <a:r>
              <a:rPr lang="en-US" sz="4800" dirty="0">
                <a:solidFill>
                  <a:srgbClr val="F2F0EB"/>
                </a:solidFill>
                <a:latin typeface="DM Serif Display" pitchFamily="34" charset="0"/>
                <a:ea typeface="DM Serif Display" pitchFamily="34" charset="-122"/>
                <a:cs typeface="DM Serif Display" pitchFamily="34" charset="-120"/>
              </a:rPr>
              <a:t>Two Chances to Reduce</a:t>
            </a:r>
            <a:pPr algn="ctr" indent="0" marL="0">
              <a:buNone/>
            </a:pPr>
            <a:endParaRPr lang="en-US" sz="4800" dirty="0"/>
          </a:p>
          <a:p>
            <a:pPr algn="ctr" indent="0" marL="0">
              <a:buNone/>
            </a:pPr>
            <a:r>
              <a:rPr lang="en-US" sz="4800" dirty="0">
                <a:solidFill>
                  <a:srgbClr val="F2F0EB"/>
                </a:solidFill>
                <a:latin typeface="DM Serif Display" pitchFamily="34" charset="0"/>
                <a:ea typeface="DM Serif Display" pitchFamily="34" charset="-122"/>
                <a:cs typeface="DM Serif Display" pitchFamily="34" charset="-120"/>
              </a:rPr>
              <a:t>One Expensive Risk.</a:t>
            </a:r>
            <a:endParaRPr lang="en-US" sz="4800" dirty="0"/>
          </a:p>
        </p:txBody>
      </p:sp>
      <p:sp>
        <p:nvSpPr>
          <p:cNvPr id="8" name="Text 4"/>
          <p:cNvSpPr txBox="1"/>
          <p:nvPr/>
        </p:nvSpPr>
        <p:spPr>
          <a:xfrm>
            <a:off x="3429000" y="4381805"/>
            <a:ext cx="11430000" cy="734263"/>
          </a:xfrm>
          <a:prstGeom prst="rect">
            <a:avLst/>
          </a:prstGeom>
          <a:noFill/>
          <a:ln/>
        </p:spPr>
        <p:txBody>
          <a:bodyPr wrap="square" lIns="0" tIns="0" rIns="0" bIns="0" rtlCol="0" anchor="ctr"/>
          <a:lstStyle/>
          <a:p>
            <a:pPr algn="ctr" indent="0" marL="0">
              <a:buNone/>
            </a:pPr>
            <a:r>
              <a:rPr lang="en-US" sz="1800" dirty="0">
                <a:solidFill>
                  <a:srgbClr val="9CA3AF"/>
                </a:solidFill>
                <a:latin typeface="DM Sans" pitchFamily="34" charset="0"/>
                <a:ea typeface="DM Sans" pitchFamily="34" charset="-122"/>
                <a:cs typeface="DM Sans" pitchFamily="34" charset="-120"/>
              </a:rPr>
              <a:t>Chitosan IG is a risk-reduction platform — not a promise.</a:t>
            </a:r>
            <a:pPr algn="ctr" indent="0" marL="0">
              <a:buNone/>
            </a:pPr>
            <a:endParaRPr lang="en-US" sz="1800" dirty="0"/>
          </a:p>
          <a:p>
            <a:pPr algn="ctr" indent="0" marL="0">
              <a:buNone/>
            </a:pPr>
            <a:r>
              <a:rPr lang="en-US" sz="1800" dirty="0">
                <a:solidFill>
                  <a:srgbClr val="9CA3AF"/>
                </a:solidFill>
                <a:latin typeface="DM Sans" pitchFamily="34" charset="0"/>
                <a:ea typeface="DM Sans" pitchFamily="34" charset="-122"/>
                <a:cs typeface="DM Sans" pitchFamily="34" charset="-120"/>
              </a:rPr>
              <a:t> The evidence says it's worth testing. A pilot will tell you if it works for your grain.</a:t>
            </a:r>
            <a:endParaRPr lang="en-US" sz="1800" dirty="0"/>
          </a:p>
        </p:txBody>
      </p:sp>
      <p:sp>
        <p:nvSpPr>
          <p:cNvPr id="9" name="Text 5"/>
          <p:cNvSpPr txBox="1"/>
          <p:nvPr/>
        </p:nvSpPr>
        <p:spPr>
          <a:xfrm>
            <a:off x="5333695" y="6096305"/>
            <a:ext cx="7620610" cy="277063"/>
          </a:xfrm>
          <a:prstGeom prst="rect">
            <a:avLst/>
          </a:prstGeom>
          <a:noFill/>
          <a:ln/>
        </p:spPr>
        <p:txBody>
          <a:bodyPr wrap="none" lIns="0" tIns="0" rIns="0" bIns="0" rtlCol="0" anchor="ctr"/>
          <a:lstStyle/>
          <a:p>
            <a:pPr algn="ctr" indent="0" marL="0">
              <a:buNone/>
            </a:pPr>
            <a:r>
              <a:rPr lang="en-US" sz="1600" b="1" dirty="0">
                <a:solidFill>
                  <a:srgbClr val="F2F0EB"/>
                </a:solidFill>
                <a:latin typeface="DM Sans" pitchFamily="34" charset="0"/>
                <a:ea typeface="DM Sans" pitchFamily="34" charset="-122"/>
                <a:cs typeface="DM Sans" pitchFamily="34" charset="-120"/>
              </a:rPr>
              <a:t>Next Step: Schedule a Pilot Design Conversation</a:t>
            </a:r>
            <a:endParaRPr lang="en-US" sz="1600" dirty="0"/>
          </a:p>
        </p:txBody>
      </p:sp>
      <p:sp>
        <p:nvSpPr>
          <p:cNvPr id="10" name="Text 6"/>
          <p:cNvSpPr txBox="1"/>
          <p:nvPr/>
        </p:nvSpPr>
        <p:spPr>
          <a:xfrm>
            <a:off x="5333695" y="6524244"/>
            <a:ext cx="7620610" cy="553212"/>
          </a:xfrm>
          <a:prstGeom prst="rect">
            <a:avLst/>
          </a:prstGeom>
          <a:noFill/>
          <a:ln/>
        </p:spPr>
        <p:txBody>
          <a:bodyPr wrap="square" lIns="0" tIns="0" rIns="0" bIns="0" rtlCol="0" anchor="ctr"/>
          <a:lstStyle/>
          <a:p>
            <a:pPr algn="ctr" indent="0" marL="0">
              <a:buNone/>
            </a:pPr>
            <a:r>
              <a:rPr lang="en-US" sz="1300" dirty="0">
                <a:solidFill>
                  <a:srgbClr val="9CA3AF"/>
                </a:solidFill>
                <a:latin typeface="DM Sans" pitchFamily="34" charset="0"/>
                <a:ea typeface="DM Sans" pitchFamily="34" charset="-122"/>
                <a:cs typeface="DM Sans" pitchFamily="34" charset="-120"/>
              </a:rPr>
              <a:t>Contact your Chitosan Global representative to discuss:</a:t>
            </a:r>
            <a:pPr algn="ctr" indent="0" marL="0">
              <a:buNone/>
            </a:pPr>
            <a:endParaRPr lang="en-US" sz="1300" dirty="0"/>
          </a:p>
          <a:p>
            <a:pPr algn="ctr" indent="0" marL="0">
              <a:buNone/>
            </a:pPr>
            <a:r>
              <a:rPr lang="en-US" sz="1300" dirty="0">
                <a:solidFill>
                  <a:srgbClr val="9CA3AF"/>
                </a:solidFill>
                <a:latin typeface="DM Sans" pitchFamily="34" charset="0"/>
                <a:ea typeface="DM Sans" pitchFamily="34" charset="-122"/>
                <a:cs typeface="DM Sans" pitchFamily="34" charset="-120"/>
              </a:rPr>
              <a:t> your crop · your storage setup · timeline · measurement protocol</a:t>
            </a:r>
            <a:endParaRPr lang="en-US" sz="1300" dirty="0"/>
          </a:p>
        </p:txBody>
      </p:sp>
      <p:sp>
        <p:nvSpPr>
          <p:cNvPr id="11" name="Text 7"/>
          <p:cNvSpPr txBox="1"/>
          <p:nvPr/>
        </p:nvSpPr>
        <p:spPr>
          <a:xfrm>
            <a:off x="1143000" y="8572500"/>
            <a:ext cx="16002000" cy="200254"/>
          </a:xfrm>
          <a:prstGeom prst="rect">
            <a:avLst/>
          </a:prstGeom>
          <a:noFill/>
          <a:ln/>
        </p:spPr>
        <p:txBody>
          <a:bodyPr wrap="none" lIns="0" tIns="0" rIns="0" bIns="0" rtlCol="0" anchor="ctr"/>
          <a:lstStyle/>
          <a:p>
            <a:pPr algn="ctr" indent="0" marL="0">
              <a:buNone/>
            </a:pPr>
            <a:r>
              <a:rPr lang="en-US" sz="1200" dirty="0">
                <a:solidFill>
                  <a:srgbClr val="9CA3AF"/>
                </a:solidFill>
                <a:latin typeface="DM Sans" pitchFamily="34" charset="0"/>
                <a:ea typeface="DM Sans" pitchFamily="34" charset="-122"/>
                <a:cs typeface="DM Sans" pitchFamily="34" charset="-120"/>
              </a:rPr>
              <a:t>Chitosan Global · chitosanglobal.com</a:t>
            </a:r>
            <a:endParaRPr lang="en-US" sz="1200" dirty="0"/>
          </a:p>
        </p:txBody>
      </p:sp>
      <p:sp>
        <p:nvSpPr>
          <p:cNvPr id="12" name="Text 8"/>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Text 2"/>
          <p:cNvSpPr txBox="1"/>
          <p:nvPr/>
        </p:nvSpPr>
        <p:spPr>
          <a:xfrm>
            <a:off x="1143000" y="571500"/>
            <a:ext cx="285750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References</a:t>
            </a:r>
            <a:endParaRPr lang="en-US" sz="1000" dirty="0"/>
          </a:p>
        </p:txBody>
      </p:sp>
      <p:sp>
        <p:nvSpPr>
          <p:cNvPr id="5" name="Text 3"/>
          <p:cNvSpPr txBox="1"/>
          <p:nvPr/>
        </p:nvSpPr>
        <p:spPr>
          <a:xfrm>
            <a:off x="1143000" y="1047902"/>
            <a:ext cx="16002000" cy="419710"/>
          </a:xfrm>
          <a:prstGeom prst="rect">
            <a:avLst/>
          </a:prstGeom>
          <a:noFill/>
          <a:ln/>
        </p:spPr>
        <p:txBody>
          <a:bodyPr wrap="none" lIns="0" tIns="0" rIns="0" bIns="0" rtlCol="0" anchor="ctr"/>
          <a:lstStyle/>
          <a:p>
            <a:pPr algn="l" indent="0" marL="0">
              <a:buNone/>
            </a:pPr>
            <a:r>
              <a:rPr lang="en-US" sz="2700" dirty="0">
                <a:solidFill>
                  <a:srgbClr val="F2F0EB"/>
                </a:solidFill>
                <a:latin typeface="DM Serif Display" pitchFamily="34" charset="0"/>
                <a:ea typeface="DM Serif Display" pitchFamily="34" charset="-122"/>
                <a:cs typeface="DM Serif Display" pitchFamily="34" charset="-120"/>
              </a:rPr>
              <a:t>Cited Sources — Full URLs</a:t>
            </a:r>
            <a:endParaRPr lang="en-US" sz="2700" dirty="0"/>
          </a:p>
        </p:txBody>
      </p:sp>
      <p:sp>
        <p:nvSpPr>
          <p:cNvPr id="6" name="Text 4"/>
          <p:cNvSpPr txBox="1"/>
          <p:nvPr/>
        </p:nvSpPr>
        <p:spPr>
          <a:xfrm>
            <a:off x="1143000" y="1904695"/>
            <a:ext cx="16002000" cy="590702"/>
          </a:xfrm>
          <a:prstGeom prst="rect">
            <a:avLst/>
          </a:prstGeom>
          <a:noFill/>
          <a:ln/>
        </p:spPr>
        <p:txBody>
          <a:bodyPr wrap="squar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[1]</a:t>
            </a:r>
            <a:pPr algn="l" indent="0" marL="0">
              <a:buNone/>
            </a:pPr>
            <a:r>
              <a:rPr lang="en-US" sz="1000" dirty="0">
                <a:solidFill>
                  <a:srgbClr val="9CA3AF"/>
                </a:solidFill>
                <a:latin typeface="DM Sans" pitchFamily="34" charset="0"/>
                <a:ea typeface="DM Sans" pitchFamily="34" charset="-122"/>
                <a:cs typeface="DM Sans" pitchFamily="34" charset="-120"/>
              </a:rPr>
              <a:t> Francesconi S et al. (2020). Chitosan hydrochloride decreases Fusarium graminearum growth, reduces mycotoxin accumulation and triggers SAR in durum wheat. </a:t>
            </a:r>
            <a:pPr algn="l" indent="0" marL="0">
              <a:buNone/>
            </a:pPr>
            <a:r>
              <a:rPr lang="en-US" sz="1000" i="1" dirty="0">
                <a:solidFill>
                  <a:srgbClr val="9CA3AF"/>
                </a:solidFill>
                <a:latin typeface="DM Sans" pitchFamily="34" charset="0"/>
                <a:ea typeface="DM Sans" pitchFamily="34" charset="-122"/>
                <a:cs typeface="DM Sans" pitchFamily="34" charset="-120"/>
              </a:rPr>
              <a:t>Molecules</a:t>
            </a:r>
            <a:pPr algn="l" indent="0" marL="0">
              <a:buNone/>
            </a:pPr>
            <a:r>
              <a:rPr lang="en-US" sz="1000" dirty="0">
                <a:solidFill>
                  <a:srgbClr val="9CA3AF"/>
                </a:solidFill>
                <a:latin typeface="DM Sans" pitchFamily="34" charset="0"/>
                <a:ea typeface="DM Sans" pitchFamily="34" charset="-122"/>
                <a:cs typeface="DM Sans" pitchFamily="34" charset="-120"/>
              </a:rPr>
              <a:t> 25(20):4752.</a:t>
            </a:r>
            <a:pPr algn="l" indent="0" marL="0">
              <a:buNone/>
            </a:pPr>
            <a:endParaRPr lang="en-US" sz="1000" dirty="0"/>
          </a:p>
          <a:p>
            <a:pPr algn="l" indent="0" marL="0">
              <a:buNone/>
            </a:pPr>
            <a:r>
              <a:rPr lang="en-US" sz="900" dirty="0">
                <a:solidFill>
                  <a:srgbClr val="F2F0EB"/>
                </a:solidFill>
                <a:latin typeface="DM Sans" pitchFamily="34" charset="0"/>
                <a:ea typeface="DM Sans" pitchFamily="34" charset="-122"/>
                <a:cs typeface="DM Sans" pitchFamily="34" charset="-120"/>
              </a:rPr>
              <a:t>https://pmc.ncbi.nlm.nih.gov/articles/PMC7587526/</a:t>
            </a:r>
            <a:endParaRPr lang="en-US" sz="1000" dirty="0"/>
          </a:p>
        </p:txBody>
      </p:sp>
      <p:sp>
        <p:nvSpPr>
          <p:cNvPr id="7" name="Text 5"/>
          <p:cNvSpPr txBox="1"/>
          <p:nvPr/>
        </p:nvSpPr>
        <p:spPr>
          <a:xfrm>
            <a:off x="1143000" y="2548433"/>
            <a:ext cx="16002000" cy="590702"/>
          </a:xfrm>
          <a:prstGeom prst="rect">
            <a:avLst/>
          </a:prstGeom>
          <a:noFill/>
          <a:ln/>
        </p:spPr>
        <p:txBody>
          <a:bodyPr wrap="squar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[2]</a:t>
            </a:r>
            <a:pPr algn="l" indent="0" marL="0">
              <a:buNone/>
            </a:pPr>
            <a:r>
              <a:rPr lang="en-US" sz="1000" dirty="0">
                <a:solidFill>
                  <a:srgbClr val="9CA3AF"/>
                </a:solidFill>
                <a:latin typeface="DM Sans" pitchFamily="34" charset="0"/>
                <a:ea typeface="DM Sans" pitchFamily="34" charset="-122"/>
                <a:cs typeface="DM Sans" pitchFamily="34" charset="-120"/>
              </a:rPr>
              <a:t> Gunupuru LR et al. (2019). A plant biostimulant from Ascophyllum nodosum and chitosan reduce Fusarium head blight and mycotoxin contamination in wheat. </a:t>
            </a:r>
            <a:pPr algn="l" indent="0" marL="0">
              <a:buNone/>
            </a:pPr>
            <a:r>
              <a:rPr lang="en-US" sz="1000" i="1" dirty="0">
                <a:solidFill>
                  <a:srgbClr val="9CA3AF"/>
                </a:solidFill>
                <a:latin typeface="DM Sans" pitchFamily="34" charset="0"/>
                <a:ea typeface="DM Sans" pitchFamily="34" charset="-122"/>
                <a:cs typeface="DM Sans" pitchFamily="34" charset="-120"/>
              </a:rPr>
              <a:t>PLOS ONE</a:t>
            </a:r>
            <a:pPr algn="l" indent="0" marL="0">
              <a:buNone/>
            </a:pPr>
            <a:r>
              <a:rPr lang="en-US" sz="1000" dirty="0">
                <a:solidFill>
                  <a:srgbClr val="9CA3AF"/>
                </a:solidFill>
                <a:latin typeface="DM Sans" pitchFamily="34" charset="0"/>
                <a:ea typeface="DM Sans" pitchFamily="34" charset="-122"/>
                <a:cs typeface="DM Sans" pitchFamily="34" charset="-120"/>
              </a:rPr>
              <a:t> 14(9):e0220562.</a:t>
            </a:r>
            <a:pPr algn="l" indent="0" marL="0">
              <a:buNone/>
            </a:pPr>
            <a:endParaRPr lang="en-US" sz="1000" dirty="0"/>
          </a:p>
          <a:p>
            <a:pPr algn="l" indent="0" marL="0">
              <a:buNone/>
            </a:pPr>
            <a:r>
              <a:rPr lang="en-US" sz="900" dirty="0">
                <a:solidFill>
                  <a:srgbClr val="F2F0EB"/>
                </a:solidFill>
                <a:latin typeface="DM Sans" pitchFamily="34" charset="0"/>
                <a:ea typeface="DM Sans" pitchFamily="34" charset="-122"/>
                <a:cs typeface="DM Sans" pitchFamily="34" charset="-120"/>
              </a:rPr>
              <a:t>https://journals.plos.org/plosone/article?id=10.1371/journal.pone.0220562</a:t>
            </a:r>
            <a:endParaRPr lang="en-US" sz="1000" dirty="0"/>
          </a:p>
        </p:txBody>
      </p:sp>
      <p:sp>
        <p:nvSpPr>
          <p:cNvPr id="8" name="Text 6"/>
          <p:cNvSpPr txBox="1"/>
          <p:nvPr/>
        </p:nvSpPr>
        <p:spPr>
          <a:xfrm>
            <a:off x="1143000" y="3193085"/>
            <a:ext cx="16002000" cy="590702"/>
          </a:xfrm>
          <a:prstGeom prst="rect">
            <a:avLst/>
          </a:prstGeom>
          <a:noFill/>
          <a:ln/>
        </p:spPr>
        <p:txBody>
          <a:bodyPr wrap="squar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[3]</a:t>
            </a:r>
            <a:pPr algn="l" indent="0" marL="0">
              <a:buNone/>
            </a:pPr>
            <a:r>
              <a:rPr lang="en-US" sz="1000" dirty="0">
                <a:solidFill>
                  <a:srgbClr val="9CA3AF"/>
                </a:solidFill>
                <a:latin typeface="DM Sans" pitchFamily="34" charset="0"/>
                <a:ea typeface="DM Sans" pitchFamily="34" charset="-122"/>
                <a:cs typeface="DM Sans" pitchFamily="34" charset="-120"/>
              </a:rPr>
              <a:t> Adamu Demelash D &amp; Abate Alemu B (2025). Aflatoxins: sources, toxicity, global burden, and sustainable mitigation strategies. </a:t>
            </a:r>
            <a:pPr algn="l" indent="0" marL="0">
              <a:buNone/>
            </a:pPr>
            <a:r>
              <a:rPr lang="en-US" sz="1000" i="1" dirty="0">
                <a:solidFill>
                  <a:srgbClr val="9CA3AF"/>
                </a:solidFill>
                <a:latin typeface="DM Sans" pitchFamily="34" charset="0"/>
                <a:ea typeface="DM Sans" pitchFamily="34" charset="-122"/>
                <a:cs typeface="DM Sans" pitchFamily="34" charset="-120"/>
              </a:rPr>
              <a:t>Food Science &amp; Nutrition</a:t>
            </a:r>
            <a:pPr algn="l" indent="0" marL="0">
              <a:buNone/>
            </a:pPr>
            <a:r>
              <a:rPr lang="en-US" sz="1000" dirty="0">
                <a:solidFill>
                  <a:srgbClr val="9CA3AF"/>
                </a:solidFill>
                <a:latin typeface="DM Sans" pitchFamily="34" charset="0"/>
                <a:ea typeface="DM Sans" pitchFamily="34" charset="-122"/>
                <a:cs typeface="DM Sans" pitchFamily="34" charset="-120"/>
              </a:rPr>
              <a:t>.</a:t>
            </a:r>
            <a:pPr algn="l" indent="0" marL="0">
              <a:buNone/>
            </a:pPr>
            <a:endParaRPr lang="en-US" sz="1000" dirty="0"/>
          </a:p>
          <a:p>
            <a:pPr algn="l" indent="0" marL="0">
              <a:buNone/>
            </a:pPr>
            <a:r>
              <a:rPr lang="en-US" sz="900" dirty="0">
                <a:solidFill>
                  <a:srgbClr val="F2F0EB"/>
                </a:solidFill>
                <a:latin typeface="DM Sans" pitchFamily="34" charset="0"/>
                <a:ea typeface="DM Sans" pitchFamily="34" charset="-122"/>
                <a:cs typeface="DM Sans" pitchFamily="34" charset="-120"/>
              </a:rPr>
              <a:t>https://pmc.ncbi.nlm.nih.gov/articles/PMC12529245/</a:t>
            </a:r>
            <a:endParaRPr lang="en-US" sz="1000" dirty="0"/>
          </a:p>
        </p:txBody>
      </p:sp>
      <p:sp>
        <p:nvSpPr>
          <p:cNvPr id="9" name="Text 7"/>
          <p:cNvSpPr txBox="1"/>
          <p:nvPr/>
        </p:nvSpPr>
        <p:spPr>
          <a:xfrm>
            <a:off x="1143000" y="3836822"/>
            <a:ext cx="16002000" cy="590702"/>
          </a:xfrm>
          <a:prstGeom prst="rect">
            <a:avLst/>
          </a:prstGeom>
          <a:noFill/>
          <a:ln/>
        </p:spPr>
        <p:txBody>
          <a:bodyPr wrap="squar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[4]</a:t>
            </a:r>
            <a:pPr algn="l" indent="0" marL="0">
              <a:buNone/>
            </a:pPr>
            <a:r>
              <a:rPr lang="en-US" sz="1000" dirty="0">
                <a:solidFill>
                  <a:srgbClr val="9CA3AF"/>
                </a:solidFill>
                <a:latin typeface="DM Sans" pitchFamily="34" charset="0"/>
                <a:ea typeface="DM Sans" pitchFamily="34" charset="-122"/>
                <a:cs typeface="DM Sans" pitchFamily="34" charset="-120"/>
              </a:rPr>
              <a:t> Mitchell NJ et al. (2016). Potential economic losses to the US corn industry from aflatoxin contamination. </a:t>
            </a:r>
            <a:pPr algn="l" indent="0" marL="0">
              <a:buNone/>
            </a:pPr>
            <a:r>
              <a:rPr lang="en-US" sz="1000" i="1" dirty="0">
                <a:solidFill>
                  <a:srgbClr val="9CA3AF"/>
                </a:solidFill>
                <a:latin typeface="DM Sans" pitchFamily="34" charset="0"/>
                <a:ea typeface="DM Sans" pitchFamily="34" charset="-122"/>
                <a:cs typeface="DM Sans" pitchFamily="34" charset="-120"/>
              </a:rPr>
              <a:t>Food Addit Contam Part A</a:t>
            </a:r>
            <a:pPr algn="l" indent="0" marL="0">
              <a:buNone/>
            </a:pPr>
            <a:r>
              <a:rPr lang="en-US" sz="1000" dirty="0">
                <a:solidFill>
                  <a:srgbClr val="9CA3AF"/>
                </a:solidFill>
                <a:latin typeface="DM Sans" pitchFamily="34" charset="0"/>
                <a:ea typeface="DM Sans" pitchFamily="34" charset="-122"/>
                <a:cs typeface="DM Sans" pitchFamily="34" charset="-120"/>
              </a:rPr>
              <a:t> 33(3):540-550.</a:t>
            </a:r>
            <a:pPr algn="l" indent="0" marL="0">
              <a:buNone/>
            </a:pPr>
            <a:endParaRPr lang="en-US" sz="1000" dirty="0"/>
          </a:p>
          <a:p>
            <a:pPr algn="l" indent="0" marL="0">
              <a:buNone/>
            </a:pPr>
            <a:r>
              <a:rPr lang="en-US" sz="900" dirty="0">
                <a:solidFill>
                  <a:srgbClr val="F2F0EB"/>
                </a:solidFill>
                <a:latin typeface="DM Sans" pitchFamily="34" charset="0"/>
                <a:ea typeface="DM Sans" pitchFamily="34" charset="-122"/>
                <a:cs typeface="DM Sans" pitchFamily="34" charset="-120"/>
              </a:rPr>
              <a:t>https://pubmed.ncbi.nlm.nih.gov/26807606/</a:t>
            </a:r>
            <a:endParaRPr lang="en-US" sz="1000" dirty="0"/>
          </a:p>
        </p:txBody>
      </p:sp>
      <p:sp>
        <p:nvSpPr>
          <p:cNvPr id="10" name="Text 8"/>
          <p:cNvSpPr txBox="1"/>
          <p:nvPr/>
        </p:nvSpPr>
        <p:spPr>
          <a:xfrm>
            <a:off x="1143000" y="4480560"/>
            <a:ext cx="16002000" cy="590702"/>
          </a:xfrm>
          <a:prstGeom prst="rect">
            <a:avLst/>
          </a:prstGeom>
          <a:noFill/>
          <a:ln/>
        </p:spPr>
        <p:txBody>
          <a:bodyPr wrap="squar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[5]</a:t>
            </a:r>
            <a:pPr algn="l" indent="0" marL="0">
              <a:buNone/>
            </a:pPr>
            <a:r>
              <a:rPr lang="en-US" sz="1000" dirty="0">
                <a:solidFill>
                  <a:srgbClr val="9CA3AF"/>
                </a:solidFill>
                <a:latin typeface="DM Sans" pitchFamily="34" charset="0"/>
                <a:ea typeface="DM Sans" pitchFamily="34" charset="-122"/>
                <a:cs typeface="DM Sans" pitchFamily="34" charset="-120"/>
              </a:rPr>
              <a:t> Gong A, Song M &amp; Zhang J (2024). Current strategies in controlling Aspergillus flavus and aflatoxins in grains during storage: a review. </a:t>
            </a:r>
            <a:pPr algn="l" indent="0" marL="0">
              <a:buNone/>
            </a:pPr>
            <a:r>
              <a:rPr lang="en-US" sz="1000" i="1" dirty="0">
                <a:solidFill>
                  <a:srgbClr val="9CA3AF"/>
                </a:solidFill>
                <a:latin typeface="DM Sans" pitchFamily="34" charset="0"/>
                <a:ea typeface="DM Sans" pitchFamily="34" charset="-122"/>
                <a:cs typeface="DM Sans" pitchFamily="34" charset="-120"/>
              </a:rPr>
              <a:t>Sustainability</a:t>
            </a:r>
            <a:pPr algn="l" indent="0" marL="0">
              <a:buNone/>
            </a:pPr>
            <a:r>
              <a:rPr lang="en-US" sz="1000" dirty="0">
                <a:solidFill>
                  <a:srgbClr val="9CA3AF"/>
                </a:solidFill>
                <a:latin typeface="DM Sans" pitchFamily="34" charset="0"/>
                <a:ea typeface="DM Sans" pitchFamily="34" charset="-122"/>
                <a:cs typeface="DM Sans" pitchFamily="34" charset="-120"/>
              </a:rPr>
              <a:t> 16(8):3171.</a:t>
            </a:r>
            <a:pPr algn="l" indent="0" marL="0">
              <a:buNone/>
            </a:pPr>
            <a:endParaRPr lang="en-US" sz="1000" dirty="0"/>
          </a:p>
          <a:p>
            <a:pPr algn="l" indent="0" marL="0">
              <a:buNone/>
            </a:pPr>
            <a:r>
              <a:rPr lang="en-US" sz="900" dirty="0">
                <a:solidFill>
                  <a:srgbClr val="F2F0EB"/>
                </a:solidFill>
                <a:latin typeface="DM Sans" pitchFamily="34" charset="0"/>
                <a:ea typeface="DM Sans" pitchFamily="34" charset="-122"/>
                <a:cs typeface="DM Sans" pitchFamily="34" charset="-120"/>
              </a:rPr>
              <a:t>https://www.mdpi.com/2071-1050/16/8/3171</a:t>
            </a:r>
            <a:endParaRPr lang="en-US" sz="1000" dirty="0"/>
          </a:p>
        </p:txBody>
      </p:sp>
      <p:sp>
        <p:nvSpPr>
          <p:cNvPr id="11" name="Text 9"/>
          <p:cNvSpPr txBox="1"/>
          <p:nvPr/>
        </p:nvSpPr>
        <p:spPr>
          <a:xfrm>
            <a:off x="1143000" y="5124298"/>
            <a:ext cx="16002000" cy="590702"/>
          </a:xfrm>
          <a:prstGeom prst="rect">
            <a:avLst/>
          </a:prstGeom>
          <a:noFill/>
          <a:ln/>
        </p:spPr>
        <p:txBody>
          <a:bodyPr wrap="squar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[6]</a:t>
            </a:r>
            <a:pPr algn="l" indent="0" marL="0">
              <a:buNone/>
            </a:pPr>
            <a:r>
              <a:rPr lang="en-US" sz="1000" dirty="0">
                <a:solidFill>
                  <a:srgbClr val="9CA3AF"/>
                </a:solidFill>
                <a:latin typeface="DM Sans" pitchFamily="34" charset="0"/>
                <a:ea typeface="DM Sans" pitchFamily="34" charset="-122"/>
                <a:cs typeface="DM Sans" pitchFamily="34" charset="-120"/>
              </a:rPr>
              <a:t> Gîjiu CL et al. (2022). A comprehensive review on the effects of aflatoxins on swine metabolism and alternatives for detoxification. </a:t>
            </a:r>
            <a:pPr algn="l" indent="0" marL="0">
              <a:buNone/>
            </a:pPr>
            <a:r>
              <a:rPr lang="en-US" sz="1000" i="1" dirty="0">
                <a:solidFill>
                  <a:srgbClr val="9CA3AF"/>
                </a:solidFill>
                <a:latin typeface="DM Sans" pitchFamily="34" charset="0"/>
                <a:ea typeface="DM Sans" pitchFamily="34" charset="-122"/>
                <a:cs typeface="DM Sans" pitchFamily="34" charset="-120"/>
              </a:rPr>
              <a:t>Toxins</a:t>
            </a:r>
            <a:pPr algn="l" indent="0" marL="0">
              <a:buNone/>
            </a:pPr>
            <a:r>
              <a:rPr lang="en-US" sz="1000" dirty="0">
                <a:solidFill>
                  <a:srgbClr val="9CA3AF"/>
                </a:solidFill>
                <a:latin typeface="DM Sans" pitchFamily="34" charset="0"/>
                <a:ea typeface="DM Sans" pitchFamily="34" charset="-122"/>
                <a:cs typeface="DM Sans" pitchFamily="34" charset="-120"/>
              </a:rPr>
              <a:t> 14(12):853.</a:t>
            </a:r>
            <a:pPr algn="l" indent="0" marL="0">
              <a:buNone/>
            </a:pPr>
            <a:endParaRPr lang="en-US" sz="1000" dirty="0"/>
          </a:p>
          <a:p>
            <a:pPr algn="l" indent="0" marL="0">
              <a:buNone/>
            </a:pPr>
            <a:r>
              <a:rPr lang="en-US" sz="900" dirty="0">
                <a:solidFill>
                  <a:srgbClr val="F2F0EB"/>
                </a:solidFill>
                <a:latin typeface="DM Sans" pitchFamily="34" charset="0"/>
                <a:ea typeface="DM Sans" pitchFamily="34" charset="-122"/>
                <a:cs typeface="DM Sans" pitchFamily="34" charset="-120"/>
              </a:rPr>
              <a:t>https://pmc.ncbi.nlm.nih.gov/articles/PMC9783261/</a:t>
            </a:r>
            <a:endParaRPr lang="en-US" sz="1000" dirty="0"/>
          </a:p>
        </p:txBody>
      </p:sp>
      <p:sp>
        <p:nvSpPr>
          <p:cNvPr id="12" name="Text 10"/>
          <p:cNvSpPr txBox="1"/>
          <p:nvPr/>
        </p:nvSpPr>
        <p:spPr>
          <a:xfrm>
            <a:off x="1143000" y="5768035"/>
            <a:ext cx="16002000" cy="590702"/>
          </a:xfrm>
          <a:prstGeom prst="rect">
            <a:avLst/>
          </a:prstGeom>
          <a:noFill/>
          <a:ln/>
        </p:spPr>
        <p:txBody>
          <a:bodyPr wrap="squar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[7]</a:t>
            </a:r>
            <a:pPr algn="l" indent="0" marL="0">
              <a:buNone/>
            </a:pPr>
            <a:r>
              <a:rPr lang="en-US" sz="1000" dirty="0">
                <a:solidFill>
                  <a:srgbClr val="9CA3AF"/>
                </a:solidFill>
                <a:latin typeface="DM Sans" pitchFamily="34" charset="0"/>
                <a:ea typeface="DM Sans" pitchFamily="34" charset="-122"/>
                <a:cs typeface="DM Sans" pitchFamily="34" charset="-120"/>
              </a:rPr>
              <a:t> Wieczorek N et al. (2024). Antifungal properties of chitosan-modified films using sol-gel derivatives against A. flavus and P. expansum. </a:t>
            </a:r>
            <a:pPr algn="l" indent="0" marL="0">
              <a:buNone/>
            </a:pPr>
            <a:r>
              <a:rPr lang="en-US" sz="1000" i="1" dirty="0">
                <a:solidFill>
                  <a:srgbClr val="9CA3AF"/>
                </a:solidFill>
                <a:latin typeface="DM Sans" pitchFamily="34" charset="0"/>
                <a:ea typeface="DM Sans" pitchFamily="34" charset="-122"/>
                <a:cs typeface="DM Sans" pitchFamily="34" charset="-120"/>
              </a:rPr>
              <a:t>Int J Mol Sci</a:t>
            </a:r>
            <a:pPr algn="l" indent="0" marL="0">
              <a:buNone/>
            </a:pPr>
            <a:r>
              <a:rPr lang="en-US" sz="1000" dirty="0">
                <a:solidFill>
                  <a:srgbClr val="9CA3AF"/>
                </a:solidFill>
                <a:latin typeface="DM Sans" pitchFamily="34" charset="0"/>
                <a:ea typeface="DM Sans" pitchFamily="34" charset="-122"/>
                <a:cs typeface="DM Sans" pitchFamily="34" charset="-120"/>
              </a:rPr>
              <a:t> 25(24):13186.</a:t>
            </a:r>
            <a:pPr algn="l" indent="0" marL="0">
              <a:buNone/>
            </a:pPr>
            <a:endParaRPr lang="en-US" sz="1000" dirty="0"/>
          </a:p>
          <a:p>
            <a:pPr algn="l" indent="0" marL="0">
              <a:buNone/>
            </a:pPr>
            <a:r>
              <a:rPr lang="en-US" sz="900" dirty="0">
                <a:solidFill>
                  <a:srgbClr val="F2F0EB"/>
                </a:solidFill>
                <a:latin typeface="DM Sans" pitchFamily="34" charset="0"/>
                <a:ea typeface="DM Sans" pitchFamily="34" charset="-122"/>
                <a:cs typeface="DM Sans" pitchFamily="34" charset="-120"/>
              </a:rPr>
              <a:t>https://pmc.ncbi.nlm.nih.gov/articles/PMC11642306/</a:t>
            </a:r>
            <a:endParaRPr lang="en-US" sz="1000" dirty="0"/>
          </a:p>
        </p:txBody>
      </p:sp>
      <p:sp>
        <p:nvSpPr>
          <p:cNvPr id="13" name="Text 11"/>
          <p:cNvSpPr txBox="1"/>
          <p:nvPr/>
        </p:nvSpPr>
        <p:spPr>
          <a:xfrm>
            <a:off x="1143000" y="9144000"/>
            <a:ext cx="16687800" cy="171907"/>
          </a:xfrm>
          <a:prstGeom prst="rect">
            <a:avLst/>
          </a:prstGeom>
          <a:noFill/>
          <a:ln/>
        </p:spPr>
        <p:txBody>
          <a:bodyPr wrap="none" lIns="0" tIns="0" rIns="0" bIns="0" rtlCol="0" anchor="ctr"/>
          <a:lstStyle/>
          <a:p>
            <a:pPr algn="l" indent="0" marL="0">
              <a:buNone/>
            </a:pPr>
            <a:r>
              <a:rPr lang="en-US" sz="900" dirty="0">
                <a:solidFill>
                  <a:srgbClr val="9CA3AF"/>
                </a:solidFill>
                <a:latin typeface="DM Sans" pitchFamily="34" charset="0"/>
                <a:ea typeface="DM Sans" pitchFamily="34" charset="-122"/>
                <a:cs typeface="DM Sans" pitchFamily="34" charset="-120"/>
              </a:rPr>
              <a:t>This presentation cites peer-reviewed research for informational purposes. Results reflect specific experimental conditions. Chitosan Global makes no claim of universal efficacy. All data points should be interpreted within the context of their original study design.</a:t>
            </a:r>
            <a:endParaRPr lang="en-US" sz="900" dirty="0"/>
          </a:p>
        </p:txBody>
      </p:sp>
      <p:sp>
        <p:nvSpPr>
          <p:cNvPr id="14" name="Text 12"/>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14</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2095805"/>
            <a:ext cx="4953305" cy="4028846"/>
          </a:xfrm>
          <a:prstGeom prst="roundRect">
            <a:avLst>
              <a:gd name="adj" fmla="val 1884"/>
            </a:avLst>
          </a:prstGeom>
          <a:solidFill>
            <a:srgbClr val="1A2332"/>
          </a:solidFill>
          <a:ln/>
        </p:spPr>
      </p:sp>
      <p:sp>
        <p:nvSpPr>
          <p:cNvPr id="5" name="Shape 3"/>
          <p:cNvSpPr/>
          <p:nvPr/>
        </p:nvSpPr>
        <p:spPr>
          <a:xfrm>
            <a:off x="1143000" y="2095805"/>
            <a:ext cx="4953305" cy="28346"/>
          </a:xfrm>
          <a:prstGeom prst="roundRect">
            <a:avLst>
              <a:gd name="adj" fmla="val 267746"/>
            </a:avLst>
          </a:prstGeom>
          <a:solidFill>
            <a:srgbClr val="E85D4A"/>
          </a:solidFill>
          <a:ln w="12700">
            <a:solidFill>
              <a:srgbClr val="E85D4A">
                <a:alpha val="0"/>
              </a:srgbClr>
            </a:solidFill>
            <a:prstDash val="solid"/>
          </a:ln>
        </p:spPr>
      </p:sp>
      <p:sp>
        <p:nvSpPr>
          <p:cNvPr id="6" name="Shape 4"/>
          <p:cNvSpPr/>
          <p:nvPr/>
        </p:nvSpPr>
        <p:spPr>
          <a:xfrm>
            <a:off x="6667805" y="2095805"/>
            <a:ext cx="4953305" cy="4028846"/>
          </a:xfrm>
          <a:prstGeom prst="roundRect">
            <a:avLst>
              <a:gd name="adj" fmla="val 1884"/>
            </a:avLst>
          </a:prstGeom>
          <a:solidFill>
            <a:srgbClr val="1A2332"/>
          </a:solidFill>
          <a:ln/>
        </p:spPr>
      </p:sp>
      <p:sp>
        <p:nvSpPr>
          <p:cNvPr id="7" name="Shape 5"/>
          <p:cNvSpPr/>
          <p:nvPr/>
        </p:nvSpPr>
        <p:spPr>
          <a:xfrm>
            <a:off x="6667805" y="2095805"/>
            <a:ext cx="4953305" cy="28346"/>
          </a:xfrm>
          <a:prstGeom prst="roundRect">
            <a:avLst>
              <a:gd name="adj" fmla="val 267746"/>
            </a:avLst>
          </a:prstGeom>
          <a:solidFill>
            <a:srgbClr val="D4A543"/>
          </a:solidFill>
          <a:ln w="12700">
            <a:solidFill>
              <a:srgbClr val="D4A543">
                <a:alpha val="0"/>
              </a:srgbClr>
            </a:solidFill>
            <a:prstDash val="solid"/>
          </a:ln>
        </p:spPr>
      </p:sp>
      <p:sp>
        <p:nvSpPr>
          <p:cNvPr id="8" name="Shape 6"/>
          <p:cNvSpPr/>
          <p:nvPr/>
        </p:nvSpPr>
        <p:spPr>
          <a:xfrm>
            <a:off x="12191695" y="2095805"/>
            <a:ext cx="4953305" cy="4028846"/>
          </a:xfrm>
          <a:prstGeom prst="roundRect">
            <a:avLst>
              <a:gd name="adj" fmla="val 1884"/>
            </a:avLst>
          </a:prstGeom>
          <a:solidFill>
            <a:srgbClr val="1A2332"/>
          </a:solidFill>
          <a:ln/>
        </p:spPr>
      </p:sp>
      <p:sp>
        <p:nvSpPr>
          <p:cNvPr id="9" name="Shape 7"/>
          <p:cNvSpPr/>
          <p:nvPr/>
        </p:nvSpPr>
        <p:spPr>
          <a:xfrm>
            <a:off x="12191695" y="2095805"/>
            <a:ext cx="4953305" cy="28346"/>
          </a:xfrm>
          <a:prstGeom prst="roundRect">
            <a:avLst>
              <a:gd name="adj" fmla="val 267746"/>
            </a:avLst>
          </a:prstGeom>
          <a:solidFill>
            <a:srgbClr val="4ADE80"/>
          </a:solidFill>
          <a:ln w="12700">
            <a:solidFill>
              <a:srgbClr val="4ADE80">
                <a:alpha val="0"/>
              </a:srgbClr>
            </a:solidFill>
            <a:prstDash val="solid"/>
          </a:ln>
        </p:spPr>
      </p:sp>
      <p:sp>
        <p:nvSpPr>
          <p:cNvPr id="10" name="Text 8"/>
          <p:cNvSpPr txBox="1"/>
          <p:nvPr/>
        </p:nvSpPr>
        <p:spPr>
          <a:xfrm>
            <a:off x="1143000" y="571500"/>
            <a:ext cx="190561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Executive Summary</a:t>
            </a:r>
            <a:endParaRPr lang="en-US" sz="1000" dirty="0"/>
          </a:p>
        </p:txBody>
      </p:sp>
      <p:sp>
        <p:nvSpPr>
          <p:cNvPr id="11" name="Text 9"/>
          <p:cNvSpPr txBox="1"/>
          <p:nvPr/>
        </p:nvSpPr>
        <p:spPr>
          <a:xfrm>
            <a:off x="1143000" y="1047902"/>
            <a:ext cx="16002000" cy="553212"/>
          </a:xfrm>
          <a:prstGeom prst="rect">
            <a:avLst/>
          </a:prstGeom>
          <a:noFill/>
          <a:ln/>
        </p:spPr>
        <p:txBody>
          <a:bodyPr wrap="none" lIns="0" tIns="0" rIns="0" bIns="0" rtlCol="0" anchor="ctr"/>
          <a:lstStyle/>
          <a:p>
            <a:pPr algn="l" indent="0" marL="0">
              <a:buNone/>
            </a:pPr>
            <a:r>
              <a:rPr lang="en-US" sz="3600" dirty="0">
                <a:solidFill>
                  <a:srgbClr val="F2F0EB"/>
                </a:solidFill>
                <a:latin typeface="DM Serif Display" pitchFamily="34" charset="0"/>
                <a:ea typeface="DM Serif Display" pitchFamily="34" charset="-122"/>
                <a:cs typeface="DM Serif Display" pitchFamily="34" charset="-120"/>
              </a:rPr>
              <a:t>Why This Matters Now</a:t>
            </a:r>
            <a:endParaRPr lang="en-US" sz="3600" dirty="0"/>
          </a:p>
        </p:txBody>
      </p:sp>
      <p:sp>
        <p:nvSpPr>
          <p:cNvPr id="12" name="Text 10"/>
          <p:cNvSpPr txBox="1"/>
          <p:nvPr/>
        </p:nvSpPr>
        <p:spPr>
          <a:xfrm>
            <a:off x="1485900" y="2400300"/>
            <a:ext cx="4267505" cy="200254"/>
          </a:xfrm>
          <a:prstGeom prst="rect">
            <a:avLst/>
          </a:prstGeom>
          <a:noFill/>
          <a:ln/>
        </p:spPr>
        <p:txBody>
          <a:bodyPr wrap="none" lIns="0" tIns="0" rIns="0" bIns="0" rtlCol="0" anchor="ctr"/>
          <a:lstStyle/>
          <a:p>
            <a:pPr algn="l" indent="0" marL="0">
              <a:buNone/>
            </a:pPr>
            <a:r>
              <a:rPr lang="en-US" sz="1200" b="1" spc="75" kern="0" dirty="0">
                <a:solidFill>
                  <a:srgbClr val="E85D4A"/>
                </a:solidFill>
                <a:latin typeface="DM Sans" pitchFamily="34" charset="0"/>
                <a:ea typeface="DM Sans" pitchFamily="34" charset="-122"/>
                <a:cs typeface="DM Sans" pitchFamily="34" charset="-120"/>
              </a:rPr>
              <a:t>The Threat</a:t>
            </a:r>
            <a:endParaRPr lang="en-US" sz="1200" dirty="0"/>
          </a:p>
        </p:txBody>
      </p:sp>
      <p:sp>
        <p:nvSpPr>
          <p:cNvPr id="13" name="Text 11"/>
          <p:cNvSpPr txBox="1"/>
          <p:nvPr/>
        </p:nvSpPr>
        <p:spPr>
          <a:xfrm>
            <a:off x="1485900" y="2752344"/>
            <a:ext cx="4267505" cy="943661"/>
          </a:xfrm>
          <a:prstGeom prst="rect">
            <a:avLst/>
          </a:prstGeom>
          <a:noFill/>
          <a:ln/>
        </p:spPr>
        <p:txBody>
          <a:bodyPr wrap="square" lIns="0" tIns="0" rIns="0" bIns="0" rtlCol="0" anchor="ctr"/>
          <a:lstStyle/>
          <a:p>
            <a:pPr algn="l" indent="0" marL="0">
              <a:buNone/>
            </a:pPr>
            <a:r>
              <a:rPr lang="en-US" sz="1600" dirty="0">
                <a:solidFill>
                  <a:srgbClr val="F2F0EB"/>
                </a:solidFill>
                <a:latin typeface="DM Sans" pitchFamily="34" charset="0"/>
                <a:ea typeface="DM Sans" pitchFamily="34" charset="-122"/>
                <a:cs typeface="DM Sans" pitchFamily="34" charset="-120"/>
              </a:rPr>
              <a:t>Aflatoxin contamination costs the US corn industry alone </a:t>
            </a:r>
            <a:pPr algn="l" indent="0" marL="0">
              <a:buNone/>
            </a:pPr>
            <a:r>
              <a:rPr lang="en-US" sz="1600" b="1" dirty="0">
                <a:solidFill>
                  <a:srgbClr val="D4A543"/>
                </a:solidFill>
                <a:latin typeface="DM Sans" pitchFamily="34" charset="0"/>
                <a:ea typeface="DM Sans" pitchFamily="34" charset="-122"/>
                <a:cs typeface="DM Sans" pitchFamily="34" charset="-120"/>
              </a:rPr>
              <a:t>USD $52M–$1.68B annually</a:t>
            </a:r>
            <a:pPr algn="l" indent="0" marL="0">
              <a:buNone/>
            </a:pPr>
            <a:r>
              <a:rPr lang="en-US" sz="1600" dirty="0">
                <a:solidFill>
                  <a:srgbClr val="F2F0EB"/>
                </a:solidFill>
                <a:latin typeface="DM Sans" pitchFamily="34" charset="0"/>
                <a:ea typeface="DM Sans" pitchFamily="34" charset="-122"/>
                <a:cs typeface="DM Sans" pitchFamily="34" charset="-120"/>
              </a:rPr>
              <a:t> under warmer conditions.</a:t>
            </a:r>
            <a:endParaRPr lang="en-US" sz="1600" dirty="0"/>
          </a:p>
        </p:txBody>
      </p:sp>
      <p:sp>
        <p:nvSpPr>
          <p:cNvPr id="14" name="Text 12"/>
          <p:cNvSpPr txBox="1"/>
          <p:nvPr/>
        </p:nvSpPr>
        <p:spPr>
          <a:xfrm>
            <a:off x="1485900" y="3847795"/>
            <a:ext cx="4267505" cy="781812"/>
          </a:xfrm>
          <a:prstGeom prst="rect">
            <a:avLst/>
          </a:prstGeom>
          <a:noFill/>
          <a:ln/>
        </p:spPr>
        <p:txBody>
          <a:bodyPr wrap="squar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Global losses estimated at USD 6–18 billion/year. Aflatoxins are heat-stable — once formed, they cannot be cooked out. Prevention is the only viable path.</a:t>
            </a:r>
            <a:endParaRPr lang="en-US" sz="1200" dirty="0"/>
          </a:p>
        </p:txBody>
      </p:sp>
      <p:sp>
        <p:nvSpPr>
          <p:cNvPr id="15" name="Text 13"/>
          <p:cNvSpPr txBox="1"/>
          <p:nvPr/>
        </p:nvSpPr>
        <p:spPr>
          <a:xfrm>
            <a:off x="7010705" y="2400300"/>
            <a:ext cx="4267505" cy="200254"/>
          </a:xfrm>
          <a:prstGeom prst="rect">
            <a:avLst/>
          </a:prstGeom>
          <a:noFill/>
          <a:ln/>
        </p:spPr>
        <p:txBody>
          <a:bodyPr wrap="none" lIns="0" tIns="0" rIns="0" bIns="0" rtlCol="0" anchor="ctr"/>
          <a:lstStyle/>
          <a:p>
            <a:pPr algn="l" indent="0" marL="0">
              <a:buNone/>
            </a:pPr>
            <a:r>
              <a:rPr lang="en-US" sz="1200" b="1" spc="75" kern="0" dirty="0">
                <a:solidFill>
                  <a:srgbClr val="D4A543"/>
                </a:solidFill>
                <a:latin typeface="DM Sans" pitchFamily="34" charset="0"/>
                <a:ea typeface="DM Sans" pitchFamily="34" charset="-122"/>
                <a:cs typeface="DM Sans" pitchFamily="34" charset="-120"/>
              </a:rPr>
              <a:t>The Opportunity</a:t>
            </a:r>
            <a:endParaRPr lang="en-US" sz="1200" dirty="0"/>
          </a:p>
        </p:txBody>
      </p:sp>
      <p:sp>
        <p:nvSpPr>
          <p:cNvPr id="16" name="Text 14"/>
          <p:cNvSpPr txBox="1"/>
          <p:nvPr/>
        </p:nvSpPr>
        <p:spPr>
          <a:xfrm>
            <a:off x="7010705" y="2752344"/>
            <a:ext cx="4267505" cy="943661"/>
          </a:xfrm>
          <a:prstGeom prst="rect">
            <a:avLst/>
          </a:prstGeom>
          <a:noFill/>
          <a:ln/>
        </p:spPr>
        <p:txBody>
          <a:bodyPr wrap="square" lIns="0" tIns="0" rIns="0" bIns="0" rtlCol="0" anchor="ctr"/>
          <a:lstStyle/>
          <a:p>
            <a:pPr algn="l" indent="0" marL="0">
              <a:buNone/>
            </a:pPr>
            <a:r>
              <a:rPr lang="en-US" sz="1600" dirty="0">
                <a:solidFill>
                  <a:srgbClr val="F2F0EB"/>
                </a:solidFill>
                <a:latin typeface="DM Sans" pitchFamily="34" charset="0"/>
                <a:ea typeface="DM Sans" pitchFamily="34" charset="-122"/>
                <a:cs typeface="DM Sans" pitchFamily="34" charset="-120"/>
              </a:rPr>
              <a:t>Chitosan IG addresses </a:t>
            </a:r>
            <a:pPr algn="l" indent="0" marL="0">
              <a:buNone/>
            </a:pPr>
            <a:r>
              <a:rPr lang="en-US" sz="1600" b="1" dirty="0">
                <a:solidFill>
                  <a:srgbClr val="D4A543"/>
                </a:solidFill>
                <a:latin typeface="DM Sans" pitchFamily="34" charset="0"/>
                <a:ea typeface="DM Sans" pitchFamily="34" charset="-122"/>
                <a:cs typeface="DM Sans" pitchFamily="34" charset="-120"/>
              </a:rPr>
              <a:t>both risk windows</a:t>
            </a:r>
            <a:pPr algn="l" indent="0" marL="0">
              <a:buNone/>
            </a:pPr>
            <a:r>
              <a:rPr lang="en-US" sz="1600" dirty="0">
                <a:solidFill>
                  <a:srgbClr val="F2F0EB"/>
                </a:solidFill>
                <a:latin typeface="DM Sans" pitchFamily="34" charset="0"/>
                <a:ea typeface="DM Sans" pitchFamily="34" charset="-122"/>
                <a:cs typeface="DM Sans" pitchFamily="34" charset="-120"/>
              </a:rPr>
              <a:t> — field infection AND post-harvest recontamination.</a:t>
            </a:r>
            <a:endParaRPr lang="en-US" sz="1600" dirty="0"/>
          </a:p>
        </p:txBody>
      </p:sp>
      <p:sp>
        <p:nvSpPr>
          <p:cNvPr id="17" name="Text 15"/>
          <p:cNvSpPr txBox="1"/>
          <p:nvPr/>
        </p:nvSpPr>
        <p:spPr>
          <a:xfrm>
            <a:off x="7010705" y="3847795"/>
            <a:ext cx="4267505" cy="1038758"/>
          </a:xfrm>
          <a:prstGeom prst="rect">
            <a:avLst/>
          </a:prstGeom>
          <a:noFill/>
          <a:ln/>
        </p:spPr>
        <p:txBody>
          <a:bodyPr wrap="squar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Peer-reviewed research shows chitosan suppresses selected toxigenic fungi and may reduce mycotoxin accumulation under validated conditions. Non-toxic, biodegradable, GRAS-pathway.</a:t>
            </a:r>
            <a:endParaRPr lang="en-US" sz="1200" dirty="0"/>
          </a:p>
        </p:txBody>
      </p:sp>
      <p:sp>
        <p:nvSpPr>
          <p:cNvPr id="18" name="Text 16"/>
          <p:cNvSpPr txBox="1"/>
          <p:nvPr/>
        </p:nvSpPr>
        <p:spPr>
          <a:xfrm>
            <a:off x="12534595" y="2400300"/>
            <a:ext cx="4267505" cy="200254"/>
          </a:xfrm>
          <a:prstGeom prst="rect">
            <a:avLst/>
          </a:prstGeom>
          <a:noFill/>
          <a:ln/>
        </p:spPr>
        <p:txBody>
          <a:bodyPr wrap="none" lIns="0" tIns="0" rIns="0" bIns="0" rtlCol="0" anchor="ctr"/>
          <a:lstStyle/>
          <a:p>
            <a:pPr algn="l" indent="0" marL="0">
              <a:buNone/>
            </a:pPr>
            <a:r>
              <a:rPr lang="en-US" sz="1200" b="1" spc="75" kern="0" dirty="0">
                <a:solidFill>
                  <a:srgbClr val="4ADE80"/>
                </a:solidFill>
                <a:latin typeface="DM Sans" pitchFamily="34" charset="0"/>
                <a:ea typeface="DM Sans" pitchFamily="34" charset="-122"/>
                <a:cs typeface="DM Sans" pitchFamily="34" charset="-120"/>
              </a:rPr>
              <a:t>The Ask</a:t>
            </a:r>
            <a:endParaRPr lang="en-US" sz="1200" dirty="0"/>
          </a:p>
        </p:txBody>
      </p:sp>
      <p:sp>
        <p:nvSpPr>
          <p:cNvPr id="19" name="Text 17"/>
          <p:cNvSpPr txBox="1"/>
          <p:nvPr/>
        </p:nvSpPr>
        <p:spPr>
          <a:xfrm>
            <a:off x="12534595" y="2752344"/>
            <a:ext cx="4267505" cy="629107"/>
          </a:xfrm>
          <a:prstGeom prst="rect">
            <a:avLst/>
          </a:prstGeom>
          <a:noFill/>
          <a:ln/>
        </p:spPr>
        <p:txBody>
          <a:bodyPr wrap="square" lIns="0" tIns="0" rIns="0" bIns="0" rtlCol="0" anchor="ctr"/>
          <a:lstStyle/>
          <a:p>
            <a:pPr algn="l" indent="0" marL="0">
              <a:buNone/>
            </a:pPr>
            <a:r>
              <a:rPr lang="en-US" sz="1600" dirty="0">
                <a:solidFill>
                  <a:srgbClr val="F2F0EB"/>
                </a:solidFill>
                <a:latin typeface="DM Sans" pitchFamily="34" charset="0"/>
                <a:ea typeface="DM Sans" pitchFamily="34" charset="-122"/>
                <a:cs typeface="DM Sans" pitchFamily="34" charset="-120"/>
              </a:rPr>
              <a:t>Partner with us on a </a:t>
            </a:r>
            <a:pPr algn="l" indent="0" marL="0">
              <a:buNone/>
            </a:pPr>
            <a:r>
              <a:rPr lang="en-US" sz="1600" b="1" dirty="0">
                <a:solidFill>
                  <a:srgbClr val="4ADE80"/>
                </a:solidFill>
                <a:latin typeface="DM Sans" pitchFamily="34" charset="0"/>
                <a:ea typeface="DM Sans" pitchFamily="34" charset="-122"/>
                <a:cs typeface="DM Sans" pitchFamily="34" charset="-120"/>
              </a:rPr>
              <a:t>validated pilot</a:t>
            </a:r>
            <a:pPr algn="l" indent="0" marL="0">
              <a:buNone/>
            </a:pPr>
            <a:r>
              <a:rPr lang="en-US" sz="1600" dirty="0">
                <a:solidFill>
                  <a:srgbClr val="F2F0EB"/>
                </a:solidFill>
                <a:latin typeface="DM Sans" pitchFamily="34" charset="0"/>
                <a:ea typeface="DM Sans" pitchFamily="34" charset="-122"/>
                <a:cs typeface="DM Sans" pitchFamily="34" charset="-120"/>
              </a:rPr>
              <a:t> — your grain, your conditions, measured results.</a:t>
            </a:r>
            <a:endParaRPr lang="en-US" sz="1600" dirty="0"/>
          </a:p>
        </p:txBody>
      </p:sp>
      <p:sp>
        <p:nvSpPr>
          <p:cNvPr id="20" name="Text 18"/>
          <p:cNvSpPr txBox="1"/>
          <p:nvPr/>
        </p:nvSpPr>
        <p:spPr>
          <a:xfrm>
            <a:off x="12534595" y="3534156"/>
            <a:ext cx="4267505" cy="781812"/>
          </a:xfrm>
          <a:prstGeom prst="rect">
            <a:avLst/>
          </a:prstGeom>
          <a:noFill/>
          <a:ln/>
        </p:spPr>
        <p:txBody>
          <a:bodyPr wrap="squar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We are not selling a silver bullet. We are proposing a risk-reduction tool backed by evidence, designed for your supply chain, ready for controlled validation.</a:t>
            </a:r>
            <a:endParaRPr lang="en-US" sz="1200" dirty="0"/>
          </a:p>
        </p:txBody>
      </p:sp>
      <p:sp>
        <p:nvSpPr>
          <p:cNvPr id="21" name="Shape 19"/>
          <p:cNvSpPr/>
          <p:nvPr/>
        </p:nvSpPr>
        <p:spPr>
          <a:xfrm>
            <a:off x="1143000" y="6858000"/>
            <a:ext cx="16002000" cy="9144"/>
          </a:xfrm>
          <a:prstGeom prst="rect">
            <a:avLst/>
          </a:prstGeom>
          <a:solidFill>
            <a:srgbClr val="D4A543">
              <a:alpha val="20000"/>
            </a:srgbClr>
          </a:solidFill>
          <a:ln w="12700">
            <a:solidFill>
              <a:srgbClr val="D4A543">
                <a:alpha val="0"/>
              </a:srgbClr>
            </a:solidFill>
            <a:prstDash val="solid"/>
          </a:ln>
        </p:spPr>
      </p:sp>
      <p:sp>
        <p:nvSpPr>
          <p:cNvPr id="22" name="Text 20"/>
          <p:cNvSpPr txBox="1"/>
          <p:nvPr/>
        </p:nvSpPr>
        <p:spPr>
          <a:xfrm>
            <a:off x="1143000" y="7171639"/>
            <a:ext cx="16002000" cy="248717"/>
          </a:xfrm>
          <a:prstGeom prst="rect">
            <a:avLst/>
          </a:prstGeom>
          <a:solidFill>
            <a:srgbClr val="FFFFFF">
              <a:alpha val="0"/>
            </a:srgbClr>
          </a:solidFill>
          <a:ln>
            <a:solidFill>
              <a:srgbClr val="FFFFFF">
                <a:alpha val="0"/>
              </a:srgbClr>
            </a:solidFill>
          </a:ln>
        </p:spPr>
        <p:txBody>
          <a:bodyPr wrap="none" lIns="304800" tIns="0" rIns="304800" bIns="304800" rtlCol="0" anchor="ctr"/>
          <a:lstStyle/>
          <a:p>
            <a:pPr algn="ctr" indent="0" marL="0">
              <a:buNone/>
            </a:pPr>
            <a:r>
              <a:rPr lang="en-US" sz="1500" dirty="0">
                <a:solidFill>
                  <a:srgbClr val="9CA3AF"/>
                </a:solidFill>
                <a:latin typeface="DM Sans" pitchFamily="34" charset="0"/>
                <a:ea typeface="DM Sans" pitchFamily="34" charset="-122"/>
                <a:cs typeface="DM Sans" pitchFamily="34" charset="-120"/>
              </a:rPr>
              <a:t>First commercial focus: </a:t>
            </a:r>
            <a:pPr algn="ctr" indent="0" marL="0">
              <a:buNone/>
            </a:pPr>
            <a:r>
              <a:rPr lang="en-US" sz="1500" dirty="0">
                <a:solidFill>
                  <a:srgbClr val="F2F0EB"/>
                </a:solidFill>
                <a:latin typeface="DM Sans" pitchFamily="34" charset="0"/>
                <a:ea typeface="DM Sans" pitchFamily="34" charset="-122"/>
                <a:cs typeface="DM Sans" pitchFamily="34" charset="-120"/>
              </a:rPr>
              <a:t>Aflatoxin B1 risk reduction</a:t>
            </a:r>
            <a:pPr algn="ctr" indent="0" marL="0">
              <a:buNone/>
            </a:pPr>
            <a:r>
              <a:rPr lang="en-US" sz="1500" dirty="0">
                <a:solidFill>
                  <a:srgbClr val="9CA3AF"/>
                </a:solidFill>
                <a:latin typeface="DM Sans" pitchFamily="34" charset="0"/>
                <a:ea typeface="DM Sans" pitchFamily="34" charset="-122"/>
                <a:cs typeface="DM Sans" pitchFamily="34" charset="-120"/>
              </a:rPr>
              <a:t> — especially </a:t>
            </a:r>
            <a:pPr algn="ctr" indent="0" marL="0">
              <a:buNone/>
            </a:pPr>
            <a:r>
              <a:rPr lang="en-US" sz="1500" i="1" dirty="0">
                <a:solidFill>
                  <a:srgbClr val="9CA3AF"/>
                </a:solidFill>
                <a:latin typeface="DM Sans" pitchFamily="34" charset="0"/>
                <a:ea typeface="DM Sans" pitchFamily="34" charset="-122"/>
                <a:cs typeface="DM Sans" pitchFamily="34" charset="-120"/>
              </a:rPr>
              <a:t>Aspergillus flavus</a:t>
            </a:r>
            <a:pPr algn="ctr" indent="0" marL="0">
              <a:buNone/>
            </a:pPr>
            <a:r>
              <a:rPr lang="en-US" sz="1500" dirty="0">
                <a:solidFill>
                  <a:srgbClr val="9CA3AF"/>
                </a:solidFill>
                <a:latin typeface="DM Sans" pitchFamily="34" charset="0"/>
                <a:ea typeface="DM Sans" pitchFamily="34" charset="-122"/>
                <a:cs typeface="DM Sans" pitchFamily="34" charset="-120"/>
              </a:rPr>
              <a:t> and </a:t>
            </a:r>
            <a:pPr algn="ctr" indent="0" marL="0">
              <a:buNone/>
            </a:pPr>
            <a:r>
              <a:rPr lang="en-US" sz="1500" i="1" dirty="0">
                <a:solidFill>
                  <a:srgbClr val="9CA3AF"/>
                </a:solidFill>
                <a:latin typeface="DM Sans" pitchFamily="34" charset="0"/>
                <a:ea typeface="DM Sans" pitchFamily="34" charset="-122"/>
                <a:cs typeface="DM Sans" pitchFamily="34" charset="-120"/>
              </a:rPr>
              <a:t>A. parasiticus</a:t>
            </a:r>
            <a:pPr algn="ctr" indent="0" marL="0">
              <a:buNone/>
            </a:pPr>
            <a:r>
              <a:rPr lang="en-US" sz="1500" dirty="0">
                <a:solidFill>
                  <a:srgbClr val="9CA3AF"/>
                </a:solidFill>
                <a:latin typeface="DM Sans" pitchFamily="34" charset="0"/>
                <a:ea typeface="DM Sans" pitchFamily="34" charset="-122"/>
                <a:cs typeface="DM Sans" pitchFamily="34" charset="-120"/>
              </a:rPr>
              <a:t> in corn and feed ingredients.</a:t>
            </a:r>
            <a:endParaRPr lang="en-US" sz="1500" dirty="0"/>
          </a:p>
        </p:txBody>
      </p:sp>
      <p:sp>
        <p:nvSpPr>
          <p:cNvPr id="23" name="Text 21"/>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9905695" y="2190902"/>
            <a:ext cx="7258507" cy="4781398"/>
          </a:xfrm>
          <a:prstGeom prst="roundRect">
            <a:avLst>
              <a:gd name="adj" fmla="val 1587"/>
            </a:avLst>
          </a:prstGeom>
          <a:solidFill>
            <a:srgbClr val="1A2332"/>
          </a:solidFill>
          <a:ln w="12700">
            <a:solidFill>
              <a:srgbClr val="D4A543">
                <a:alpha val="15000"/>
              </a:srgbClr>
            </a:solidFill>
            <a:prstDash val="solid"/>
          </a:ln>
        </p:spPr>
      </p:sp>
      <p:sp>
        <p:nvSpPr>
          <p:cNvPr id="5" name="Text 3"/>
          <p:cNvSpPr txBox="1"/>
          <p:nvPr/>
        </p:nvSpPr>
        <p:spPr>
          <a:xfrm>
            <a:off x="1143000" y="571500"/>
            <a:ext cx="285750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The Business Problem</a:t>
            </a:r>
            <a:endParaRPr lang="en-US" sz="1000" dirty="0"/>
          </a:p>
        </p:txBody>
      </p:sp>
      <p:sp>
        <p:nvSpPr>
          <p:cNvPr id="6" name="Text 4"/>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Protect Margin Before the Downgrade Happens</a:t>
            </a:r>
            <a:endParaRPr lang="en-US" sz="3400" dirty="0"/>
          </a:p>
        </p:txBody>
      </p:sp>
      <p:sp>
        <p:nvSpPr>
          <p:cNvPr id="7" name="Shape 5"/>
          <p:cNvSpPr/>
          <p:nvPr/>
        </p:nvSpPr>
        <p:spPr>
          <a:xfrm>
            <a:off x="1143000" y="2210105"/>
            <a:ext cx="304495" cy="304495"/>
          </a:xfrm>
          <a:prstGeom prst="ellipse">
            <a:avLst/>
          </a:prstGeom>
          <a:solidFill>
            <a:srgbClr val="E85D4A"/>
          </a:solidFill>
          <a:ln w="12700">
            <a:solidFill>
              <a:srgbClr val="FFFFFF">
                <a:alpha val="0"/>
              </a:srgbClr>
            </a:solidFill>
            <a:prstDash val="solid"/>
          </a:ln>
        </p:spPr>
      </p:sp>
      <p:sp>
        <p:nvSpPr>
          <p:cNvPr id="8" name="Text 6"/>
          <p:cNvSpPr/>
          <p:nvPr/>
        </p:nvSpPr>
        <p:spPr>
          <a:xfrm>
            <a:off x="1143000" y="2210105"/>
            <a:ext cx="305410" cy="305410"/>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FFFFFF"/>
                </a:solidFill>
                <a:latin typeface="DM Sans" pitchFamily="34" charset="0"/>
                <a:ea typeface="DM Sans" pitchFamily="34" charset="-122"/>
                <a:cs typeface="DM Sans" pitchFamily="34" charset="-120"/>
              </a:rPr>
              <a:t>✗</a:t>
            </a:r>
            <a:endParaRPr lang="en-US" sz="1000" dirty="0"/>
          </a:p>
        </p:txBody>
      </p:sp>
      <p:sp>
        <p:nvSpPr>
          <p:cNvPr id="9" name="Shape 7"/>
          <p:cNvSpPr/>
          <p:nvPr/>
        </p:nvSpPr>
        <p:spPr>
          <a:xfrm>
            <a:off x="1143000" y="3124505"/>
            <a:ext cx="304495" cy="304495"/>
          </a:xfrm>
          <a:prstGeom prst="ellipse">
            <a:avLst/>
          </a:prstGeom>
          <a:solidFill>
            <a:srgbClr val="E85D4A"/>
          </a:solidFill>
          <a:ln w="12700">
            <a:solidFill>
              <a:srgbClr val="FFFFFF">
                <a:alpha val="0"/>
              </a:srgbClr>
            </a:solidFill>
            <a:prstDash val="solid"/>
          </a:ln>
        </p:spPr>
      </p:sp>
      <p:sp>
        <p:nvSpPr>
          <p:cNvPr id="10" name="Text 8"/>
          <p:cNvSpPr/>
          <p:nvPr/>
        </p:nvSpPr>
        <p:spPr>
          <a:xfrm>
            <a:off x="1143000" y="3124505"/>
            <a:ext cx="305410" cy="305410"/>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FFFFFF"/>
                </a:solidFill>
                <a:latin typeface="DM Sans" pitchFamily="34" charset="0"/>
                <a:ea typeface="DM Sans" pitchFamily="34" charset="-122"/>
                <a:cs typeface="DM Sans" pitchFamily="34" charset="-120"/>
              </a:rPr>
              <a:t>✗</a:t>
            </a:r>
            <a:endParaRPr lang="en-US" sz="1000" dirty="0"/>
          </a:p>
        </p:txBody>
      </p:sp>
      <p:sp>
        <p:nvSpPr>
          <p:cNvPr id="11" name="Shape 9"/>
          <p:cNvSpPr/>
          <p:nvPr/>
        </p:nvSpPr>
        <p:spPr>
          <a:xfrm>
            <a:off x="1143000" y="4038905"/>
            <a:ext cx="304495" cy="304495"/>
          </a:xfrm>
          <a:prstGeom prst="ellipse">
            <a:avLst/>
          </a:prstGeom>
          <a:solidFill>
            <a:srgbClr val="E85D4A"/>
          </a:solidFill>
          <a:ln w="12700">
            <a:solidFill>
              <a:srgbClr val="FFFFFF">
                <a:alpha val="0"/>
              </a:srgbClr>
            </a:solidFill>
            <a:prstDash val="solid"/>
          </a:ln>
        </p:spPr>
      </p:sp>
      <p:sp>
        <p:nvSpPr>
          <p:cNvPr id="12" name="Text 10"/>
          <p:cNvSpPr/>
          <p:nvPr/>
        </p:nvSpPr>
        <p:spPr>
          <a:xfrm>
            <a:off x="1143000" y="4038905"/>
            <a:ext cx="305410" cy="305410"/>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FFFFFF"/>
                </a:solidFill>
                <a:latin typeface="DM Sans" pitchFamily="34" charset="0"/>
                <a:ea typeface="DM Sans" pitchFamily="34" charset="-122"/>
                <a:cs typeface="DM Sans" pitchFamily="34" charset="-120"/>
              </a:rPr>
              <a:t>✗</a:t>
            </a:r>
            <a:endParaRPr lang="en-US" sz="1000" dirty="0"/>
          </a:p>
        </p:txBody>
      </p:sp>
      <p:sp>
        <p:nvSpPr>
          <p:cNvPr id="13" name="Shape 11"/>
          <p:cNvSpPr/>
          <p:nvPr/>
        </p:nvSpPr>
        <p:spPr>
          <a:xfrm>
            <a:off x="1143000" y="4953305"/>
            <a:ext cx="304495" cy="304495"/>
          </a:xfrm>
          <a:prstGeom prst="ellipse">
            <a:avLst/>
          </a:prstGeom>
          <a:solidFill>
            <a:srgbClr val="E85D4A"/>
          </a:solidFill>
          <a:ln w="12700">
            <a:solidFill>
              <a:srgbClr val="FFFFFF">
                <a:alpha val="0"/>
              </a:srgbClr>
            </a:solidFill>
            <a:prstDash val="solid"/>
          </a:ln>
        </p:spPr>
      </p:sp>
      <p:sp>
        <p:nvSpPr>
          <p:cNvPr id="14" name="Text 12"/>
          <p:cNvSpPr/>
          <p:nvPr/>
        </p:nvSpPr>
        <p:spPr>
          <a:xfrm>
            <a:off x="1143000" y="4953305"/>
            <a:ext cx="305410" cy="305410"/>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FFFFFF"/>
                </a:solidFill>
                <a:latin typeface="DM Sans" pitchFamily="34" charset="0"/>
                <a:ea typeface="DM Sans" pitchFamily="34" charset="-122"/>
                <a:cs typeface="DM Sans" pitchFamily="34" charset="-120"/>
              </a:rPr>
              <a:t>✗</a:t>
            </a:r>
            <a:endParaRPr lang="en-US" sz="1000" dirty="0"/>
          </a:p>
        </p:txBody>
      </p:sp>
      <p:sp>
        <p:nvSpPr>
          <p:cNvPr id="15" name="Text 13"/>
          <p:cNvSpPr txBox="1"/>
          <p:nvPr/>
        </p:nvSpPr>
        <p:spPr>
          <a:xfrm>
            <a:off x="1600200" y="2238451"/>
            <a:ext cx="3276295" cy="247802"/>
          </a:xfrm>
          <a:prstGeom prst="rect">
            <a:avLst/>
          </a:prstGeom>
          <a:noFill/>
          <a:ln/>
        </p:spPr>
        <p:txBody>
          <a:bodyPr wrap="none" lIns="0" tIns="0" rIns="0" bIns="0" rtlCol="0" anchor="ctr"/>
          <a:lstStyle/>
          <a:p>
            <a:pPr algn="l" indent="0" marL="0">
              <a:buNone/>
            </a:pPr>
            <a:r>
              <a:rPr lang="en-US" sz="1500" b="1" dirty="0">
                <a:solidFill>
                  <a:srgbClr val="F2F0EB"/>
                </a:solidFill>
                <a:latin typeface="DM Sans" pitchFamily="34" charset="0"/>
                <a:ea typeface="DM Sans" pitchFamily="34" charset="-122"/>
                <a:cs typeface="DM Sans" pitchFamily="34" charset="-120"/>
              </a:rPr>
              <a:t>Load rejection at the elevator</a:t>
            </a:r>
            <a:endParaRPr lang="en-US" sz="1500" dirty="0"/>
          </a:p>
        </p:txBody>
      </p:sp>
      <p:sp>
        <p:nvSpPr>
          <p:cNvPr id="16" name="Text 14"/>
          <p:cNvSpPr txBox="1"/>
          <p:nvPr/>
        </p:nvSpPr>
        <p:spPr>
          <a:xfrm>
            <a:off x="1600200" y="2609698"/>
            <a:ext cx="7001561" cy="210312"/>
          </a:xfrm>
          <a:prstGeom prst="rect">
            <a:avLst/>
          </a:prstGeom>
          <a:noFill/>
          <a:ln/>
        </p:spPr>
        <p:txBody>
          <a:bodyPr wrap="non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Aflatoxin levels above 20 ppb (FDA action level) = full load rejected or deep discount</a:t>
            </a:r>
            <a:endParaRPr lang="en-US" sz="1200" dirty="0"/>
          </a:p>
        </p:txBody>
      </p:sp>
      <p:sp>
        <p:nvSpPr>
          <p:cNvPr id="17" name="Text 15"/>
          <p:cNvSpPr txBox="1"/>
          <p:nvPr/>
        </p:nvSpPr>
        <p:spPr>
          <a:xfrm>
            <a:off x="1600200" y="3152851"/>
            <a:ext cx="3499409" cy="247802"/>
          </a:xfrm>
          <a:prstGeom prst="rect">
            <a:avLst/>
          </a:prstGeom>
          <a:noFill/>
          <a:ln/>
        </p:spPr>
        <p:txBody>
          <a:bodyPr wrap="none" lIns="0" tIns="0" rIns="0" bIns="0" rtlCol="0" anchor="ctr"/>
          <a:lstStyle/>
          <a:p>
            <a:pPr algn="l" indent="0" marL="0">
              <a:buNone/>
            </a:pPr>
            <a:r>
              <a:rPr lang="en-US" sz="1500" b="1" dirty="0">
                <a:solidFill>
                  <a:srgbClr val="F2F0EB"/>
                </a:solidFill>
                <a:latin typeface="DM Sans" pitchFamily="34" charset="0"/>
                <a:ea typeface="DM Sans" pitchFamily="34" charset="-122"/>
                <a:cs typeface="DM Sans" pitchFamily="34" charset="-120"/>
              </a:rPr>
              <a:t>Feed downgrade or destruction</a:t>
            </a:r>
            <a:endParaRPr lang="en-US" sz="1500" dirty="0"/>
          </a:p>
        </p:txBody>
      </p:sp>
      <p:sp>
        <p:nvSpPr>
          <p:cNvPr id="18" name="Text 16"/>
          <p:cNvSpPr txBox="1"/>
          <p:nvPr/>
        </p:nvSpPr>
        <p:spPr>
          <a:xfrm>
            <a:off x="1600200" y="3524098"/>
            <a:ext cx="6810451" cy="210312"/>
          </a:xfrm>
          <a:prstGeom prst="rect">
            <a:avLst/>
          </a:prstGeom>
          <a:noFill/>
          <a:ln/>
        </p:spPr>
        <p:txBody>
          <a:bodyPr wrap="non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Contaminated grain loses feed-grade status → disposed of or heavily discounted</a:t>
            </a:r>
            <a:endParaRPr lang="en-US" sz="1200" dirty="0"/>
          </a:p>
        </p:txBody>
      </p:sp>
      <p:sp>
        <p:nvSpPr>
          <p:cNvPr id="19" name="Text 17"/>
          <p:cNvSpPr txBox="1"/>
          <p:nvPr/>
        </p:nvSpPr>
        <p:spPr>
          <a:xfrm>
            <a:off x="1600200" y="4067251"/>
            <a:ext cx="2482596" cy="247802"/>
          </a:xfrm>
          <a:prstGeom prst="rect">
            <a:avLst/>
          </a:prstGeom>
          <a:noFill/>
          <a:ln/>
        </p:spPr>
        <p:txBody>
          <a:bodyPr wrap="none" lIns="0" tIns="0" rIns="0" bIns="0" rtlCol="0" anchor="ctr"/>
          <a:lstStyle/>
          <a:p>
            <a:pPr algn="l" indent="0" marL="0">
              <a:buNone/>
            </a:pPr>
            <a:r>
              <a:rPr lang="en-US" sz="1500" b="1" dirty="0">
                <a:solidFill>
                  <a:srgbClr val="F2F0EB"/>
                </a:solidFill>
                <a:latin typeface="DM Sans" pitchFamily="34" charset="0"/>
                <a:ea typeface="DM Sans" pitchFamily="34" charset="-122"/>
                <a:cs typeface="DM Sans" pitchFamily="34" charset="-120"/>
              </a:rPr>
              <a:t>Export market lockout</a:t>
            </a:r>
            <a:endParaRPr lang="en-US" sz="1500" dirty="0"/>
          </a:p>
        </p:txBody>
      </p:sp>
      <p:sp>
        <p:nvSpPr>
          <p:cNvPr id="20" name="Text 18"/>
          <p:cNvSpPr txBox="1"/>
          <p:nvPr/>
        </p:nvSpPr>
        <p:spPr>
          <a:xfrm>
            <a:off x="1600200" y="4438498"/>
            <a:ext cx="6057900" cy="210312"/>
          </a:xfrm>
          <a:prstGeom prst="rect">
            <a:avLst/>
          </a:prstGeom>
          <a:noFill/>
          <a:ln/>
        </p:spPr>
        <p:txBody>
          <a:bodyPr wrap="non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EU limit: 2 µg/kg AFB1 — one failed lot can lose an entire export contract</a:t>
            </a:r>
            <a:endParaRPr lang="en-US" sz="1200" dirty="0"/>
          </a:p>
        </p:txBody>
      </p:sp>
      <p:sp>
        <p:nvSpPr>
          <p:cNvPr id="21" name="Text 19"/>
          <p:cNvSpPr txBox="1"/>
          <p:nvPr/>
        </p:nvSpPr>
        <p:spPr>
          <a:xfrm>
            <a:off x="1600200" y="4981651"/>
            <a:ext cx="3685946" cy="247802"/>
          </a:xfrm>
          <a:prstGeom prst="rect">
            <a:avLst/>
          </a:prstGeom>
          <a:noFill/>
          <a:ln/>
        </p:spPr>
        <p:txBody>
          <a:bodyPr wrap="none" lIns="0" tIns="0" rIns="0" bIns="0" rtlCol="0" anchor="ctr"/>
          <a:lstStyle/>
          <a:p>
            <a:pPr algn="l" indent="0" marL="0">
              <a:buNone/>
            </a:pPr>
            <a:r>
              <a:rPr lang="en-US" sz="1500" b="1" dirty="0">
                <a:solidFill>
                  <a:srgbClr val="F2F0EB"/>
                </a:solidFill>
                <a:latin typeface="DM Sans" pitchFamily="34" charset="0"/>
                <a:ea typeface="DM Sans" pitchFamily="34" charset="-122"/>
                <a:cs typeface="DM Sans" pitchFamily="34" charset="-120"/>
              </a:rPr>
              <a:t>Liability and reputation exposure</a:t>
            </a:r>
            <a:endParaRPr lang="en-US" sz="1500" dirty="0"/>
          </a:p>
        </p:txBody>
      </p:sp>
      <p:sp>
        <p:nvSpPr>
          <p:cNvPr id="22" name="Text 20"/>
          <p:cNvSpPr txBox="1"/>
          <p:nvPr/>
        </p:nvSpPr>
        <p:spPr>
          <a:xfrm>
            <a:off x="1600200" y="5352898"/>
            <a:ext cx="6020410" cy="210312"/>
          </a:xfrm>
          <a:prstGeom prst="rect">
            <a:avLst/>
          </a:prstGeom>
          <a:noFill/>
          <a:ln/>
        </p:spPr>
        <p:txBody>
          <a:bodyPr wrap="none" lIns="0" tIns="0" rIns="0" bIns="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Animal losses and feed safety violations create cascading business risk</a:t>
            </a:r>
            <a:endParaRPr lang="en-US" sz="1200" dirty="0"/>
          </a:p>
        </p:txBody>
      </p:sp>
      <p:sp>
        <p:nvSpPr>
          <p:cNvPr id="23" name="Text 21"/>
          <p:cNvSpPr txBox="1"/>
          <p:nvPr/>
        </p:nvSpPr>
        <p:spPr>
          <a:xfrm>
            <a:off x="10287000" y="2667305"/>
            <a:ext cx="6477610" cy="200254"/>
          </a:xfrm>
          <a:prstGeom prst="rect">
            <a:avLst/>
          </a:prstGeom>
          <a:noFill/>
          <a:ln/>
        </p:spPr>
        <p:txBody>
          <a:bodyPr wrap="none" lIns="0" tIns="0" rIns="0" bIns="0" rtlCol="0" anchor="ctr"/>
          <a:lstStyle/>
          <a:p>
            <a:pPr algn="ctr" indent="0" marL="0">
              <a:buNone/>
            </a:pPr>
            <a:r>
              <a:rPr lang="en-US" sz="1200" spc="150" kern="0" dirty="0">
                <a:solidFill>
                  <a:srgbClr val="D4A543"/>
                </a:solidFill>
                <a:latin typeface="DM Sans" pitchFamily="34" charset="0"/>
                <a:ea typeface="DM Sans" pitchFamily="34" charset="-122"/>
                <a:cs typeface="DM Sans" pitchFamily="34" charset="-120"/>
              </a:rPr>
              <a:t>US Corn Industry Annual Loss Estimate</a:t>
            </a:r>
            <a:endParaRPr lang="en-US" sz="1200" dirty="0"/>
          </a:p>
        </p:txBody>
      </p:sp>
      <p:sp>
        <p:nvSpPr>
          <p:cNvPr id="24" name="Text 22"/>
          <p:cNvSpPr txBox="1"/>
          <p:nvPr/>
        </p:nvSpPr>
        <p:spPr>
          <a:xfrm>
            <a:off x="10287000" y="3172054"/>
            <a:ext cx="6477610" cy="914400"/>
          </a:xfrm>
          <a:prstGeom prst="rect">
            <a:avLst/>
          </a:prstGeom>
          <a:noFill/>
          <a:ln/>
        </p:spPr>
        <p:txBody>
          <a:bodyPr wrap="none" lIns="0" tIns="0" rIns="0" bIns="0" rtlCol="0" anchor="ctr"/>
          <a:lstStyle/>
          <a:p>
            <a:pPr algn="ctr" indent="0" marL="0">
              <a:buNone/>
            </a:pPr>
            <a:r>
              <a:rPr lang="en-US" sz="7200" b="1" dirty="0">
                <a:solidFill>
                  <a:srgbClr val="D4A543"/>
                </a:solidFill>
                <a:latin typeface="DM Sans" pitchFamily="34" charset="0"/>
                <a:ea typeface="DM Sans" pitchFamily="34" charset="-122"/>
                <a:cs typeface="DM Sans" pitchFamily="34" charset="-120"/>
              </a:rPr>
              <a:t>$52M–$1.68B</a:t>
            </a:r>
            <a:endParaRPr lang="en-US" sz="7200" dirty="0"/>
          </a:p>
        </p:txBody>
      </p:sp>
      <p:sp>
        <p:nvSpPr>
          <p:cNvPr id="25" name="Text 23"/>
          <p:cNvSpPr txBox="1"/>
          <p:nvPr/>
        </p:nvSpPr>
        <p:spPr>
          <a:xfrm>
            <a:off x="10287000" y="4315054"/>
            <a:ext cx="6477610" cy="553212"/>
          </a:xfrm>
          <a:prstGeom prst="rect">
            <a:avLst/>
          </a:prstGeom>
          <a:noFill/>
          <a:ln/>
        </p:spPr>
        <p:txBody>
          <a:bodyPr wrap="square" lIns="0" tIns="0" rIns="0" bIns="0" rtlCol="0" anchor="ctr"/>
          <a:lstStyle/>
          <a:p>
            <a:pPr algn="ctr" indent="0" marL="0">
              <a:buNone/>
            </a:pPr>
            <a:r>
              <a:rPr lang="en-US" sz="1300" dirty="0">
                <a:solidFill>
                  <a:srgbClr val="9CA3AF"/>
                </a:solidFill>
                <a:latin typeface="DM Sans" pitchFamily="34" charset="0"/>
                <a:ea typeface="DM Sans" pitchFamily="34" charset="-122"/>
                <a:cs typeface="DM Sans" pitchFamily="34" charset="-120"/>
              </a:rPr>
              <a:t>Under warmer contamination-prone conditions</a:t>
            </a:r>
            <a:pPr algn="ctr" indent="0" marL="0">
              <a:buNone/>
            </a:pPr>
            <a:endParaRPr lang="en-US" sz="1300" dirty="0"/>
          </a:p>
          <a:p>
            <a:pPr algn="ctr" indent="0" marL="0">
              <a:buNone/>
            </a:pPr>
            <a:r>
              <a:rPr lang="en-US" sz="1300" dirty="0">
                <a:solidFill>
                  <a:srgbClr val="9CA3AF"/>
                </a:solidFill>
                <a:latin typeface="DM Sans" pitchFamily="34" charset="0"/>
                <a:ea typeface="DM Sans" pitchFamily="34" charset="-122"/>
                <a:cs typeface="DM Sans" pitchFamily="34" charset="-120"/>
              </a:rPr>
              <a:t>(climate scenarios based on recent warm years)</a:t>
            </a:r>
            <a:endParaRPr lang="en-US" sz="1300" dirty="0"/>
          </a:p>
        </p:txBody>
      </p:sp>
      <p:sp>
        <p:nvSpPr>
          <p:cNvPr id="26" name="Shape 24"/>
          <p:cNvSpPr/>
          <p:nvPr/>
        </p:nvSpPr>
        <p:spPr>
          <a:xfrm>
            <a:off x="10287000" y="5244084"/>
            <a:ext cx="6476695" cy="9144"/>
          </a:xfrm>
          <a:prstGeom prst="rect">
            <a:avLst/>
          </a:prstGeom>
          <a:solidFill>
            <a:srgbClr val="FFFFFF">
              <a:alpha val="10000"/>
            </a:srgbClr>
          </a:solidFill>
          <a:ln w="12700">
            <a:solidFill>
              <a:srgbClr val="FFFFFF">
                <a:alpha val="0"/>
              </a:srgbClr>
            </a:solidFill>
            <a:prstDash val="solid"/>
          </a:ln>
        </p:spPr>
      </p:sp>
      <p:sp>
        <p:nvSpPr>
          <p:cNvPr id="27" name="Text 25"/>
          <p:cNvSpPr txBox="1"/>
          <p:nvPr/>
        </p:nvSpPr>
        <p:spPr>
          <a:xfrm>
            <a:off x="10287000" y="5482742"/>
            <a:ext cx="6477610" cy="191110"/>
          </a:xfrm>
          <a:prstGeom prst="rect">
            <a:avLst/>
          </a:prstGeom>
          <a:noFill/>
          <a:ln/>
        </p:spPr>
        <p:txBody>
          <a:bodyPr wrap="none" lIns="0" tIns="0" rIns="0" bIns="0" rtlCol="0" anchor="ctr"/>
          <a:lstStyle/>
          <a:p>
            <a:pPr algn="ctr" indent="0" marL="0">
              <a:buNone/>
            </a:pPr>
            <a:r>
              <a:rPr lang="en-US" sz="1100" dirty="0">
                <a:solidFill>
                  <a:srgbClr val="9CA3AF"/>
                </a:solidFill>
                <a:latin typeface="DM Sans" pitchFamily="34" charset="0"/>
                <a:ea typeface="DM Sans" pitchFamily="34" charset="-122"/>
                <a:cs typeface="DM Sans" pitchFamily="34" charset="-120"/>
              </a:rPr>
              <a:t>Fungi → Crops mapping:</a:t>
            </a:r>
            <a:endParaRPr lang="en-US" sz="1100" dirty="0"/>
          </a:p>
        </p:txBody>
      </p:sp>
      <p:sp>
        <p:nvSpPr>
          <p:cNvPr id="28" name="Text 26"/>
          <p:cNvSpPr txBox="1"/>
          <p:nvPr/>
        </p:nvSpPr>
        <p:spPr>
          <a:xfrm>
            <a:off x="10287000" y="5787238"/>
            <a:ext cx="6477610" cy="972007"/>
          </a:xfrm>
          <a:prstGeom prst="rect">
            <a:avLst/>
          </a:prstGeom>
          <a:noFill/>
          <a:ln/>
        </p:spPr>
        <p:txBody>
          <a:bodyPr wrap="square" lIns="0" tIns="0" rIns="0" bIns="0" rtlCol="0" anchor="ctr"/>
          <a:lstStyle/>
          <a:p>
            <a:pPr algn="ctr" indent="0" marL="0">
              <a:buNone/>
            </a:pPr>
            <a:r>
              <a:rPr lang="en-US" sz="1100" i="1" dirty="0">
                <a:solidFill>
                  <a:srgbClr val="F2F0EB"/>
                </a:solidFill>
                <a:latin typeface="DM Sans" pitchFamily="34" charset="0"/>
                <a:ea typeface="DM Sans" pitchFamily="34" charset="-122"/>
                <a:cs typeface="DM Sans" pitchFamily="34" charset="-120"/>
              </a:rPr>
              <a:t>A. flavus / A. parasiticus</a:t>
            </a:r>
            <a:pPr algn="ctr" indent="0" marL="0">
              <a:buNone/>
            </a:pPr>
            <a:r>
              <a:rPr lang="en-US" sz="1100" dirty="0">
                <a:solidFill>
                  <a:srgbClr val="F2F0EB"/>
                </a:solidFill>
                <a:latin typeface="DM Sans" pitchFamily="34" charset="0"/>
                <a:ea typeface="DM Sans" pitchFamily="34" charset="-122"/>
                <a:cs typeface="DM Sans" pitchFamily="34" charset="-120"/>
              </a:rPr>
              <a:t> → Aflatoxins → Corn, feed ingredients</a:t>
            </a:r>
            <a:pPr algn="ctr" indent="0" marL="0">
              <a:buNone/>
            </a:pPr>
            <a:endParaRPr lang="en-US" sz="1100" dirty="0"/>
          </a:p>
          <a:p>
            <a:pPr algn="ctr" indent="0" marL="0">
              <a:buNone/>
            </a:pPr>
            <a:r>
              <a:rPr lang="en-US" sz="1100" i="1" dirty="0">
                <a:solidFill>
                  <a:srgbClr val="F2F0EB"/>
                </a:solidFill>
                <a:latin typeface="DM Sans" pitchFamily="34" charset="0"/>
                <a:ea typeface="DM Sans" pitchFamily="34" charset="-122"/>
                <a:cs typeface="DM Sans" pitchFamily="34" charset="-120"/>
              </a:rPr>
              <a:t>F. graminearum / F. culmorum</a:t>
            </a:r>
            <a:pPr algn="ctr" indent="0" marL="0">
              <a:buNone/>
            </a:pPr>
            <a:r>
              <a:rPr lang="en-US" sz="1100" dirty="0">
                <a:solidFill>
                  <a:srgbClr val="F2F0EB"/>
                </a:solidFill>
                <a:latin typeface="DM Sans" pitchFamily="34" charset="0"/>
                <a:ea typeface="DM Sans" pitchFamily="34" charset="-122"/>
                <a:cs typeface="DM Sans" pitchFamily="34" charset="-120"/>
              </a:rPr>
              <a:t> → DON, Zearalenone → Wheat, barley</a:t>
            </a:r>
            <a:pPr algn="ctr" indent="0" marL="0">
              <a:buNone/>
            </a:pPr>
            <a:endParaRPr lang="en-US" sz="1100" dirty="0"/>
          </a:p>
          <a:p>
            <a:pPr algn="ctr" indent="0" marL="0">
              <a:buNone/>
            </a:pPr>
            <a:r>
              <a:rPr lang="en-US" sz="1100" i="1" dirty="0">
                <a:solidFill>
                  <a:srgbClr val="F2F0EB"/>
                </a:solidFill>
                <a:latin typeface="DM Sans" pitchFamily="34" charset="0"/>
                <a:ea typeface="DM Sans" pitchFamily="34" charset="-122"/>
                <a:cs typeface="DM Sans" pitchFamily="34" charset="-120"/>
              </a:rPr>
              <a:t>F. verticillioides</a:t>
            </a:r>
            <a:pPr algn="ctr" indent="0" marL="0">
              <a:buNone/>
            </a:pPr>
            <a:r>
              <a:rPr lang="en-US" sz="1100" dirty="0">
                <a:solidFill>
                  <a:srgbClr val="F2F0EB"/>
                </a:solidFill>
                <a:latin typeface="DM Sans" pitchFamily="34" charset="0"/>
                <a:ea typeface="DM Sans" pitchFamily="34" charset="-122"/>
                <a:cs typeface="DM Sans" pitchFamily="34" charset="-120"/>
              </a:rPr>
              <a:t> → Fumonisins → Corn</a:t>
            </a:r>
            <a:pPr algn="ctr" indent="0" marL="0">
              <a:buNone/>
            </a:pPr>
            <a:endParaRPr lang="en-US" sz="1100" dirty="0"/>
          </a:p>
          <a:p>
            <a:pPr algn="ctr" indent="0" marL="0">
              <a:buNone/>
            </a:pPr>
            <a:r>
              <a:rPr lang="en-US" sz="1100" i="1" dirty="0">
                <a:solidFill>
                  <a:srgbClr val="F2F0EB"/>
                </a:solidFill>
                <a:latin typeface="DM Sans" pitchFamily="34" charset="0"/>
                <a:ea typeface="DM Sans" pitchFamily="34" charset="-122"/>
                <a:cs typeface="DM Sans" pitchFamily="34" charset="-120"/>
              </a:rPr>
              <a:t>Penicillium verrucosum</a:t>
            </a:r>
            <a:pPr algn="ctr" indent="0" marL="0">
              <a:buNone/>
            </a:pPr>
            <a:r>
              <a:rPr lang="en-US" sz="1100" dirty="0">
                <a:solidFill>
                  <a:srgbClr val="F2F0EB"/>
                </a:solidFill>
                <a:latin typeface="DM Sans" pitchFamily="34" charset="0"/>
                <a:ea typeface="DM Sans" pitchFamily="34" charset="-122"/>
                <a:cs typeface="DM Sans" pitchFamily="34" charset="-120"/>
              </a:rPr>
              <a:t> → Ochratoxin A → Stored cereals</a:t>
            </a:r>
            <a:endParaRPr lang="en-US" sz="1100" dirty="0"/>
          </a:p>
        </p:txBody>
      </p:sp>
      <p:sp>
        <p:nvSpPr>
          <p:cNvPr id="29" name="Text 27"/>
          <p:cNvSpPr txBox="1"/>
          <p:nvPr/>
        </p:nvSpPr>
        <p:spPr>
          <a:xfrm>
            <a:off x="1143000" y="9525305"/>
            <a:ext cx="16002000" cy="162763"/>
          </a:xfrm>
          <a:prstGeom prst="rect">
            <a:avLst/>
          </a:prstGeom>
          <a:noFill/>
          <a:ln/>
        </p:spPr>
        <p:txBody>
          <a:bodyPr wrap="none" lIns="0" tIns="0" rIns="0" bIns="0" rtlCol="0" anchor="ctr"/>
          <a:lstStyle/>
          <a:p>
            <a:pPr algn="l" indent="0" marL="0">
              <a:buNone/>
            </a:pPr>
            <a:r>
              <a:rPr lang="en-US" sz="900" dirty="0">
                <a:solidFill>
                  <a:srgbClr val="9CA3AF"/>
                </a:solidFill>
                <a:latin typeface="DM Sans" pitchFamily="34" charset="0"/>
                <a:ea typeface="DM Sans" pitchFamily="34" charset="-122"/>
                <a:cs typeface="DM Sans" pitchFamily="34" charset="-120"/>
              </a:rPr>
              <a:t>Mitchell et al. (2016) Food Addit Contam Part A. | PMC12529245 (2025) Food Sci Nutr.</a:t>
            </a:r>
            <a:endParaRPr lang="en-US" sz="900" dirty="0"/>
          </a:p>
        </p:txBody>
      </p:sp>
      <p:sp>
        <p:nvSpPr>
          <p:cNvPr id="30" name="Text 28"/>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2190902"/>
            <a:ext cx="8001000" cy="6124651"/>
          </a:xfrm>
          <a:prstGeom prst="roundRect">
            <a:avLst>
              <a:gd name="adj" fmla="val 1239"/>
            </a:avLst>
          </a:prstGeom>
          <a:solidFill>
            <a:srgbClr val="1A2332"/>
          </a:solidFill>
          <a:ln/>
        </p:spPr>
      </p:sp>
      <p:sp>
        <p:nvSpPr>
          <p:cNvPr id="5" name="Shape 3"/>
          <p:cNvSpPr/>
          <p:nvPr/>
        </p:nvSpPr>
        <p:spPr>
          <a:xfrm>
            <a:off x="1143000" y="2190902"/>
            <a:ext cx="8001000" cy="28346"/>
          </a:xfrm>
          <a:prstGeom prst="roundRect">
            <a:avLst>
              <a:gd name="adj" fmla="val 267746"/>
            </a:avLst>
          </a:prstGeom>
          <a:solidFill>
            <a:srgbClr val="E85D4A"/>
          </a:solidFill>
          <a:ln w="12700">
            <a:solidFill>
              <a:srgbClr val="E85D4A">
                <a:alpha val="0"/>
              </a:srgbClr>
            </a:solidFill>
            <a:prstDash val="solid"/>
          </a:ln>
        </p:spPr>
      </p:sp>
      <p:sp>
        <p:nvSpPr>
          <p:cNvPr id="6" name="Shape 4"/>
          <p:cNvSpPr/>
          <p:nvPr/>
        </p:nvSpPr>
        <p:spPr>
          <a:xfrm>
            <a:off x="9715500" y="2190902"/>
            <a:ext cx="7429500" cy="6124651"/>
          </a:xfrm>
          <a:prstGeom prst="roundRect">
            <a:avLst>
              <a:gd name="adj" fmla="val 1239"/>
            </a:avLst>
          </a:prstGeom>
          <a:solidFill>
            <a:srgbClr val="1A2332"/>
          </a:solidFill>
          <a:ln/>
        </p:spPr>
      </p:sp>
      <p:sp>
        <p:nvSpPr>
          <p:cNvPr id="7" name="Shape 5"/>
          <p:cNvSpPr/>
          <p:nvPr/>
        </p:nvSpPr>
        <p:spPr>
          <a:xfrm>
            <a:off x="9715500" y="2190902"/>
            <a:ext cx="7429500" cy="28346"/>
          </a:xfrm>
          <a:prstGeom prst="roundRect">
            <a:avLst>
              <a:gd name="adj" fmla="val 267746"/>
            </a:avLst>
          </a:prstGeom>
          <a:solidFill>
            <a:srgbClr val="D4A543"/>
          </a:solidFill>
          <a:ln w="12700">
            <a:solidFill>
              <a:srgbClr val="D4A543">
                <a:alpha val="0"/>
              </a:srgbClr>
            </a:solidFill>
            <a:prstDash val="solid"/>
          </a:ln>
        </p:spPr>
      </p:sp>
      <p:sp>
        <p:nvSpPr>
          <p:cNvPr id="8" name="Text 6"/>
          <p:cNvSpPr txBox="1"/>
          <p:nvPr/>
        </p:nvSpPr>
        <p:spPr>
          <a:xfrm>
            <a:off x="1143000" y="571500"/>
            <a:ext cx="285750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Health Stakes</a:t>
            </a:r>
            <a:endParaRPr lang="en-US" sz="1000" dirty="0"/>
          </a:p>
        </p:txBody>
      </p:sp>
      <p:sp>
        <p:nvSpPr>
          <p:cNvPr id="9" name="Text 7"/>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Aflatoxin Is Not Just a Quality Issue — It's a Health Crisis</a:t>
            </a:r>
            <a:endParaRPr lang="en-US" sz="3400" dirty="0"/>
          </a:p>
        </p:txBody>
      </p:sp>
      <p:sp>
        <p:nvSpPr>
          <p:cNvPr id="10" name="Text 8"/>
          <p:cNvSpPr txBox="1"/>
          <p:nvPr/>
        </p:nvSpPr>
        <p:spPr>
          <a:xfrm>
            <a:off x="1524305" y="2553005"/>
            <a:ext cx="7239305" cy="247802"/>
          </a:xfrm>
          <a:prstGeom prst="rect">
            <a:avLst/>
          </a:prstGeom>
          <a:noFill/>
          <a:ln/>
        </p:spPr>
        <p:txBody>
          <a:bodyPr wrap="none" lIns="0" tIns="0" rIns="0" bIns="0" rtlCol="0" anchor="ctr"/>
          <a:lstStyle/>
          <a:p>
            <a:pPr algn="l" indent="0" marL="0">
              <a:buNone/>
            </a:pPr>
            <a:r>
              <a:rPr lang="en-US" sz="1500" b="1" dirty="0">
                <a:solidFill>
                  <a:srgbClr val="E85D4A"/>
                </a:solidFill>
                <a:latin typeface="DM Sans" pitchFamily="34" charset="0"/>
                <a:ea typeface="DM Sans" pitchFamily="34" charset="-122"/>
                <a:cs typeface="DM Sans" pitchFamily="34" charset="-120"/>
              </a:rPr>
              <a:t>Human Health Impacts</a:t>
            </a:r>
            <a:endParaRPr lang="en-US" sz="1500" dirty="0"/>
          </a:p>
        </p:txBody>
      </p:sp>
      <p:sp>
        <p:nvSpPr>
          <p:cNvPr id="11" name="Text 9"/>
          <p:cNvSpPr txBox="1"/>
          <p:nvPr/>
        </p:nvSpPr>
        <p:spPr>
          <a:xfrm>
            <a:off x="1524305" y="2991002"/>
            <a:ext cx="113386" cy="381305"/>
          </a:xfrm>
          <a:prstGeom prst="rect">
            <a:avLst/>
          </a:prstGeom>
          <a:noFill/>
          <a:ln/>
        </p:spPr>
        <p:txBody>
          <a:bodyPr wrap="none" lIns="0" tIns="0" rIns="0" bIns="0" rtlCol="0" anchor="ctr"/>
          <a:lstStyle/>
          <a:p>
            <a:pPr algn="l" indent="0" marL="0">
              <a:buNone/>
            </a:pPr>
            <a:r>
              <a:rPr lang="en-US" sz="1600" dirty="0">
                <a:solidFill>
                  <a:srgbClr val="E85D4A"/>
                </a:solidFill>
                <a:latin typeface="DM Sans" pitchFamily="34" charset="0"/>
                <a:ea typeface="DM Sans" pitchFamily="34" charset="-122"/>
                <a:cs typeface="DM Sans" pitchFamily="34" charset="-120"/>
              </a:rPr>
              <a:t>▸</a:t>
            </a:r>
            <a:endParaRPr lang="en-US" sz="1600" dirty="0"/>
          </a:p>
        </p:txBody>
      </p:sp>
      <p:sp>
        <p:nvSpPr>
          <p:cNvPr id="12" name="Text 10"/>
          <p:cNvSpPr txBox="1"/>
          <p:nvPr/>
        </p:nvSpPr>
        <p:spPr>
          <a:xfrm>
            <a:off x="1733702" y="2991002"/>
            <a:ext cx="7411212" cy="314554"/>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Hepatocellular carcinoma (liver cancer)</a:t>
            </a:r>
            <a:pPr algn="l" indent="0" marL="0">
              <a:buNone/>
            </a:pPr>
            <a:r>
              <a:rPr lang="en-US" sz="1300" dirty="0">
                <a:solidFill>
                  <a:srgbClr val="F2F0EB"/>
                </a:solidFill>
                <a:latin typeface="DM Sans" pitchFamily="34" charset="0"/>
                <a:ea typeface="DM Sans" pitchFamily="34" charset="-122"/>
                <a:cs typeface="DM Sans" pitchFamily="34" charset="-120"/>
              </a:rPr>
              <a:t> — AFB1 classified IARC Group 1 carcinogen</a:t>
            </a:r>
            <a:endParaRPr lang="en-US" sz="1300" dirty="0"/>
          </a:p>
        </p:txBody>
      </p:sp>
      <p:sp>
        <p:nvSpPr>
          <p:cNvPr id="13" name="Text 11"/>
          <p:cNvSpPr txBox="1"/>
          <p:nvPr/>
        </p:nvSpPr>
        <p:spPr>
          <a:xfrm>
            <a:off x="1524305" y="3501238"/>
            <a:ext cx="113386" cy="381305"/>
          </a:xfrm>
          <a:prstGeom prst="rect">
            <a:avLst/>
          </a:prstGeom>
          <a:noFill/>
          <a:ln/>
        </p:spPr>
        <p:txBody>
          <a:bodyPr wrap="none" lIns="0" tIns="0" rIns="0" bIns="0" rtlCol="0" anchor="ctr"/>
          <a:lstStyle/>
          <a:p>
            <a:pPr algn="l" indent="0" marL="0">
              <a:buNone/>
            </a:pPr>
            <a:r>
              <a:rPr lang="en-US" sz="1600" dirty="0">
                <a:solidFill>
                  <a:srgbClr val="E85D4A"/>
                </a:solidFill>
                <a:latin typeface="DM Sans" pitchFamily="34" charset="0"/>
                <a:ea typeface="DM Sans" pitchFamily="34" charset="-122"/>
                <a:cs typeface="DM Sans" pitchFamily="34" charset="-120"/>
              </a:rPr>
              <a:t>▸</a:t>
            </a:r>
            <a:endParaRPr lang="en-US" sz="1600" dirty="0"/>
          </a:p>
        </p:txBody>
      </p:sp>
      <p:sp>
        <p:nvSpPr>
          <p:cNvPr id="14" name="Text 12"/>
          <p:cNvSpPr txBox="1"/>
          <p:nvPr/>
        </p:nvSpPr>
        <p:spPr>
          <a:xfrm>
            <a:off x="1733702" y="3501238"/>
            <a:ext cx="7039051" cy="619963"/>
          </a:xfrm>
          <a:prstGeom prst="rect">
            <a:avLst/>
          </a:prstGeom>
          <a:noFill/>
          <a:ln/>
        </p:spPr>
        <p:txBody>
          <a:bodyPr wrap="squar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Immune suppression</a:t>
            </a:r>
            <a:pPr algn="l" indent="0" marL="0">
              <a:buNone/>
            </a:pPr>
            <a:r>
              <a:rPr lang="en-US" sz="1300" dirty="0">
                <a:solidFill>
                  <a:srgbClr val="F2F0EB"/>
                </a:solidFill>
                <a:latin typeface="DM Sans" pitchFamily="34" charset="0"/>
                <a:ea typeface="DM Sans" pitchFamily="34" charset="-122"/>
                <a:cs typeface="DM Sans" pitchFamily="34" charset="-120"/>
              </a:rPr>
              <a:t> — impaired lymphocyte function, increased infection susceptibility</a:t>
            </a:r>
            <a:endParaRPr lang="en-US" sz="1300" dirty="0"/>
          </a:p>
        </p:txBody>
      </p:sp>
      <p:sp>
        <p:nvSpPr>
          <p:cNvPr id="15" name="Text 13"/>
          <p:cNvSpPr txBox="1"/>
          <p:nvPr/>
        </p:nvSpPr>
        <p:spPr>
          <a:xfrm>
            <a:off x="1524305" y="4251960"/>
            <a:ext cx="113386" cy="381305"/>
          </a:xfrm>
          <a:prstGeom prst="rect">
            <a:avLst/>
          </a:prstGeom>
          <a:noFill/>
          <a:ln/>
        </p:spPr>
        <p:txBody>
          <a:bodyPr wrap="none" lIns="0" tIns="0" rIns="0" bIns="0" rtlCol="0" anchor="ctr"/>
          <a:lstStyle/>
          <a:p>
            <a:pPr algn="l" indent="0" marL="0">
              <a:buNone/>
            </a:pPr>
            <a:r>
              <a:rPr lang="en-US" sz="1600" dirty="0">
                <a:solidFill>
                  <a:srgbClr val="E85D4A"/>
                </a:solidFill>
                <a:latin typeface="DM Sans" pitchFamily="34" charset="0"/>
                <a:ea typeface="DM Sans" pitchFamily="34" charset="-122"/>
                <a:cs typeface="DM Sans" pitchFamily="34" charset="-120"/>
              </a:rPr>
              <a:t>▸</a:t>
            </a:r>
            <a:endParaRPr lang="en-US" sz="1600" dirty="0"/>
          </a:p>
        </p:txBody>
      </p:sp>
      <p:sp>
        <p:nvSpPr>
          <p:cNvPr id="16" name="Text 14"/>
          <p:cNvSpPr txBox="1"/>
          <p:nvPr/>
        </p:nvSpPr>
        <p:spPr>
          <a:xfrm>
            <a:off x="1733702" y="4251960"/>
            <a:ext cx="7620610" cy="314554"/>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Child growth impairment</a:t>
            </a:r>
            <a:pPr algn="l" indent="0" marL="0">
              <a:buNone/>
            </a:pPr>
            <a:r>
              <a:rPr lang="en-US" sz="1300" dirty="0">
                <a:solidFill>
                  <a:srgbClr val="F2F0EB"/>
                </a:solidFill>
                <a:latin typeface="DM Sans" pitchFamily="34" charset="0"/>
                <a:ea typeface="DM Sans" pitchFamily="34" charset="-122"/>
                <a:cs typeface="DM Sans" pitchFamily="34" charset="-120"/>
              </a:rPr>
              <a:t> — stunting linked to chronic dietary AF exposure in SSA/Asia</a:t>
            </a:r>
            <a:endParaRPr lang="en-US" sz="1300" dirty="0"/>
          </a:p>
        </p:txBody>
      </p:sp>
      <p:sp>
        <p:nvSpPr>
          <p:cNvPr id="17" name="Text 15"/>
          <p:cNvSpPr txBox="1"/>
          <p:nvPr/>
        </p:nvSpPr>
        <p:spPr>
          <a:xfrm>
            <a:off x="1524305" y="4762195"/>
            <a:ext cx="113386" cy="381305"/>
          </a:xfrm>
          <a:prstGeom prst="rect">
            <a:avLst/>
          </a:prstGeom>
          <a:noFill/>
          <a:ln/>
        </p:spPr>
        <p:txBody>
          <a:bodyPr wrap="none" lIns="0" tIns="0" rIns="0" bIns="0" rtlCol="0" anchor="ctr"/>
          <a:lstStyle/>
          <a:p>
            <a:pPr algn="l" indent="0" marL="0">
              <a:buNone/>
            </a:pPr>
            <a:r>
              <a:rPr lang="en-US" sz="1600" dirty="0">
                <a:solidFill>
                  <a:srgbClr val="E85D4A"/>
                </a:solidFill>
                <a:latin typeface="DM Sans" pitchFamily="34" charset="0"/>
                <a:ea typeface="DM Sans" pitchFamily="34" charset="-122"/>
                <a:cs typeface="DM Sans" pitchFamily="34" charset="-120"/>
              </a:rPr>
              <a:t>▸</a:t>
            </a:r>
            <a:endParaRPr lang="en-US" sz="1600" dirty="0"/>
          </a:p>
        </p:txBody>
      </p:sp>
      <p:sp>
        <p:nvSpPr>
          <p:cNvPr id="18" name="Text 16"/>
          <p:cNvSpPr txBox="1"/>
          <p:nvPr/>
        </p:nvSpPr>
        <p:spPr>
          <a:xfrm>
            <a:off x="1733702" y="4762195"/>
            <a:ext cx="7249363" cy="314554"/>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Acute poisoning outbreaks</a:t>
            </a:r>
            <a:pPr algn="l" indent="0" marL="0">
              <a:buNone/>
            </a:pPr>
            <a:r>
              <a:rPr lang="en-US" sz="1300" dirty="0">
                <a:solidFill>
                  <a:srgbClr val="F2F0EB"/>
                </a:solidFill>
                <a:latin typeface="DM Sans" pitchFamily="34" charset="0"/>
                <a:ea typeface="DM Sans" pitchFamily="34" charset="-122"/>
                <a:cs typeface="DM Sans" pitchFamily="34" charset="-120"/>
              </a:rPr>
              <a:t> — 2004 Kenya: 125+ deaths from contaminated maize</a:t>
            </a:r>
            <a:endParaRPr lang="en-US" sz="1300" dirty="0"/>
          </a:p>
        </p:txBody>
      </p:sp>
      <p:sp>
        <p:nvSpPr>
          <p:cNvPr id="19" name="Text 17"/>
          <p:cNvSpPr txBox="1"/>
          <p:nvPr/>
        </p:nvSpPr>
        <p:spPr>
          <a:xfrm>
            <a:off x="1524305" y="5273345"/>
            <a:ext cx="113386" cy="381305"/>
          </a:xfrm>
          <a:prstGeom prst="rect">
            <a:avLst/>
          </a:prstGeom>
          <a:noFill/>
          <a:ln/>
        </p:spPr>
        <p:txBody>
          <a:bodyPr wrap="none" lIns="0" tIns="0" rIns="0" bIns="0" rtlCol="0" anchor="ctr"/>
          <a:lstStyle/>
          <a:p>
            <a:pPr algn="l" indent="0" marL="0">
              <a:buNone/>
            </a:pPr>
            <a:r>
              <a:rPr lang="en-US" sz="1600" dirty="0">
                <a:solidFill>
                  <a:srgbClr val="E85D4A"/>
                </a:solidFill>
                <a:latin typeface="DM Sans" pitchFamily="34" charset="0"/>
                <a:ea typeface="DM Sans" pitchFamily="34" charset="-122"/>
                <a:cs typeface="DM Sans" pitchFamily="34" charset="-120"/>
              </a:rPr>
              <a:t>▸</a:t>
            </a:r>
            <a:endParaRPr lang="en-US" sz="1600" dirty="0"/>
          </a:p>
        </p:txBody>
      </p:sp>
      <p:sp>
        <p:nvSpPr>
          <p:cNvPr id="20" name="Text 18"/>
          <p:cNvSpPr txBox="1"/>
          <p:nvPr/>
        </p:nvSpPr>
        <p:spPr>
          <a:xfrm>
            <a:off x="1733702" y="5273345"/>
            <a:ext cx="7610551" cy="314554"/>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Heat-stable</a:t>
            </a:r>
            <a:pPr algn="l" indent="0" marL="0">
              <a:buNone/>
            </a:pPr>
            <a:r>
              <a:rPr lang="en-US" sz="1300" dirty="0">
                <a:solidFill>
                  <a:srgbClr val="F2F0EB"/>
                </a:solidFill>
                <a:latin typeface="DM Sans" pitchFamily="34" charset="0"/>
                <a:ea typeface="DM Sans" pitchFamily="34" charset="-122"/>
                <a:cs typeface="DM Sans" pitchFamily="34" charset="-120"/>
              </a:rPr>
              <a:t> — decomposition &gt;237°C; cooking/roasting cannot eliminate once formed</a:t>
            </a:r>
            <a:endParaRPr lang="en-US" sz="1300" dirty="0"/>
          </a:p>
        </p:txBody>
      </p:sp>
      <p:sp>
        <p:nvSpPr>
          <p:cNvPr id="21" name="Shape 19"/>
          <p:cNvSpPr/>
          <p:nvPr/>
        </p:nvSpPr>
        <p:spPr>
          <a:xfrm>
            <a:off x="1524305" y="5840273"/>
            <a:ext cx="7239305" cy="533095"/>
          </a:xfrm>
          <a:prstGeom prst="roundRect">
            <a:avLst>
              <a:gd name="adj" fmla="val 10806"/>
            </a:avLst>
          </a:prstGeom>
          <a:solidFill>
            <a:srgbClr val="E85D4A">
              <a:alpha val="10000"/>
            </a:srgbClr>
          </a:solidFill>
          <a:ln w="12700">
            <a:solidFill>
              <a:srgbClr val="FFFFFF">
                <a:alpha val="0"/>
              </a:srgbClr>
            </a:solidFill>
            <a:prstDash val="solid"/>
          </a:ln>
        </p:spPr>
      </p:sp>
      <p:sp>
        <p:nvSpPr>
          <p:cNvPr id="22" name="Text 20"/>
          <p:cNvSpPr txBox="1"/>
          <p:nvPr/>
        </p:nvSpPr>
        <p:spPr>
          <a:xfrm>
            <a:off x="1524305" y="5840273"/>
            <a:ext cx="7239305" cy="534010"/>
          </a:xfrm>
          <a:prstGeom prst="rect">
            <a:avLst/>
          </a:prstGeom>
          <a:solidFill>
            <a:srgbClr val="FFFFFF">
              <a:alpha val="0"/>
            </a:srgbClr>
          </a:solidFill>
          <a:ln>
            <a:solidFill>
              <a:srgbClr val="FFFFFF">
                <a:alpha val="0"/>
              </a:srgbClr>
            </a:solidFill>
          </a:ln>
        </p:spPr>
        <p:txBody>
          <a:bodyPr wrap="none" lIns="152400" tIns="152400" rIns="152400" bIns="15240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Regulatory limits: EU 2 µg/kg AFB1 | US/FDA 20 µg/kg total AF | WFP 10 µg/kg</a:t>
            </a:r>
            <a:endParaRPr lang="en-US" sz="1200" dirty="0"/>
          </a:p>
        </p:txBody>
      </p:sp>
      <p:sp>
        <p:nvSpPr>
          <p:cNvPr id="23" name="Text 21"/>
          <p:cNvSpPr txBox="1"/>
          <p:nvPr/>
        </p:nvSpPr>
        <p:spPr>
          <a:xfrm>
            <a:off x="10096805" y="2553005"/>
            <a:ext cx="6667805" cy="247802"/>
          </a:xfrm>
          <a:prstGeom prst="rect">
            <a:avLst/>
          </a:prstGeom>
          <a:noFill/>
          <a:ln/>
        </p:spPr>
        <p:txBody>
          <a:bodyPr wrap="none" lIns="0" tIns="0" rIns="0" bIns="0" rtlCol="0" anchor="ctr"/>
          <a:lstStyle/>
          <a:p>
            <a:pPr algn="l" indent="0" marL="0">
              <a:buNone/>
            </a:pPr>
            <a:r>
              <a:rPr lang="en-US" sz="1500" b="1" dirty="0">
                <a:solidFill>
                  <a:srgbClr val="D4A543"/>
                </a:solidFill>
                <a:latin typeface="DM Sans" pitchFamily="34" charset="0"/>
                <a:ea typeface="DM Sans" pitchFamily="34" charset="-122"/>
                <a:cs typeface="DM Sans" pitchFamily="34" charset="-120"/>
              </a:rPr>
              <a:t>Animal / Feed Impacts</a:t>
            </a:r>
            <a:endParaRPr lang="en-US" sz="1500" dirty="0"/>
          </a:p>
        </p:txBody>
      </p:sp>
      <p:sp>
        <p:nvSpPr>
          <p:cNvPr id="24" name="Text 22"/>
          <p:cNvSpPr txBox="1"/>
          <p:nvPr/>
        </p:nvSpPr>
        <p:spPr>
          <a:xfrm>
            <a:off x="10096805" y="2991002"/>
            <a:ext cx="113386" cy="381305"/>
          </a:xfrm>
          <a:prstGeom prst="rect">
            <a:avLst/>
          </a:prstGeom>
          <a:noFill/>
          <a:ln/>
        </p:spPr>
        <p:txBody>
          <a:bodyPr wrap="none" lIns="0" tIns="0" rIns="0" bIns="0" rtlCol="0" anchor="ctr"/>
          <a:lstStyle/>
          <a:p>
            <a:pPr algn="l" indent="0" marL="0">
              <a:buNone/>
            </a:pPr>
            <a:r>
              <a:rPr lang="en-US" sz="1600" dirty="0">
                <a:solidFill>
                  <a:srgbClr val="D4A543"/>
                </a:solidFill>
                <a:latin typeface="DM Sans" pitchFamily="34" charset="0"/>
                <a:ea typeface="DM Sans" pitchFamily="34" charset="-122"/>
                <a:cs typeface="DM Sans" pitchFamily="34" charset="-120"/>
              </a:rPr>
              <a:t>▸</a:t>
            </a:r>
            <a:endParaRPr lang="en-US" sz="1600" dirty="0"/>
          </a:p>
        </p:txBody>
      </p:sp>
      <p:sp>
        <p:nvSpPr>
          <p:cNvPr id="25" name="Text 23"/>
          <p:cNvSpPr txBox="1"/>
          <p:nvPr/>
        </p:nvSpPr>
        <p:spPr>
          <a:xfrm>
            <a:off x="10306202" y="2991002"/>
            <a:ext cx="6467551" cy="619963"/>
          </a:xfrm>
          <a:prstGeom prst="rect">
            <a:avLst/>
          </a:prstGeom>
          <a:noFill/>
          <a:ln/>
        </p:spPr>
        <p:txBody>
          <a:bodyPr wrap="squar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Weight loss and poor feed conversion</a:t>
            </a:r>
            <a:pPr algn="l" indent="0" marL="0">
              <a:buNone/>
            </a:pPr>
            <a:r>
              <a:rPr lang="en-US" sz="1300" dirty="0">
                <a:solidFill>
                  <a:srgbClr val="F2F0EB"/>
                </a:solidFill>
                <a:latin typeface="DM Sans" pitchFamily="34" charset="0"/>
                <a:ea typeface="DM Sans" pitchFamily="34" charset="-122"/>
                <a:cs typeface="DM Sans" pitchFamily="34" charset="-120"/>
              </a:rPr>
              <a:t> — direct economic impact on livestock operations</a:t>
            </a:r>
            <a:endParaRPr lang="en-US" sz="1300" dirty="0"/>
          </a:p>
        </p:txBody>
      </p:sp>
      <p:sp>
        <p:nvSpPr>
          <p:cNvPr id="26" name="Text 24"/>
          <p:cNvSpPr txBox="1"/>
          <p:nvPr/>
        </p:nvSpPr>
        <p:spPr>
          <a:xfrm>
            <a:off x="10096805" y="3741725"/>
            <a:ext cx="113386" cy="381305"/>
          </a:xfrm>
          <a:prstGeom prst="rect">
            <a:avLst/>
          </a:prstGeom>
          <a:noFill/>
          <a:ln/>
        </p:spPr>
        <p:txBody>
          <a:bodyPr wrap="none" lIns="0" tIns="0" rIns="0" bIns="0" rtlCol="0" anchor="ctr"/>
          <a:lstStyle/>
          <a:p>
            <a:pPr algn="l" indent="0" marL="0">
              <a:buNone/>
            </a:pPr>
            <a:r>
              <a:rPr lang="en-US" sz="1600" dirty="0">
                <a:solidFill>
                  <a:srgbClr val="D4A543"/>
                </a:solidFill>
                <a:latin typeface="DM Sans" pitchFamily="34" charset="0"/>
                <a:ea typeface="DM Sans" pitchFamily="34" charset="-122"/>
                <a:cs typeface="DM Sans" pitchFamily="34" charset="-120"/>
              </a:rPr>
              <a:t>▸</a:t>
            </a:r>
            <a:endParaRPr lang="en-US" sz="1600" dirty="0"/>
          </a:p>
        </p:txBody>
      </p:sp>
      <p:sp>
        <p:nvSpPr>
          <p:cNvPr id="27" name="Text 25"/>
          <p:cNvSpPr txBox="1"/>
          <p:nvPr/>
        </p:nvSpPr>
        <p:spPr>
          <a:xfrm>
            <a:off x="10306202" y="3741725"/>
            <a:ext cx="6467551" cy="619963"/>
          </a:xfrm>
          <a:prstGeom prst="rect">
            <a:avLst/>
          </a:prstGeom>
          <a:noFill/>
          <a:ln/>
        </p:spPr>
        <p:txBody>
          <a:bodyPr wrap="squar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Reduced growth rates</a:t>
            </a:r>
            <a:pPr algn="l" indent="0" marL="0">
              <a:buNone/>
            </a:pPr>
            <a:r>
              <a:rPr lang="en-US" sz="1300" dirty="0">
                <a:solidFill>
                  <a:srgbClr val="F2F0EB"/>
                </a:solidFill>
                <a:latin typeface="DM Sans" pitchFamily="34" charset="0"/>
                <a:ea typeface="DM Sans" pitchFamily="34" charset="-122"/>
                <a:cs typeface="DM Sans" pitchFamily="34" charset="-120"/>
              </a:rPr>
              <a:t> — swine particularly susceptible (inefficient AF detoxification)</a:t>
            </a:r>
            <a:endParaRPr lang="en-US" sz="1300" dirty="0"/>
          </a:p>
        </p:txBody>
      </p:sp>
      <p:sp>
        <p:nvSpPr>
          <p:cNvPr id="28" name="Text 26"/>
          <p:cNvSpPr txBox="1"/>
          <p:nvPr/>
        </p:nvSpPr>
        <p:spPr>
          <a:xfrm>
            <a:off x="10096805" y="4492447"/>
            <a:ext cx="113386" cy="381305"/>
          </a:xfrm>
          <a:prstGeom prst="rect">
            <a:avLst/>
          </a:prstGeom>
          <a:noFill/>
          <a:ln/>
        </p:spPr>
        <p:txBody>
          <a:bodyPr wrap="none" lIns="0" tIns="0" rIns="0" bIns="0" rtlCol="0" anchor="ctr"/>
          <a:lstStyle/>
          <a:p>
            <a:pPr algn="l" indent="0" marL="0">
              <a:buNone/>
            </a:pPr>
            <a:r>
              <a:rPr lang="en-US" sz="1600" dirty="0">
                <a:solidFill>
                  <a:srgbClr val="D4A543"/>
                </a:solidFill>
                <a:latin typeface="DM Sans" pitchFamily="34" charset="0"/>
                <a:ea typeface="DM Sans" pitchFamily="34" charset="-122"/>
                <a:cs typeface="DM Sans" pitchFamily="34" charset="-120"/>
              </a:rPr>
              <a:t>▸</a:t>
            </a:r>
            <a:endParaRPr lang="en-US" sz="1600" dirty="0"/>
          </a:p>
        </p:txBody>
      </p:sp>
      <p:sp>
        <p:nvSpPr>
          <p:cNvPr id="29" name="Text 27"/>
          <p:cNvSpPr txBox="1"/>
          <p:nvPr/>
        </p:nvSpPr>
        <p:spPr>
          <a:xfrm>
            <a:off x="10306202" y="4492447"/>
            <a:ext cx="6467551" cy="619963"/>
          </a:xfrm>
          <a:prstGeom prst="rect">
            <a:avLst/>
          </a:prstGeom>
          <a:noFill/>
          <a:ln/>
        </p:spPr>
        <p:txBody>
          <a:bodyPr wrap="squar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Reproductive issues</a:t>
            </a:r>
            <a:pPr algn="l" indent="0" marL="0">
              <a:buNone/>
            </a:pPr>
            <a:r>
              <a:rPr lang="en-US" sz="1300" dirty="0">
                <a:solidFill>
                  <a:srgbClr val="F2F0EB"/>
                </a:solidFill>
                <a:latin typeface="DM Sans" pitchFamily="34" charset="0"/>
                <a:ea typeface="DM Sans" pitchFamily="34" charset="-122"/>
                <a:cs typeface="DM Sans" pitchFamily="34" charset="-120"/>
              </a:rPr>
              <a:t> — impaired oocyte maturation, reduced fertility in breeding stock</a:t>
            </a:r>
            <a:endParaRPr lang="en-US" sz="1300" dirty="0"/>
          </a:p>
        </p:txBody>
      </p:sp>
      <p:sp>
        <p:nvSpPr>
          <p:cNvPr id="30" name="Text 28"/>
          <p:cNvSpPr txBox="1"/>
          <p:nvPr/>
        </p:nvSpPr>
        <p:spPr>
          <a:xfrm>
            <a:off x="10096805" y="5243170"/>
            <a:ext cx="113386" cy="381305"/>
          </a:xfrm>
          <a:prstGeom prst="rect">
            <a:avLst/>
          </a:prstGeom>
          <a:noFill/>
          <a:ln/>
        </p:spPr>
        <p:txBody>
          <a:bodyPr wrap="none" lIns="0" tIns="0" rIns="0" bIns="0" rtlCol="0" anchor="ctr"/>
          <a:lstStyle/>
          <a:p>
            <a:pPr algn="l" indent="0" marL="0">
              <a:buNone/>
            </a:pPr>
            <a:r>
              <a:rPr lang="en-US" sz="1600" dirty="0">
                <a:solidFill>
                  <a:srgbClr val="D4A543"/>
                </a:solidFill>
                <a:latin typeface="DM Sans" pitchFamily="34" charset="0"/>
                <a:ea typeface="DM Sans" pitchFamily="34" charset="-122"/>
                <a:cs typeface="DM Sans" pitchFamily="34" charset="-120"/>
              </a:rPr>
              <a:t>▸</a:t>
            </a:r>
            <a:endParaRPr lang="en-US" sz="1600" dirty="0"/>
          </a:p>
        </p:txBody>
      </p:sp>
      <p:sp>
        <p:nvSpPr>
          <p:cNvPr id="31" name="Text 29"/>
          <p:cNvSpPr txBox="1"/>
          <p:nvPr/>
        </p:nvSpPr>
        <p:spPr>
          <a:xfrm>
            <a:off x="10306202" y="5243170"/>
            <a:ext cx="7125005" cy="314554"/>
          </a:xfrm>
          <a:prstGeom prst="rect">
            <a:avLst/>
          </a:prstGeom>
          <a:noFill/>
          <a:ln/>
        </p:spPr>
        <p:txBody>
          <a:bodyPr wrap="non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Immune suppression</a:t>
            </a:r>
            <a:pPr algn="l" indent="0" marL="0">
              <a:buNone/>
            </a:pPr>
            <a:r>
              <a:rPr lang="en-US" sz="1300" dirty="0">
                <a:solidFill>
                  <a:srgbClr val="F2F0EB"/>
                </a:solidFill>
                <a:latin typeface="DM Sans" pitchFamily="34" charset="0"/>
                <a:ea typeface="DM Sans" pitchFamily="34" charset="-122"/>
                <a:cs typeface="DM Sans" pitchFamily="34" charset="-120"/>
              </a:rPr>
              <a:t> — increased disease susceptibility, higher veterinary costs</a:t>
            </a:r>
            <a:endParaRPr lang="en-US" sz="1300" dirty="0"/>
          </a:p>
        </p:txBody>
      </p:sp>
      <p:sp>
        <p:nvSpPr>
          <p:cNvPr id="32" name="Text 30"/>
          <p:cNvSpPr txBox="1"/>
          <p:nvPr/>
        </p:nvSpPr>
        <p:spPr>
          <a:xfrm>
            <a:off x="10096805" y="5753405"/>
            <a:ext cx="113386" cy="381305"/>
          </a:xfrm>
          <a:prstGeom prst="rect">
            <a:avLst/>
          </a:prstGeom>
          <a:noFill/>
          <a:ln/>
        </p:spPr>
        <p:txBody>
          <a:bodyPr wrap="none" lIns="0" tIns="0" rIns="0" bIns="0" rtlCol="0" anchor="ctr"/>
          <a:lstStyle/>
          <a:p>
            <a:pPr algn="l" indent="0" marL="0">
              <a:buNone/>
            </a:pPr>
            <a:r>
              <a:rPr lang="en-US" sz="1600" dirty="0">
                <a:solidFill>
                  <a:srgbClr val="D4A543"/>
                </a:solidFill>
                <a:latin typeface="DM Sans" pitchFamily="34" charset="0"/>
                <a:ea typeface="DM Sans" pitchFamily="34" charset="-122"/>
                <a:cs typeface="DM Sans" pitchFamily="34" charset="-120"/>
              </a:rPr>
              <a:t>▸</a:t>
            </a:r>
            <a:endParaRPr lang="en-US" sz="1600" dirty="0"/>
          </a:p>
        </p:txBody>
      </p:sp>
      <p:sp>
        <p:nvSpPr>
          <p:cNvPr id="33" name="Text 31"/>
          <p:cNvSpPr txBox="1"/>
          <p:nvPr/>
        </p:nvSpPr>
        <p:spPr>
          <a:xfrm>
            <a:off x="10306202" y="5753405"/>
            <a:ext cx="6467551" cy="619963"/>
          </a:xfrm>
          <a:prstGeom prst="rect">
            <a:avLst/>
          </a:prstGeom>
          <a:noFill/>
          <a:ln/>
        </p:spPr>
        <p:txBody>
          <a:bodyPr wrap="square" lIns="0" tIns="0" rIns="0" bIns="0" rtlCol="0" anchor="ctr"/>
          <a:lstStyle/>
          <a:p>
            <a:pPr algn="l" indent="0" marL="0">
              <a:buNone/>
            </a:pPr>
            <a:r>
              <a:rPr lang="en-US" sz="1300" b="1" dirty="0">
                <a:solidFill>
                  <a:srgbClr val="F2F0EB"/>
                </a:solidFill>
                <a:latin typeface="DM Sans" pitchFamily="34" charset="0"/>
                <a:ea typeface="DM Sans" pitchFamily="34" charset="-122"/>
                <a:cs typeface="DM Sans" pitchFamily="34" charset="-120"/>
              </a:rPr>
              <a:t>Mortality</a:t>
            </a:r>
            <a:pPr algn="l" indent="0" marL="0">
              <a:buNone/>
            </a:pPr>
            <a:r>
              <a:rPr lang="en-US" sz="1300" dirty="0">
                <a:solidFill>
                  <a:srgbClr val="F2F0EB"/>
                </a:solidFill>
                <a:latin typeface="DM Sans" pitchFamily="34" charset="0"/>
                <a:ea typeface="DM Sans" pitchFamily="34" charset="-122"/>
                <a:cs typeface="DM Sans" pitchFamily="34" charset="-120"/>
              </a:rPr>
              <a:t> — acute aflatoxicosis can be fatal; chronic exposure increases mortality rates</a:t>
            </a:r>
            <a:endParaRPr lang="en-US" sz="1300" dirty="0"/>
          </a:p>
        </p:txBody>
      </p:sp>
      <p:sp>
        <p:nvSpPr>
          <p:cNvPr id="34" name="Shape 32"/>
          <p:cNvSpPr/>
          <p:nvPr/>
        </p:nvSpPr>
        <p:spPr>
          <a:xfrm>
            <a:off x="10096805" y="6560820"/>
            <a:ext cx="6667805" cy="761695"/>
          </a:xfrm>
          <a:prstGeom prst="roundRect">
            <a:avLst>
              <a:gd name="adj" fmla="val 7563"/>
            </a:avLst>
          </a:prstGeom>
          <a:solidFill>
            <a:srgbClr val="D4A543">
              <a:alpha val="10000"/>
            </a:srgbClr>
          </a:solidFill>
          <a:ln w="12700">
            <a:solidFill>
              <a:srgbClr val="FFFFFF">
                <a:alpha val="0"/>
              </a:srgbClr>
            </a:solidFill>
            <a:prstDash val="solid"/>
          </a:ln>
        </p:spPr>
      </p:sp>
      <p:sp>
        <p:nvSpPr>
          <p:cNvPr id="35" name="Text 33"/>
          <p:cNvSpPr txBox="1"/>
          <p:nvPr/>
        </p:nvSpPr>
        <p:spPr>
          <a:xfrm>
            <a:off x="10096805" y="6560820"/>
            <a:ext cx="6667805" cy="762610"/>
          </a:xfrm>
          <a:prstGeom prst="rect">
            <a:avLst/>
          </a:prstGeom>
          <a:solidFill>
            <a:srgbClr val="FFFFFF">
              <a:alpha val="0"/>
            </a:srgbClr>
          </a:solidFill>
          <a:ln>
            <a:solidFill>
              <a:srgbClr val="FFFFFF">
                <a:alpha val="0"/>
              </a:srgbClr>
            </a:solidFill>
          </a:ln>
        </p:spPr>
        <p:txBody>
          <a:bodyPr wrap="square" lIns="152400" tIns="152400" rIns="152400" bIns="152400" rtlCol="0" anchor="ctr"/>
          <a:lstStyle/>
          <a:p>
            <a:pPr algn="l" indent="0" marL="0">
              <a:buNone/>
            </a:pPr>
            <a:r>
              <a:rPr lang="en-US" sz="1200" dirty="0">
                <a:solidFill>
                  <a:srgbClr val="9CA3AF"/>
                </a:solidFill>
                <a:latin typeface="DM Sans" pitchFamily="34" charset="0"/>
                <a:ea typeface="DM Sans" pitchFamily="34" charset="-122"/>
                <a:cs typeface="DM Sans" pitchFamily="34" charset="-120"/>
              </a:rPr>
              <a:t>AFM1 transfers to milk → nursing piglets, dairy products; 0.5–5% of ingested AFB1 becomes AFM1</a:t>
            </a:r>
            <a:endParaRPr lang="en-US" sz="1200" dirty="0"/>
          </a:p>
        </p:txBody>
      </p:sp>
      <p:sp>
        <p:nvSpPr>
          <p:cNvPr id="36" name="Text 34"/>
          <p:cNvSpPr txBox="1"/>
          <p:nvPr/>
        </p:nvSpPr>
        <p:spPr>
          <a:xfrm>
            <a:off x="1143000" y="9525305"/>
            <a:ext cx="16002000" cy="162763"/>
          </a:xfrm>
          <a:prstGeom prst="rect">
            <a:avLst/>
          </a:prstGeom>
          <a:noFill/>
          <a:ln/>
        </p:spPr>
        <p:txBody>
          <a:bodyPr wrap="none" lIns="0" tIns="0" rIns="0" bIns="0" rtlCol="0" anchor="ctr"/>
          <a:lstStyle/>
          <a:p>
            <a:pPr algn="l" indent="0" marL="0">
              <a:buNone/>
            </a:pPr>
            <a:r>
              <a:rPr lang="en-US" sz="900" dirty="0">
                <a:solidFill>
                  <a:srgbClr val="9CA3AF"/>
                </a:solidFill>
                <a:latin typeface="DM Sans" pitchFamily="34" charset="0"/>
                <a:ea typeface="DM Sans" pitchFamily="34" charset="-122"/>
                <a:cs typeface="DM Sans" pitchFamily="34" charset="-120"/>
              </a:rPr>
              <a:t>PMC12529245 (2025) | PMC9783261 (2022)</a:t>
            </a:r>
            <a:endParaRPr lang="en-US" sz="900" dirty="0"/>
          </a:p>
        </p:txBody>
      </p:sp>
      <p:sp>
        <p:nvSpPr>
          <p:cNvPr id="37" name="Text 35"/>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9715500" y="2190902"/>
            <a:ext cx="7467905" cy="6476695"/>
          </a:xfrm>
          <a:prstGeom prst="roundRect">
            <a:avLst>
              <a:gd name="adj" fmla="val 1172"/>
            </a:avLst>
          </a:prstGeom>
          <a:solidFill>
            <a:srgbClr val="1A2332"/>
          </a:solidFill>
          <a:ln/>
        </p:spPr>
      </p:sp>
      <p:sp>
        <p:nvSpPr>
          <p:cNvPr id="5" name="Shape 3"/>
          <p:cNvSpPr/>
          <p:nvPr/>
        </p:nvSpPr>
        <p:spPr>
          <a:xfrm>
            <a:off x="9715500" y="2190902"/>
            <a:ext cx="38405" cy="6476695"/>
          </a:xfrm>
          <a:prstGeom prst="roundRect">
            <a:avLst>
              <a:gd name="adj" fmla="val 197618"/>
            </a:avLst>
          </a:prstGeom>
          <a:solidFill>
            <a:srgbClr val="4ADE80"/>
          </a:solidFill>
          <a:ln w="12700">
            <a:solidFill>
              <a:srgbClr val="4ADE80">
                <a:alpha val="0"/>
              </a:srgbClr>
            </a:solidFill>
            <a:prstDash val="solid"/>
          </a:ln>
        </p:spPr>
      </p:sp>
      <p:sp>
        <p:nvSpPr>
          <p:cNvPr id="6" name="Text 4"/>
          <p:cNvSpPr txBox="1"/>
          <p:nvPr/>
        </p:nvSpPr>
        <p:spPr>
          <a:xfrm>
            <a:off x="1143000" y="571500"/>
            <a:ext cx="3810305"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Touchpoint 1 — Pre-Harvest</a:t>
            </a:r>
            <a:endParaRPr lang="en-US" sz="1000" dirty="0"/>
          </a:p>
        </p:txBody>
      </p:sp>
      <p:sp>
        <p:nvSpPr>
          <p:cNvPr id="7" name="Text 5"/>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Infection Starts in the Field — So Should Prevention</a:t>
            </a:r>
            <a:endParaRPr lang="en-US" sz="3400" dirty="0"/>
          </a:p>
        </p:txBody>
      </p:sp>
      <p:sp>
        <p:nvSpPr>
          <p:cNvPr id="8" name="Text 6"/>
          <p:cNvSpPr txBox="1"/>
          <p:nvPr/>
        </p:nvSpPr>
        <p:spPr>
          <a:xfrm>
            <a:off x="1143000" y="2190902"/>
            <a:ext cx="7810805" cy="876910"/>
          </a:xfrm>
          <a:prstGeom prst="rect">
            <a:avLst/>
          </a:prstGeom>
          <a:noFill/>
          <a:ln/>
        </p:spPr>
        <p:txBody>
          <a:bodyPr wrap="square" lIns="0" tIns="0" rIns="0" bIns="0" rtlCol="0" anchor="ctr"/>
          <a:lstStyle/>
          <a:p>
            <a:pPr algn="l" indent="0" marL="0">
              <a:buNone/>
            </a:pPr>
            <a:r>
              <a:rPr lang="en-US" sz="1300" dirty="0">
                <a:solidFill>
                  <a:srgbClr val="9CA3AF"/>
                </a:solidFill>
                <a:latin typeface="DM Sans" pitchFamily="34" charset="0"/>
                <a:ea typeface="DM Sans" pitchFamily="34" charset="-122"/>
                <a:cs typeface="DM Sans" pitchFamily="34" charset="-120"/>
              </a:rPr>
              <a:t>Fungal colonization of grain begins during flowering and seed development. By harvest, toxin levels may already exceed regulatory limits. Treating only at storage ignores the largest window of vulnerability.</a:t>
            </a:r>
            <a:endParaRPr lang="en-US" sz="1300" dirty="0"/>
          </a:p>
        </p:txBody>
      </p:sp>
      <p:sp>
        <p:nvSpPr>
          <p:cNvPr id="9" name="Text 7"/>
          <p:cNvSpPr txBox="1"/>
          <p:nvPr/>
        </p:nvSpPr>
        <p:spPr>
          <a:xfrm>
            <a:off x="1143000" y="3332074"/>
            <a:ext cx="7810805" cy="247802"/>
          </a:xfrm>
          <a:prstGeom prst="rect">
            <a:avLst/>
          </a:prstGeom>
          <a:noFill/>
          <a:ln/>
        </p:spPr>
        <p:txBody>
          <a:bodyPr wrap="none" lIns="0" tIns="0" rIns="0" bIns="0" rtlCol="0" anchor="ctr"/>
          <a:lstStyle/>
          <a:p>
            <a:pPr algn="l" indent="0" marL="0">
              <a:buNone/>
            </a:pPr>
            <a:r>
              <a:rPr lang="en-US" sz="1500" b="1" dirty="0">
                <a:solidFill>
                  <a:srgbClr val="F2F0EB"/>
                </a:solidFill>
                <a:latin typeface="DM Sans" pitchFamily="34" charset="0"/>
                <a:ea typeface="DM Sans" pitchFamily="34" charset="-122"/>
                <a:cs typeface="DM Sans" pitchFamily="34" charset="-120"/>
              </a:rPr>
              <a:t>Chitosan's pre-harvest mechanisms:</a:t>
            </a:r>
            <a:endParaRPr lang="en-US" sz="1500" dirty="0"/>
          </a:p>
        </p:txBody>
      </p:sp>
      <p:sp>
        <p:nvSpPr>
          <p:cNvPr id="10" name="Text 8"/>
          <p:cNvSpPr txBox="1"/>
          <p:nvPr/>
        </p:nvSpPr>
        <p:spPr>
          <a:xfrm>
            <a:off x="1143000" y="3731666"/>
            <a:ext cx="162763" cy="314554"/>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①</a:t>
            </a:r>
            <a:endParaRPr lang="en-US" sz="1200" dirty="0"/>
          </a:p>
        </p:txBody>
      </p:sp>
      <p:sp>
        <p:nvSpPr>
          <p:cNvPr id="11" name="Text 9"/>
          <p:cNvSpPr txBox="1"/>
          <p:nvPr/>
        </p:nvSpPr>
        <p:spPr>
          <a:xfrm>
            <a:off x="1419149" y="3731666"/>
            <a:ext cx="7296912" cy="314554"/>
          </a:xfrm>
          <a:prstGeom prst="rect">
            <a:avLst/>
          </a:prstGeom>
          <a:noFill/>
          <a:ln/>
        </p:spPr>
        <p:txBody>
          <a:bodyPr wrap="none" lIns="0" tIns="0" rIns="0" bIns="0" rtlCol="0" anchor="ctr"/>
          <a:lstStyle/>
          <a:p>
            <a:pPr algn="l" indent="0" marL="0">
              <a:buNone/>
            </a:pPr>
            <a:r>
              <a:rPr lang="en-US" sz="1200" b="1" dirty="0">
                <a:solidFill>
                  <a:srgbClr val="F2F0EB"/>
                </a:solidFill>
                <a:latin typeface="DM Sans" pitchFamily="34" charset="0"/>
                <a:ea typeface="DM Sans" pitchFamily="34" charset="-122"/>
                <a:cs typeface="DM Sans" pitchFamily="34" charset="-120"/>
              </a:rPr>
              <a:t>Direct antifungal action</a:t>
            </a:r>
            <a:pPr algn="l" indent="0" marL="0">
              <a:buNone/>
            </a:pPr>
            <a:r>
              <a:rPr lang="en-US" sz="1200" dirty="0">
                <a:solidFill>
                  <a:srgbClr val="F2F0EB"/>
                </a:solidFill>
                <a:latin typeface="DM Sans" pitchFamily="34" charset="0"/>
                <a:ea typeface="DM Sans" pitchFamily="34" charset="-122"/>
                <a:cs typeface="DM Sans" pitchFamily="34" charset="-120"/>
              </a:rPr>
              <a:t> — disrupts fungal cell walls/membranes, inhibits hyphal growth</a:t>
            </a:r>
            <a:endParaRPr lang="en-US" sz="1200" dirty="0"/>
          </a:p>
        </p:txBody>
      </p:sp>
      <p:sp>
        <p:nvSpPr>
          <p:cNvPr id="12" name="Text 10"/>
          <p:cNvSpPr txBox="1"/>
          <p:nvPr/>
        </p:nvSpPr>
        <p:spPr>
          <a:xfrm>
            <a:off x="1143000" y="4134917"/>
            <a:ext cx="162763" cy="314554"/>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②</a:t>
            </a:r>
            <a:endParaRPr lang="en-US" sz="1200" dirty="0"/>
          </a:p>
        </p:txBody>
      </p:sp>
      <p:sp>
        <p:nvSpPr>
          <p:cNvPr id="13" name="Text 11"/>
          <p:cNvSpPr txBox="1"/>
          <p:nvPr/>
        </p:nvSpPr>
        <p:spPr>
          <a:xfrm>
            <a:off x="1419149" y="4134917"/>
            <a:ext cx="7534656" cy="619963"/>
          </a:xfrm>
          <a:prstGeom prst="rect">
            <a:avLst/>
          </a:prstGeom>
          <a:noFill/>
          <a:ln/>
        </p:spPr>
        <p:txBody>
          <a:bodyPr wrap="square" lIns="0" tIns="0" rIns="0" bIns="0" rtlCol="0" anchor="ctr"/>
          <a:lstStyle/>
          <a:p>
            <a:pPr algn="l" indent="0" marL="0">
              <a:buNone/>
            </a:pPr>
            <a:r>
              <a:rPr lang="en-US" sz="1200" b="1" dirty="0">
                <a:solidFill>
                  <a:srgbClr val="F2F0EB"/>
                </a:solidFill>
                <a:latin typeface="DM Sans" pitchFamily="34" charset="0"/>
                <a:ea typeface="DM Sans" pitchFamily="34" charset="-122"/>
                <a:cs typeface="DM Sans" pitchFamily="34" charset="-120"/>
              </a:rPr>
              <a:t>Plant defense elicitation</a:t>
            </a:r>
            <a:pPr algn="l" indent="0" marL="0">
              <a:buNone/>
            </a:pPr>
            <a:r>
              <a:rPr lang="en-US" sz="1200" dirty="0">
                <a:solidFill>
                  <a:srgbClr val="F2F0EB"/>
                </a:solidFill>
                <a:latin typeface="DM Sans" pitchFamily="34" charset="0"/>
                <a:ea typeface="DM Sans" pitchFamily="34" charset="-122"/>
                <a:cs typeface="DM Sans" pitchFamily="34" charset="-120"/>
              </a:rPr>
              <a:t> — ~3-fold upregulation of defense genes (TaPAL, TaPR1, TaPR2) = systemic acquired resistance</a:t>
            </a:r>
            <a:endParaRPr lang="en-US" sz="1200" dirty="0"/>
          </a:p>
        </p:txBody>
      </p:sp>
      <p:sp>
        <p:nvSpPr>
          <p:cNvPr id="14" name="Text 12"/>
          <p:cNvSpPr txBox="1"/>
          <p:nvPr/>
        </p:nvSpPr>
        <p:spPr>
          <a:xfrm>
            <a:off x="1143000" y="4845406"/>
            <a:ext cx="162763" cy="314554"/>
          </a:xfrm>
          <a:prstGeom prst="rect">
            <a:avLst/>
          </a:prstGeom>
          <a:noFill/>
          <a:ln/>
        </p:spPr>
        <p:txBody>
          <a:bodyPr wrap="none" lIns="0" tIns="0" rIns="0" bIns="0" rtlCol="0" anchor="ctr"/>
          <a:lstStyle/>
          <a:p>
            <a:pPr algn="l" indent="0" marL="0">
              <a:buNone/>
            </a:pPr>
            <a:r>
              <a:rPr lang="en-US" sz="1200" dirty="0">
                <a:solidFill>
                  <a:srgbClr val="4ADE80"/>
                </a:solidFill>
                <a:latin typeface="DM Sans" pitchFamily="34" charset="0"/>
                <a:ea typeface="DM Sans" pitchFamily="34" charset="-122"/>
                <a:cs typeface="DM Sans" pitchFamily="34" charset="-120"/>
              </a:rPr>
              <a:t>③</a:t>
            </a:r>
            <a:endParaRPr lang="en-US" sz="1200" dirty="0"/>
          </a:p>
        </p:txBody>
      </p:sp>
      <p:sp>
        <p:nvSpPr>
          <p:cNvPr id="15" name="Text 13"/>
          <p:cNvSpPr txBox="1"/>
          <p:nvPr/>
        </p:nvSpPr>
        <p:spPr>
          <a:xfrm>
            <a:off x="1419149" y="4845406"/>
            <a:ext cx="7534656" cy="619963"/>
          </a:xfrm>
          <a:prstGeom prst="rect">
            <a:avLst/>
          </a:prstGeom>
          <a:noFill/>
          <a:ln/>
        </p:spPr>
        <p:txBody>
          <a:bodyPr wrap="square" lIns="0" tIns="0" rIns="0" bIns="0" rtlCol="0" anchor="ctr"/>
          <a:lstStyle/>
          <a:p>
            <a:pPr algn="l" indent="0" marL="0">
              <a:buNone/>
            </a:pPr>
            <a:r>
              <a:rPr lang="en-US" sz="1200" b="1" dirty="0">
                <a:solidFill>
                  <a:srgbClr val="F2F0EB"/>
                </a:solidFill>
                <a:latin typeface="DM Sans" pitchFamily="34" charset="0"/>
                <a:ea typeface="DM Sans" pitchFamily="34" charset="-122"/>
                <a:cs typeface="DM Sans" pitchFamily="34" charset="-120"/>
              </a:rPr>
              <a:t>Mycotoxin pathway suppression</a:t>
            </a:r>
            <a:pPr algn="l" indent="0" marL="0">
              <a:buNone/>
            </a:pPr>
            <a:r>
              <a:rPr lang="en-US" sz="1200" dirty="0">
                <a:solidFill>
                  <a:srgbClr val="F2F0EB"/>
                </a:solidFill>
                <a:latin typeface="DM Sans" pitchFamily="34" charset="0"/>
                <a:ea typeface="DM Sans" pitchFamily="34" charset="-122"/>
                <a:cs typeface="DM Sans" pitchFamily="34" charset="-120"/>
              </a:rPr>
              <a:t> — downregulates trichothecene biosynthesis genes in </a:t>
            </a:r>
            <a:pPr algn="l" indent="0" marL="0">
              <a:buNone/>
            </a:pPr>
            <a:r>
              <a:rPr lang="en-US" sz="1200" i="1" dirty="0">
                <a:solidFill>
                  <a:srgbClr val="F2F0EB"/>
                </a:solidFill>
                <a:latin typeface="DM Sans" pitchFamily="34" charset="0"/>
                <a:ea typeface="DM Sans" pitchFamily="34" charset="-122"/>
                <a:cs typeface="DM Sans" pitchFamily="34" charset="-120"/>
              </a:rPr>
              <a:t>F. graminearum</a:t>
            </a:r>
            <a:endParaRPr lang="en-US" sz="1200" dirty="0"/>
          </a:p>
        </p:txBody>
      </p:sp>
      <p:sp>
        <p:nvSpPr>
          <p:cNvPr id="16" name="Text 14"/>
          <p:cNvSpPr txBox="1"/>
          <p:nvPr/>
        </p:nvSpPr>
        <p:spPr>
          <a:xfrm>
            <a:off x="10096805" y="2495398"/>
            <a:ext cx="6667805" cy="200254"/>
          </a:xfrm>
          <a:prstGeom prst="rect">
            <a:avLst/>
          </a:prstGeom>
          <a:noFill/>
          <a:ln/>
        </p:spPr>
        <p:txBody>
          <a:bodyPr wrap="none" lIns="0" tIns="0" rIns="0" bIns="0" rtlCol="0" anchor="ctr"/>
          <a:lstStyle/>
          <a:p>
            <a:pPr algn="l" indent="0" marL="0">
              <a:buNone/>
            </a:pPr>
            <a:r>
              <a:rPr lang="en-US" sz="1200" b="1" spc="75" kern="0" dirty="0">
                <a:solidFill>
                  <a:srgbClr val="4ADE80"/>
                </a:solidFill>
                <a:latin typeface="DM Sans" pitchFamily="34" charset="0"/>
                <a:ea typeface="DM Sans" pitchFamily="34" charset="-122"/>
                <a:cs typeface="DM Sans" pitchFamily="34" charset="-120"/>
              </a:rPr>
              <a:t>Published Results</a:t>
            </a:r>
            <a:endParaRPr lang="en-US" sz="1200" dirty="0"/>
          </a:p>
        </p:txBody>
      </p:sp>
      <p:sp>
        <p:nvSpPr>
          <p:cNvPr id="17" name="Shape 15"/>
          <p:cNvSpPr/>
          <p:nvPr/>
        </p:nvSpPr>
        <p:spPr>
          <a:xfrm>
            <a:off x="10096805" y="2924251"/>
            <a:ext cx="6667805" cy="1657807"/>
          </a:xfrm>
          <a:prstGeom prst="roundRect">
            <a:avLst>
              <a:gd name="adj" fmla="val 3475"/>
            </a:avLst>
          </a:prstGeom>
          <a:solidFill>
            <a:srgbClr val="4ADE80">
              <a:alpha val="8000"/>
            </a:srgbClr>
          </a:solidFill>
          <a:ln w="12700">
            <a:solidFill>
              <a:srgbClr val="FFFFFF">
                <a:alpha val="0"/>
              </a:srgbClr>
            </a:solidFill>
            <a:prstDash val="solid"/>
          </a:ln>
        </p:spPr>
      </p:sp>
      <p:sp>
        <p:nvSpPr>
          <p:cNvPr id="18" name="Text 16"/>
          <p:cNvSpPr txBox="1"/>
          <p:nvPr/>
        </p:nvSpPr>
        <p:spPr>
          <a:xfrm>
            <a:off x="10287000" y="3114446"/>
            <a:ext cx="6286500" cy="191110"/>
          </a:xfrm>
          <a:prstGeom prst="rect">
            <a:avLst/>
          </a:prstGeom>
          <a:noFill/>
          <a:ln/>
        </p:spPr>
        <p:txBody>
          <a:bodyPr wrap="none" lIns="0" tIns="0" rIns="0" bIns="0" rtlCol="0" anchor="ctr"/>
          <a:lstStyle/>
          <a:p>
            <a:pPr algn="l" indent="0" marL="0">
              <a:buNone/>
            </a:pPr>
            <a:r>
              <a:rPr lang="en-US" sz="1100" dirty="0">
                <a:solidFill>
                  <a:srgbClr val="D4A543"/>
                </a:solidFill>
                <a:latin typeface="DM Sans" pitchFamily="34" charset="0"/>
                <a:ea typeface="DM Sans" pitchFamily="34" charset="-122"/>
                <a:cs typeface="DM Sans" pitchFamily="34" charset="-120"/>
              </a:rPr>
              <a:t>Chitosan HCl on Wheat — Fusarium Head Blight</a:t>
            </a:r>
            <a:endParaRPr lang="en-US" sz="1100" dirty="0"/>
          </a:p>
        </p:txBody>
      </p:sp>
      <p:sp>
        <p:nvSpPr>
          <p:cNvPr id="19" name="Text 17"/>
          <p:cNvSpPr txBox="1"/>
          <p:nvPr/>
        </p:nvSpPr>
        <p:spPr>
          <a:xfrm>
            <a:off x="10287000" y="3381451"/>
            <a:ext cx="6286500" cy="352958"/>
          </a:xfrm>
          <a:prstGeom prst="rect">
            <a:avLst/>
          </a:prstGeom>
          <a:noFill/>
          <a:ln/>
        </p:spPr>
        <p:txBody>
          <a:bodyPr wrap="none" lIns="0" tIns="0" rIns="0" bIns="0" rtlCol="0" anchor="ctr"/>
          <a:lstStyle/>
          <a:p>
            <a:pPr algn="l" indent="0" marL="0">
              <a:buNone/>
            </a:pPr>
            <a:r>
              <a:rPr lang="en-US" sz="2100" b="1" dirty="0">
                <a:solidFill>
                  <a:srgbClr val="F2F0EB"/>
                </a:solidFill>
                <a:latin typeface="DM Sans" pitchFamily="34" charset="0"/>
                <a:ea typeface="DM Sans" pitchFamily="34" charset="-122"/>
                <a:cs typeface="DM Sans" pitchFamily="34" charset="-120"/>
              </a:rPr>
              <a:t>6% severity vs. 20% control</a:t>
            </a:r>
            <a:endParaRPr lang="en-US" sz="2100" dirty="0"/>
          </a:p>
        </p:txBody>
      </p:sp>
      <p:sp>
        <p:nvSpPr>
          <p:cNvPr id="20" name="Text 18"/>
          <p:cNvSpPr txBox="1"/>
          <p:nvPr/>
        </p:nvSpPr>
        <p:spPr>
          <a:xfrm>
            <a:off x="10287000" y="3771900"/>
            <a:ext cx="6286500" cy="381305"/>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FHB-resistant genotype DBC480, 21 dpi. Chitosan reduced fungal spread and some mycotoxin accumulation.</a:t>
            </a:r>
            <a:endParaRPr lang="en-US" sz="1100" dirty="0"/>
          </a:p>
        </p:txBody>
      </p:sp>
      <p:sp>
        <p:nvSpPr>
          <p:cNvPr id="21" name="Text 19"/>
          <p:cNvSpPr txBox="1"/>
          <p:nvPr/>
        </p:nvSpPr>
        <p:spPr>
          <a:xfrm>
            <a:off x="10287000" y="4229100"/>
            <a:ext cx="6286500" cy="162763"/>
          </a:xfrm>
          <a:prstGeom prst="rect">
            <a:avLst/>
          </a:prstGeom>
          <a:noFill/>
          <a:ln/>
        </p:spPr>
        <p:txBody>
          <a:bodyPr wrap="none" lIns="0" tIns="0" rIns="0" bIns="0" rtlCol="0" anchor="ctr"/>
          <a:lstStyle/>
          <a:p>
            <a:pPr algn="l" indent="0" marL="0">
              <a:buNone/>
            </a:pPr>
            <a:r>
              <a:rPr lang="en-US" sz="900" i="1" dirty="0">
                <a:solidFill>
                  <a:srgbClr val="9CA3AF"/>
                </a:solidFill>
                <a:latin typeface="DM Sans" pitchFamily="34" charset="0"/>
                <a:ea typeface="DM Sans" pitchFamily="34" charset="-122"/>
                <a:cs typeface="DM Sans" pitchFamily="34" charset="-120"/>
              </a:rPr>
              <a:t>Francesconi et al. (2020) Molecules</a:t>
            </a:r>
            <a:endParaRPr lang="en-US" sz="900" dirty="0"/>
          </a:p>
        </p:txBody>
      </p:sp>
      <p:sp>
        <p:nvSpPr>
          <p:cNvPr id="22" name="Shape 20"/>
          <p:cNvSpPr/>
          <p:nvPr/>
        </p:nvSpPr>
        <p:spPr>
          <a:xfrm>
            <a:off x="10096805" y="4772254"/>
            <a:ext cx="6667805" cy="1466698"/>
          </a:xfrm>
          <a:prstGeom prst="roundRect">
            <a:avLst>
              <a:gd name="adj" fmla="val 3928"/>
            </a:avLst>
          </a:prstGeom>
          <a:solidFill>
            <a:srgbClr val="4ADE80">
              <a:alpha val="8000"/>
            </a:srgbClr>
          </a:solidFill>
          <a:ln w="12700">
            <a:solidFill>
              <a:srgbClr val="FFFFFF">
                <a:alpha val="0"/>
              </a:srgbClr>
            </a:solidFill>
            <a:prstDash val="solid"/>
          </a:ln>
        </p:spPr>
      </p:sp>
      <p:sp>
        <p:nvSpPr>
          <p:cNvPr id="23" name="Text 21"/>
          <p:cNvSpPr txBox="1"/>
          <p:nvPr/>
        </p:nvSpPr>
        <p:spPr>
          <a:xfrm>
            <a:off x="10287000" y="4962449"/>
            <a:ext cx="6286500" cy="191110"/>
          </a:xfrm>
          <a:prstGeom prst="rect">
            <a:avLst/>
          </a:prstGeom>
          <a:noFill/>
          <a:ln/>
        </p:spPr>
        <p:txBody>
          <a:bodyPr wrap="none" lIns="0" tIns="0" rIns="0" bIns="0" rtlCol="0" anchor="ctr"/>
          <a:lstStyle/>
          <a:p>
            <a:pPr algn="l" indent="0" marL="0">
              <a:buNone/>
            </a:pPr>
            <a:r>
              <a:rPr lang="en-US" sz="1100" dirty="0">
                <a:solidFill>
                  <a:srgbClr val="D4A543"/>
                </a:solidFill>
                <a:latin typeface="DM Sans" pitchFamily="34" charset="0"/>
                <a:ea typeface="DM Sans" pitchFamily="34" charset="-122"/>
                <a:cs typeface="DM Sans" pitchFamily="34" charset="-120"/>
              </a:rPr>
              <a:t>Chitosan + Seaweed Biostimulant on Wheat</a:t>
            </a:r>
            <a:endParaRPr lang="en-US" sz="1100" dirty="0"/>
          </a:p>
        </p:txBody>
      </p:sp>
      <p:sp>
        <p:nvSpPr>
          <p:cNvPr id="24" name="Text 22"/>
          <p:cNvSpPr txBox="1"/>
          <p:nvPr/>
        </p:nvSpPr>
        <p:spPr>
          <a:xfrm>
            <a:off x="10287000" y="5229454"/>
            <a:ext cx="6286500" cy="352958"/>
          </a:xfrm>
          <a:prstGeom prst="rect">
            <a:avLst/>
          </a:prstGeom>
          <a:noFill/>
          <a:ln/>
        </p:spPr>
        <p:txBody>
          <a:bodyPr wrap="none" lIns="0" tIns="0" rIns="0" bIns="0" rtlCol="0" anchor="ctr"/>
          <a:lstStyle/>
          <a:p>
            <a:pPr algn="l" indent="0" marL="0">
              <a:buNone/>
            </a:pPr>
            <a:r>
              <a:rPr lang="en-US" sz="2100" b="1" dirty="0">
                <a:solidFill>
                  <a:srgbClr val="F2F0EB"/>
                </a:solidFill>
                <a:latin typeface="DM Sans" pitchFamily="34" charset="0"/>
                <a:ea typeface="DM Sans" pitchFamily="34" charset="-122"/>
                <a:cs typeface="DM Sans" pitchFamily="34" charset="-120"/>
              </a:rPr>
              <a:t>80% reduction in infection area</a:t>
            </a:r>
            <a:endParaRPr lang="en-US" sz="2100" dirty="0"/>
          </a:p>
        </p:txBody>
      </p:sp>
      <p:sp>
        <p:nvSpPr>
          <p:cNvPr id="25" name="Text 23"/>
          <p:cNvSpPr txBox="1"/>
          <p:nvPr/>
        </p:nvSpPr>
        <p:spPr>
          <a:xfrm>
            <a:off x="10287000" y="5619902"/>
            <a:ext cx="6972300" cy="191110"/>
          </a:xfrm>
          <a:prstGeom prst="rect">
            <a:avLst/>
          </a:prstGeom>
          <a:noFill/>
          <a:ln/>
        </p:spPr>
        <p:txBody>
          <a:bodyPr wrap="non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84% fewer conidia produced. Infected spikes reduced 38.5%–53.8%. DON levels reduced.</a:t>
            </a:r>
            <a:endParaRPr lang="en-US" sz="1100" dirty="0"/>
          </a:p>
        </p:txBody>
      </p:sp>
      <p:sp>
        <p:nvSpPr>
          <p:cNvPr id="26" name="Text 24"/>
          <p:cNvSpPr txBox="1"/>
          <p:nvPr/>
        </p:nvSpPr>
        <p:spPr>
          <a:xfrm>
            <a:off x="10287000" y="5886907"/>
            <a:ext cx="6286500" cy="162763"/>
          </a:xfrm>
          <a:prstGeom prst="rect">
            <a:avLst/>
          </a:prstGeom>
          <a:noFill/>
          <a:ln/>
        </p:spPr>
        <p:txBody>
          <a:bodyPr wrap="none" lIns="0" tIns="0" rIns="0" bIns="0" rtlCol="0" anchor="ctr"/>
          <a:lstStyle/>
          <a:p>
            <a:pPr algn="l" indent="0" marL="0">
              <a:buNone/>
            </a:pPr>
            <a:r>
              <a:rPr lang="en-US" sz="900" i="1" dirty="0">
                <a:solidFill>
                  <a:srgbClr val="9CA3AF"/>
                </a:solidFill>
                <a:latin typeface="DM Sans" pitchFamily="34" charset="0"/>
                <a:ea typeface="DM Sans" pitchFamily="34" charset="-122"/>
                <a:cs typeface="DM Sans" pitchFamily="34" charset="-120"/>
              </a:rPr>
              <a:t>Gunupuru et al. (2019) PLOS ONE</a:t>
            </a:r>
            <a:endParaRPr lang="en-US" sz="900" dirty="0"/>
          </a:p>
        </p:txBody>
      </p:sp>
      <p:sp>
        <p:nvSpPr>
          <p:cNvPr id="27" name="Shape 25"/>
          <p:cNvSpPr/>
          <p:nvPr/>
        </p:nvSpPr>
        <p:spPr>
          <a:xfrm>
            <a:off x="10096805" y="6429146"/>
            <a:ext cx="6667805" cy="1380744"/>
          </a:xfrm>
          <a:prstGeom prst="roundRect">
            <a:avLst>
              <a:gd name="adj" fmla="val 4172"/>
            </a:avLst>
          </a:prstGeom>
          <a:solidFill>
            <a:srgbClr val="4ADE80">
              <a:alpha val="8000"/>
            </a:srgbClr>
          </a:solidFill>
          <a:ln w="12700">
            <a:solidFill>
              <a:srgbClr val="FFFFFF">
                <a:alpha val="0"/>
              </a:srgbClr>
            </a:solidFill>
            <a:prstDash val="solid"/>
          </a:ln>
        </p:spPr>
      </p:sp>
      <p:sp>
        <p:nvSpPr>
          <p:cNvPr id="28" name="Text 26"/>
          <p:cNvSpPr txBox="1"/>
          <p:nvPr/>
        </p:nvSpPr>
        <p:spPr>
          <a:xfrm>
            <a:off x="10287000" y="6620256"/>
            <a:ext cx="6286500" cy="191110"/>
          </a:xfrm>
          <a:prstGeom prst="rect">
            <a:avLst/>
          </a:prstGeom>
          <a:noFill/>
          <a:ln/>
        </p:spPr>
        <p:txBody>
          <a:bodyPr wrap="none" lIns="0" tIns="0" rIns="0" bIns="0" rtlCol="0" anchor="ctr"/>
          <a:lstStyle/>
          <a:p>
            <a:pPr algn="l" indent="0" marL="0">
              <a:buNone/>
            </a:pPr>
            <a:r>
              <a:rPr lang="en-US" sz="1100" dirty="0">
                <a:solidFill>
                  <a:srgbClr val="D4A543"/>
                </a:solidFill>
                <a:latin typeface="DM Sans" pitchFamily="34" charset="0"/>
                <a:ea typeface="DM Sans" pitchFamily="34" charset="-122"/>
                <a:cs typeface="DM Sans" pitchFamily="34" charset="-120"/>
              </a:rPr>
              <a:t>Key Mechanistic Finding</a:t>
            </a:r>
            <a:endParaRPr lang="en-US" sz="1100" dirty="0"/>
          </a:p>
        </p:txBody>
      </p:sp>
      <p:sp>
        <p:nvSpPr>
          <p:cNvPr id="29" name="Text 27"/>
          <p:cNvSpPr txBox="1"/>
          <p:nvPr/>
        </p:nvSpPr>
        <p:spPr>
          <a:xfrm>
            <a:off x="10287000" y="6886346"/>
            <a:ext cx="6286500" cy="734263"/>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Chitosan strongly downregulated </a:t>
            </a:r>
            <a:pPr algn="l" indent="0" marL="0">
              <a:buNone/>
            </a:pPr>
            <a:r>
              <a:rPr lang="en-US" sz="1200" i="1" dirty="0">
                <a:solidFill>
                  <a:srgbClr val="F2F0EB"/>
                </a:solidFill>
                <a:latin typeface="DM Sans" pitchFamily="34" charset="0"/>
                <a:ea typeface="DM Sans" pitchFamily="34" charset="-122"/>
                <a:cs typeface="DM Sans" pitchFamily="34" charset="-120"/>
              </a:rPr>
              <a:t>F. graminearum</a:t>
            </a:r>
            <a:pPr algn="l" indent="0" marL="0">
              <a:buNone/>
            </a:pPr>
            <a:r>
              <a:rPr lang="en-US" sz="1200" dirty="0">
                <a:solidFill>
                  <a:srgbClr val="F2F0EB"/>
                </a:solidFill>
                <a:latin typeface="DM Sans" pitchFamily="34" charset="0"/>
                <a:ea typeface="DM Sans" pitchFamily="34" charset="-122"/>
                <a:cs typeface="DM Sans" pitchFamily="34" charset="-120"/>
              </a:rPr>
              <a:t> genes for cell growth, respiration, virulence, and trichothecene biosynthesis — while conventional fungicides (tebuconazole) actually </a:t>
            </a:r>
            <a:pPr algn="l" indent="0" marL="0">
              <a:buNone/>
            </a:pPr>
            <a:r>
              <a:rPr lang="en-US" sz="1200" i="1" dirty="0">
                <a:solidFill>
                  <a:srgbClr val="F2F0EB"/>
                </a:solidFill>
                <a:latin typeface="DM Sans" pitchFamily="34" charset="0"/>
                <a:ea typeface="DM Sans" pitchFamily="34" charset="-122"/>
                <a:cs typeface="DM Sans" pitchFamily="34" charset="-120"/>
              </a:rPr>
              <a:t>upregulated</a:t>
            </a:r>
            <a:pPr algn="l" indent="0" marL="0">
              <a:buNone/>
            </a:pPr>
            <a:r>
              <a:rPr lang="en-US" sz="1200" dirty="0">
                <a:solidFill>
                  <a:srgbClr val="F2F0EB"/>
                </a:solidFill>
                <a:latin typeface="DM Sans" pitchFamily="34" charset="0"/>
                <a:ea typeface="DM Sans" pitchFamily="34" charset="-122"/>
                <a:cs typeface="DM Sans" pitchFamily="34" charset="-120"/>
              </a:rPr>
              <a:t> the toxin pathway.</a:t>
            </a:r>
            <a:endParaRPr lang="en-US" sz="1200" dirty="0"/>
          </a:p>
        </p:txBody>
      </p:sp>
      <p:sp>
        <p:nvSpPr>
          <p:cNvPr id="30" name="Text 28"/>
          <p:cNvSpPr txBox="1"/>
          <p:nvPr/>
        </p:nvSpPr>
        <p:spPr>
          <a:xfrm>
            <a:off x="1143000" y="9525305"/>
            <a:ext cx="16002000" cy="162763"/>
          </a:xfrm>
          <a:prstGeom prst="rect">
            <a:avLst/>
          </a:prstGeom>
          <a:noFill/>
          <a:ln/>
        </p:spPr>
        <p:txBody>
          <a:bodyPr wrap="none" lIns="0" tIns="0" rIns="0" bIns="0" rtlCol="0" anchor="ctr"/>
          <a:lstStyle/>
          <a:p>
            <a:pPr algn="l" indent="0" marL="0">
              <a:buNone/>
            </a:pPr>
            <a:r>
              <a:rPr lang="en-US" sz="900" dirty="0">
                <a:solidFill>
                  <a:srgbClr val="9CA3AF"/>
                </a:solidFill>
                <a:latin typeface="DM Sans" pitchFamily="34" charset="0"/>
                <a:ea typeface="DM Sans" pitchFamily="34" charset="-122"/>
                <a:cs typeface="DM Sans" pitchFamily="34" charset="-120"/>
              </a:rPr>
              <a:t>PMC7587526 (2020) | PLOS ONE 10.1371/journal.pone.0220562 (2019)</a:t>
            </a:r>
            <a:endParaRPr lang="en-US" sz="900" dirty="0"/>
          </a:p>
        </p:txBody>
      </p:sp>
      <p:sp>
        <p:nvSpPr>
          <p:cNvPr id="31" name="Text 29"/>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3047695"/>
            <a:ext cx="16002000" cy="1143000"/>
          </a:xfrm>
          <a:prstGeom prst="roundRect">
            <a:avLst>
              <a:gd name="adj" fmla="val 6640"/>
            </a:avLst>
          </a:prstGeom>
          <a:solidFill>
            <a:srgbClr val="1A2332"/>
          </a:solidFill>
          <a:ln w="12700">
            <a:solidFill>
              <a:srgbClr val="FFFFFF">
                <a:alpha val="0"/>
              </a:srgbClr>
            </a:solidFill>
            <a:prstDash val="solid"/>
          </a:ln>
        </p:spPr>
      </p:sp>
      <p:sp>
        <p:nvSpPr>
          <p:cNvPr id="5" name="Shape 3"/>
          <p:cNvSpPr/>
          <p:nvPr/>
        </p:nvSpPr>
        <p:spPr>
          <a:xfrm>
            <a:off x="9715500" y="4667098"/>
            <a:ext cx="7467905" cy="3619195"/>
          </a:xfrm>
          <a:prstGeom prst="roundRect">
            <a:avLst>
              <a:gd name="adj" fmla="val 2097"/>
            </a:avLst>
          </a:prstGeom>
          <a:solidFill>
            <a:srgbClr val="1A2332"/>
          </a:solidFill>
          <a:ln/>
        </p:spPr>
      </p:sp>
      <p:sp>
        <p:nvSpPr>
          <p:cNvPr id="6" name="Shape 4"/>
          <p:cNvSpPr/>
          <p:nvPr/>
        </p:nvSpPr>
        <p:spPr>
          <a:xfrm>
            <a:off x="9715500" y="4667098"/>
            <a:ext cx="38405" cy="3619195"/>
          </a:xfrm>
          <a:prstGeom prst="roundRect">
            <a:avLst>
              <a:gd name="adj" fmla="val 197618"/>
            </a:avLst>
          </a:prstGeom>
          <a:solidFill>
            <a:srgbClr val="D4A543"/>
          </a:solidFill>
          <a:ln w="12700">
            <a:solidFill>
              <a:srgbClr val="D4A543">
                <a:alpha val="0"/>
              </a:srgbClr>
            </a:solidFill>
            <a:prstDash val="solid"/>
          </a:ln>
        </p:spPr>
      </p:sp>
      <p:sp>
        <p:nvSpPr>
          <p:cNvPr id="7" name="Text 5"/>
          <p:cNvSpPr txBox="1"/>
          <p:nvPr/>
        </p:nvSpPr>
        <p:spPr>
          <a:xfrm>
            <a:off x="1143000" y="571500"/>
            <a:ext cx="476311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Touchpoint 2 — Processing &amp; Storage</a:t>
            </a:r>
            <a:endParaRPr lang="en-US" sz="1000" dirty="0"/>
          </a:p>
        </p:txBody>
      </p:sp>
      <p:sp>
        <p:nvSpPr>
          <p:cNvPr id="8" name="Text 6"/>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Grain Is Still Vulnerable After It Leaves the Field</a:t>
            </a:r>
            <a:endParaRPr lang="en-US" sz="3400" dirty="0"/>
          </a:p>
        </p:txBody>
      </p:sp>
      <p:sp>
        <p:nvSpPr>
          <p:cNvPr id="9" name="Text 7"/>
          <p:cNvSpPr txBox="1"/>
          <p:nvPr/>
        </p:nvSpPr>
        <p:spPr>
          <a:xfrm>
            <a:off x="1143000" y="2143354"/>
            <a:ext cx="16687800" cy="277063"/>
          </a:xfrm>
          <a:prstGeom prst="rect">
            <a:avLst/>
          </a:prstGeom>
          <a:noFill/>
          <a:ln/>
        </p:spPr>
        <p:txBody>
          <a:bodyPr wrap="none" lIns="0" tIns="0" rIns="0" bIns="0" rtlCol="0" anchor="ctr"/>
          <a:lstStyle/>
          <a:p>
            <a:pPr algn="l" indent="0" marL="0">
              <a:buNone/>
            </a:pPr>
            <a:r>
              <a:rPr lang="en-US" sz="1300" dirty="0">
                <a:solidFill>
                  <a:srgbClr val="9CA3AF"/>
                </a:solidFill>
                <a:latin typeface="DM Sans" pitchFamily="34" charset="0"/>
                <a:ea typeface="DM Sans" pitchFamily="34" charset="-122"/>
                <a:cs typeface="DM Sans" pitchFamily="34" charset="-120"/>
              </a:rPr>
              <a:t>Harvest handling, auger damage, drying delays, temperature swings in transit, and condensation in bins create new opportunities for </a:t>
            </a:r>
            <a:pPr algn="l" indent="0" marL="0">
              <a:buNone/>
            </a:pPr>
            <a:r>
              <a:rPr lang="en-US" sz="1300" i="1" dirty="0">
                <a:solidFill>
                  <a:srgbClr val="9CA3AF"/>
                </a:solidFill>
                <a:latin typeface="DM Sans" pitchFamily="34" charset="0"/>
                <a:ea typeface="DM Sans" pitchFamily="34" charset="-122"/>
                <a:cs typeface="DM Sans" pitchFamily="34" charset="-120"/>
              </a:rPr>
              <a:t>A. flavus</a:t>
            </a:r>
            <a:pPr algn="l" indent="0" marL="0">
              <a:buNone/>
            </a:pPr>
            <a:r>
              <a:rPr lang="en-US" sz="1300" dirty="0">
                <a:solidFill>
                  <a:srgbClr val="9CA3AF"/>
                </a:solidFill>
                <a:latin typeface="DM Sans" pitchFamily="34" charset="0"/>
                <a:ea typeface="DM Sans" pitchFamily="34" charset="-122"/>
                <a:cs typeface="DM Sans" pitchFamily="34" charset="-120"/>
              </a:rPr>
              <a:t> proliferation — even on grain that tested clean at harvest.</a:t>
            </a:r>
            <a:endParaRPr lang="en-US" sz="1300" dirty="0"/>
          </a:p>
        </p:txBody>
      </p:sp>
      <p:sp>
        <p:nvSpPr>
          <p:cNvPr id="10" name="Text 8"/>
          <p:cNvSpPr txBox="1"/>
          <p:nvPr/>
        </p:nvSpPr>
        <p:spPr>
          <a:xfrm>
            <a:off x="1429207" y="3333902"/>
            <a:ext cx="2905963" cy="162763"/>
          </a:xfrm>
          <a:prstGeom prst="rect">
            <a:avLst/>
          </a:prstGeom>
          <a:noFill/>
          <a:ln/>
        </p:spPr>
        <p:txBody>
          <a:bodyPr wrap="none" lIns="0" tIns="0" rIns="0" bIns="0" rtlCol="0" anchor="ctr"/>
          <a:lstStyle/>
          <a:p>
            <a:pPr algn="ctr" indent="0" marL="0">
              <a:buNone/>
            </a:pPr>
            <a:r>
              <a:rPr lang="en-US" sz="900" spc="75" kern="0" dirty="0">
                <a:solidFill>
                  <a:srgbClr val="9CA3AF"/>
                </a:solidFill>
                <a:latin typeface="DM Sans" pitchFamily="34" charset="0"/>
                <a:ea typeface="DM Sans" pitchFamily="34" charset="-122"/>
                <a:cs typeface="DM Sans" pitchFamily="34" charset="-120"/>
              </a:rPr>
              <a:t>Harvest</a:t>
            </a:r>
            <a:endParaRPr lang="en-US" sz="900" dirty="0"/>
          </a:p>
        </p:txBody>
      </p:sp>
      <p:sp>
        <p:nvSpPr>
          <p:cNvPr id="11" name="Text 9"/>
          <p:cNvSpPr txBox="1"/>
          <p:nvPr/>
        </p:nvSpPr>
        <p:spPr>
          <a:xfrm>
            <a:off x="1153973" y="3534156"/>
            <a:ext cx="3455518" cy="191110"/>
          </a:xfrm>
          <a:prstGeom prst="rect">
            <a:avLst/>
          </a:prstGeom>
          <a:noFill/>
          <a:ln/>
        </p:spPr>
        <p:txBody>
          <a:bodyPr wrap="none" lIns="0" tIns="0" rIns="0" bIns="0" rtlCol="0" anchor="ctr"/>
          <a:lstStyle/>
          <a:p>
            <a:pPr algn="ctr" indent="0" marL="0">
              <a:buNone/>
            </a:pPr>
            <a:r>
              <a:rPr lang="en-US" sz="1100" dirty="0">
                <a:solidFill>
                  <a:srgbClr val="F2F0EB"/>
                </a:solidFill>
                <a:latin typeface="DM Sans" pitchFamily="34" charset="0"/>
                <a:ea typeface="DM Sans" pitchFamily="34" charset="-122"/>
                <a:cs typeface="DM Sans" pitchFamily="34" charset="-120"/>
              </a:rPr>
              <a:t>Mechanical damage exposes kernel interior</a:t>
            </a:r>
            <a:endParaRPr lang="en-US" sz="1100" dirty="0"/>
          </a:p>
        </p:txBody>
      </p:sp>
      <p:sp>
        <p:nvSpPr>
          <p:cNvPr id="12" name="Text 10"/>
          <p:cNvSpPr txBox="1"/>
          <p:nvPr/>
        </p:nvSpPr>
        <p:spPr>
          <a:xfrm>
            <a:off x="4331513" y="3381451"/>
            <a:ext cx="228600" cy="295351"/>
          </a:xfrm>
          <a:prstGeom prst="rect">
            <a:avLst/>
          </a:prstGeom>
          <a:noFill/>
          <a:ln/>
        </p:spPr>
        <p:txBody>
          <a:bodyPr wrap="none" lIns="0" tIns="0" rIns="0" bIns="0" rtlCol="0" anchor="ctr"/>
          <a:lstStyle/>
          <a:p>
            <a:pPr algn="l" indent="0" marL="0">
              <a:buNone/>
            </a:pPr>
            <a:r>
              <a:rPr lang="en-US" sz="1800" dirty="0">
                <a:solidFill>
                  <a:srgbClr val="D4A543"/>
                </a:solidFill>
                <a:latin typeface="DM Sans" pitchFamily="34" charset="0"/>
                <a:ea typeface="DM Sans" pitchFamily="34" charset="-122"/>
                <a:cs typeface="DM Sans" pitchFamily="34" charset="-120"/>
              </a:rPr>
              <a:t>→</a:t>
            </a:r>
            <a:endParaRPr lang="en-US" sz="1800" dirty="0"/>
          </a:p>
        </p:txBody>
      </p:sp>
      <p:sp>
        <p:nvSpPr>
          <p:cNvPr id="13" name="Text 11"/>
          <p:cNvSpPr txBox="1"/>
          <p:nvPr/>
        </p:nvSpPr>
        <p:spPr>
          <a:xfrm>
            <a:off x="4560113" y="3238805"/>
            <a:ext cx="2905963" cy="162763"/>
          </a:xfrm>
          <a:prstGeom prst="rect">
            <a:avLst/>
          </a:prstGeom>
          <a:noFill/>
          <a:ln/>
        </p:spPr>
        <p:txBody>
          <a:bodyPr wrap="none" lIns="0" tIns="0" rIns="0" bIns="0" rtlCol="0" anchor="ctr"/>
          <a:lstStyle/>
          <a:p>
            <a:pPr algn="ctr" indent="0" marL="0">
              <a:buNone/>
            </a:pPr>
            <a:r>
              <a:rPr lang="en-US" sz="900" spc="75" kern="0" dirty="0">
                <a:solidFill>
                  <a:srgbClr val="9CA3AF"/>
                </a:solidFill>
                <a:latin typeface="DM Sans" pitchFamily="34" charset="0"/>
                <a:ea typeface="DM Sans" pitchFamily="34" charset="-122"/>
                <a:cs typeface="DM Sans" pitchFamily="34" charset="-120"/>
              </a:rPr>
              <a:t>Drying</a:t>
            </a:r>
            <a:endParaRPr lang="en-US" sz="900" dirty="0"/>
          </a:p>
        </p:txBody>
      </p:sp>
      <p:sp>
        <p:nvSpPr>
          <p:cNvPr id="14" name="Text 12"/>
          <p:cNvSpPr txBox="1"/>
          <p:nvPr/>
        </p:nvSpPr>
        <p:spPr>
          <a:xfrm>
            <a:off x="4560113" y="3438144"/>
            <a:ext cx="2905963" cy="381305"/>
          </a:xfrm>
          <a:prstGeom prst="rect">
            <a:avLst/>
          </a:prstGeom>
          <a:noFill/>
          <a:ln/>
        </p:spPr>
        <p:txBody>
          <a:bodyPr wrap="square" lIns="0" tIns="0" rIns="0" bIns="0" rtlCol="0" anchor="ctr"/>
          <a:lstStyle/>
          <a:p>
            <a:pPr algn="ctr" indent="0" marL="0">
              <a:buNone/>
            </a:pPr>
            <a:r>
              <a:rPr lang="en-US" sz="1100" dirty="0">
                <a:solidFill>
                  <a:srgbClr val="F2F0EB"/>
                </a:solidFill>
                <a:latin typeface="DM Sans" pitchFamily="34" charset="0"/>
                <a:ea typeface="DM Sans" pitchFamily="34" charset="-122"/>
                <a:cs typeface="DM Sans" pitchFamily="34" charset="-120"/>
              </a:rPr>
              <a:t>Delays &gt;24h at &gt;18% MC = rapid mold growth</a:t>
            </a:r>
            <a:endParaRPr lang="en-US" sz="1100" dirty="0"/>
          </a:p>
        </p:txBody>
      </p:sp>
      <p:sp>
        <p:nvSpPr>
          <p:cNvPr id="15" name="Text 13"/>
          <p:cNvSpPr txBox="1"/>
          <p:nvPr/>
        </p:nvSpPr>
        <p:spPr>
          <a:xfrm>
            <a:off x="7464247" y="3381451"/>
            <a:ext cx="228600" cy="295351"/>
          </a:xfrm>
          <a:prstGeom prst="rect">
            <a:avLst/>
          </a:prstGeom>
          <a:noFill/>
          <a:ln/>
        </p:spPr>
        <p:txBody>
          <a:bodyPr wrap="none" lIns="0" tIns="0" rIns="0" bIns="0" rtlCol="0" anchor="ctr"/>
          <a:lstStyle/>
          <a:p>
            <a:pPr algn="l" indent="0" marL="0">
              <a:buNone/>
            </a:pPr>
            <a:r>
              <a:rPr lang="en-US" sz="1800" dirty="0">
                <a:solidFill>
                  <a:srgbClr val="D4A543"/>
                </a:solidFill>
                <a:latin typeface="DM Sans" pitchFamily="34" charset="0"/>
                <a:ea typeface="DM Sans" pitchFamily="34" charset="-122"/>
                <a:cs typeface="DM Sans" pitchFamily="34" charset="-120"/>
              </a:rPr>
              <a:t>→</a:t>
            </a:r>
            <a:endParaRPr lang="en-US" sz="1800" dirty="0"/>
          </a:p>
        </p:txBody>
      </p:sp>
      <p:sp>
        <p:nvSpPr>
          <p:cNvPr id="16" name="Text 14"/>
          <p:cNvSpPr txBox="1"/>
          <p:nvPr/>
        </p:nvSpPr>
        <p:spPr>
          <a:xfrm>
            <a:off x="7692847" y="3333902"/>
            <a:ext cx="2905963" cy="162763"/>
          </a:xfrm>
          <a:prstGeom prst="rect">
            <a:avLst/>
          </a:prstGeom>
          <a:noFill/>
          <a:ln/>
        </p:spPr>
        <p:txBody>
          <a:bodyPr wrap="none" lIns="0" tIns="0" rIns="0" bIns="0" rtlCol="0" anchor="ctr"/>
          <a:lstStyle/>
          <a:p>
            <a:pPr algn="ctr" indent="0" marL="0">
              <a:buNone/>
            </a:pPr>
            <a:r>
              <a:rPr lang="en-US" sz="900" spc="75" kern="0" dirty="0">
                <a:solidFill>
                  <a:srgbClr val="9CA3AF"/>
                </a:solidFill>
                <a:latin typeface="DM Sans" pitchFamily="34" charset="0"/>
                <a:ea typeface="DM Sans" pitchFamily="34" charset="-122"/>
                <a:cs typeface="DM Sans" pitchFamily="34" charset="-120"/>
              </a:rPr>
              <a:t>Transport</a:t>
            </a:r>
            <a:endParaRPr lang="en-US" sz="900" dirty="0"/>
          </a:p>
        </p:txBody>
      </p:sp>
      <p:sp>
        <p:nvSpPr>
          <p:cNvPr id="17" name="Text 15"/>
          <p:cNvSpPr txBox="1"/>
          <p:nvPr/>
        </p:nvSpPr>
        <p:spPr>
          <a:xfrm>
            <a:off x="7417613" y="3534156"/>
            <a:ext cx="3455518" cy="191110"/>
          </a:xfrm>
          <a:prstGeom prst="rect">
            <a:avLst/>
          </a:prstGeom>
          <a:noFill/>
          <a:ln/>
        </p:spPr>
        <p:txBody>
          <a:bodyPr wrap="none" lIns="0" tIns="0" rIns="0" bIns="0" rtlCol="0" anchor="ctr"/>
          <a:lstStyle/>
          <a:p>
            <a:pPr algn="ctr" indent="0" marL="0">
              <a:buNone/>
            </a:pPr>
            <a:r>
              <a:rPr lang="en-US" sz="1100" dirty="0">
                <a:solidFill>
                  <a:srgbClr val="F2F0EB"/>
                </a:solidFill>
                <a:latin typeface="DM Sans" pitchFamily="34" charset="0"/>
                <a:ea typeface="DM Sans" pitchFamily="34" charset="-122"/>
                <a:cs typeface="DM Sans" pitchFamily="34" charset="-120"/>
              </a:rPr>
              <a:t>Condensation, mixing of clean &amp; hot grain</a:t>
            </a:r>
            <a:endParaRPr lang="en-US" sz="1100" dirty="0"/>
          </a:p>
        </p:txBody>
      </p:sp>
      <p:sp>
        <p:nvSpPr>
          <p:cNvPr id="18" name="Text 16"/>
          <p:cNvSpPr txBox="1"/>
          <p:nvPr/>
        </p:nvSpPr>
        <p:spPr>
          <a:xfrm>
            <a:off x="10596067" y="3381451"/>
            <a:ext cx="228600" cy="295351"/>
          </a:xfrm>
          <a:prstGeom prst="rect">
            <a:avLst/>
          </a:prstGeom>
          <a:noFill/>
          <a:ln/>
        </p:spPr>
        <p:txBody>
          <a:bodyPr wrap="none" lIns="0" tIns="0" rIns="0" bIns="0" rtlCol="0" anchor="ctr"/>
          <a:lstStyle/>
          <a:p>
            <a:pPr algn="l" indent="0" marL="0">
              <a:buNone/>
            </a:pPr>
            <a:r>
              <a:rPr lang="en-US" sz="1800" dirty="0">
                <a:solidFill>
                  <a:srgbClr val="D4A543"/>
                </a:solidFill>
                <a:latin typeface="DM Sans" pitchFamily="34" charset="0"/>
                <a:ea typeface="DM Sans" pitchFamily="34" charset="-122"/>
                <a:cs typeface="DM Sans" pitchFamily="34" charset="-120"/>
              </a:rPr>
              <a:t>→</a:t>
            </a:r>
            <a:endParaRPr lang="en-US" sz="1800" dirty="0"/>
          </a:p>
        </p:txBody>
      </p:sp>
      <p:sp>
        <p:nvSpPr>
          <p:cNvPr id="19" name="Text 17"/>
          <p:cNvSpPr txBox="1"/>
          <p:nvPr/>
        </p:nvSpPr>
        <p:spPr>
          <a:xfrm>
            <a:off x="10824667" y="3238805"/>
            <a:ext cx="2905963" cy="162763"/>
          </a:xfrm>
          <a:prstGeom prst="rect">
            <a:avLst/>
          </a:prstGeom>
          <a:noFill/>
          <a:ln/>
        </p:spPr>
        <p:txBody>
          <a:bodyPr wrap="none" lIns="0" tIns="0" rIns="0" bIns="0" rtlCol="0" anchor="ctr"/>
          <a:lstStyle/>
          <a:p>
            <a:pPr algn="ctr" indent="0" marL="0">
              <a:buNone/>
            </a:pPr>
            <a:r>
              <a:rPr lang="en-US" sz="900" spc="75" kern="0" dirty="0">
                <a:solidFill>
                  <a:srgbClr val="9CA3AF"/>
                </a:solidFill>
                <a:latin typeface="DM Sans" pitchFamily="34" charset="0"/>
                <a:ea typeface="DM Sans" pitchFamily="34" charset="-122"/>
                <a:cs typeface="DM Sans" pitchFamily="34" charset="-120"/>
              </a:rPr>
              <a:t>Storage</a:t>
            </a:r>
            <a:endParaRPr lang="en-US" sz="900" dirty="0"/>
          </a:p>
        </p:txBody>
      </p:sp>
      <p:sp>
        <p:nvSpPr>
          <p:cNvPr id="20" name="Text 18"/>
          <p:cNvSpPr txBox="1"/>
          <p:nvPr/>
        </p:nvSpPr>
        <p:spPr>
          <a:xfrm>
            <a:off x="10824667" y="3438144"/>
            <a:ext cx="2905963" cy="381305"/>
          </a:xfrm>
          <a:prstGeom prst="rect">
            <a:avLst/>
          </a:prstGeom>
          <a:noFill/>
          <a:ln/>
        </p:spPr>
        <p:txBody>
          <a:bodyPr wrap="square" lIns="0" tIns="0" rIns="0" bIns="0" rtlCol="0" anchor="ctr"/>
          <a:lstStyle/>
          <a:p>
            <a:pPr algn="ctr" indent="0" marL="0">
              <a:buNone/>
            </a:pPr>
            <a:r>
              <a:rPr lang="en-US" sz="1100" dirty="0">
                <a:solidFill>
                  <a:srgbClr val="F2F0EB"/>
                </a:solidFill>
                <a:latin typeface="DM Sans" pitchFamily="34" charset="0"/>
                <a:ea typeface="DM Sans" pitchFamily="34" charset="-122"/>
                <a:cs typeface="DM Sans" pitchFamily="34" charset="-120"/>
              </a:rPr>
              <a:t>Hot spots, moisture migration, months at risk</a:t>
            </a:r>
            <a:endParaRPr lang="en-US" sz="1100" dirty="0"/>
          </a:p>
        </p:txBody>
      </p:sp>
      <p:sp>
        <p:nvSpPr>
          <p:cNvPr id="21" name="Text 19"/>
          <p:cNvSpPr txBox="1"/>
          <p:nvPr/>
        </p:nvSpPr>
        <p:spPr>
          <a:xfrm>
            <a:off x="13727887" y="3381451"/>
            <a:ext cx="228600" cy="295351"/>
          </a:xfrm>
          <a:prstGeom prst="rect">
            <a:avLst/>
          </a:prstGeom>
          <a:noFill/>
          <a:ln/>
        </p:spPr>
        <p:txBody>
          <a:bodyPr wrap="none" lIns="0" tIns="0" rIns="0" bIns="0" rtlCol="0" anchor="ctr"/>
          <a:lstStyle/>
          <a:p>
            <a:pPr algn="l" indent="0" marL="0">
              <a:buNone/>
            </a:pPr>
            <a:r>
              <a:rPr lang="en-US" sz="1800" dirty="0">
                <a:solidFill>
                  <a:srgbClr val="D4A543"/>
                </a:solidFill>
                <a:latin typeface="DM Sans" pitchFamily="34" charset="0"/>
                <a:ea typeface="DM Sans" pitchFamily="34" charset="-122"/>
                <a:cs typeface="DM Sans" pitchFamily="34" charset="-120"/>
              </a:rPr>
              <a:t>→</a:t>
            </a:r>
            <a:endParaRPr lang="en-US" sz="1800" dirty="0"/>
          </a:p>
        </p:txBody>
      </p:sp>
      <p:sp>
        <p:nvSpPr>
          <p:cNvPr id="22" name="Text 20"/>
          <p:cNvSpPr txBox="1"/>
          <p:nvPr/>
        </p:nvSpPr>
        <p:spPr>
          <a:xfrm>
            <a:off x="13956487" y="3333902"/>
            <a:ext cx="2905963" cy="162763"/>
          </a:xfrm>
          <a:prstGeom prst="rect">
            <a:avLst/>
          </a:prstGeom>
          <a:noFill/>
          <a:ln/>
        </p:spPr>
        <p:txBody>
          <a:bodyPr wrap="none" lIns="0" tIns="0" rIns="0" bIns="0" rtlCol="0" anchor="ctr"/>
          <a:lstStyle/>
          <a:p>
            <a:pPr algn="ctr" indent="0" marL="0">
              <a:buNone/>
            </a:pPr>
            <a:r>
              <a:rPr lang="en-US" sz="900" spc="75" kern="0" dirty="0">
                <a:solidFill>
                  <a:srgbClr val="9CA3AF"/>
                </a:solidFill>
                <a:latin typeface="DM Sans" pitchFamily="34" charset="0"/>
                <a:ea typeface="DM Sans" pitchFamily="34" charset="-122"/>
                <a:cs typeface="DM Sans" pitchFamily="34" charset="-120"/>
              </a:rPr>
              <a:t>Processing</a:t>
            </a:r>
            <a:endParaRPr lang="en-US" sz="900" dirty="0"/>
          </a:p>
        </p:txBody>
      </p:sp>
      <p:sp>
        <p:nvSpPr>
          <p:cNvPr id="23" name="Text 21"/>
          <p:cNvSpPr txBox="1"/>
          <p:nvPr/>
        </p:nvSpPr>
        <p:spPr>
          <a:xfrm>
            <a:off x="13681253" y="3534156"/>
            <a:ext cx="3455518" cy="191110"/>
          </a:xfrm>
          <a:prstGeom prst="rect">
            <a:avLst/>
          </a:prstGeom>
          <a:noFill/>
          <a:ln/>
        </p:spPr>
        <p:txBody>
          <a:bodyPr wrap="none" lIns="0" tIns="0" rIns="0" bIns="0" rtlCol="0" anchor="ctr"/>
          <a:lstStyle/>
          <a:p>
            <a:pPr algn="ctr" indent="0" marL="0">
              <a:buNone/>
            </a:pPr>
            <a:r>
              <a:rPr lang="en-US" sz="1100" dirty="0">
                <a:solidFill>
                  <a:srgbClr val="F2F0EB"/>
                </a:solidFill>
                <a:latin typeface="DM Sans" pitchFamily="34" charset="0"/>
                <a:ea typeface="DM Sans" pitchFamily="34" charset="-122"/>
                <a:cs typeface="DM Sans" pitchFamily="34" charset="-120"/>
              </a:rPr>
              <a:t>Surface dust &amp; fines = high contact area</a:t>
            </a:r>
            <a:endParaRPr lang="en-US" sz="1100" dirty="0"/>
          </a:p>
        </p:txBody>
      </p:sp>
      <p:sp>
        <p:nvSpPr>
          <p:cNvPr id="24" name="Text 22"/>
          <p:cNvSpPr txBox="1"/>
          <p:nvPr/>
        </p:nvSpPr>
        <p:spPr>
          <a:xfrm>
            <a:off x="1143000" y="4667098"/>
            <a:ext cx="7810805" cy="247802"/>
          </a:xfrm>
          <a:prstGeom prst="rect">
            <a:avLst/>
          </a:prstGeom>
          <a:noFill/>
          <a:ln/>
        </p:spPr>
        <p:txBody>
          <a:bodyPr wrap="none" lIns="0" tIns="0" rIns="0" bIns="0" rtlCol="0" anchor="ctr"/>
          <a:lstStyle/>
          <a:p>
            <a:pPr algn="l" indent="0" marL="0">
              <a:buNone/>
            </a:pPr>
            <a:r>
              <a:rPr lang="en-US" sz="1500" b="1" dirty="0">
                <a:solidFill>
                  <a:srgbClr val="F2F0EB"/>
                </a:solidFill>
                <a:latin typeface="DM Sans" pitchFamily="34" charset="0"/>
                <a:ea typeface="DM Sans" pitchFamily="34" charset="-122"/>
                <a:cs typeface="DM Sans" pitchFamily="34" charset="-120"/>
              </a:rPr>
              <a:t>Why chitosan IG is suited to this stage:</a:t>
            </a:r>
            <a:endParaRPr lang="en-US" sz="1500" dirty="0"/>
          </a:p>
        </p:txBody>
      </p:sp>
      <p:sp>
        <p:nvSpPr>
          <p:cNvPr id="25" name="Text 23"/>
          <p:cNvSpPr txBox="1"/>
          <p:nvPr/>
        </p:nvSpPr>
        <p:spPr>
          <a:xfrm>
            <a:off x="1143000" y="5067605"/>
            <a:ext cx="91440" cy="314554"/>
          </a:xfrm>
          <a:prstGeom prst="rect">
            <a:avLst/>
          </a:prstGeom>
          <a:noFill/>
          <a:ln/>
        </p:spPr>
        <p:txBody>
          <a:bodyPr wrap="none" lIns="0" tIns="0" rIns="0" bIns="0" rtlCol="0" anchor="ctr"/>
          <a:lstStyle/>
          <a:p>
            <a:pPr algn="l" indent="0" marL="0">
              <a:buNone/>
            </a:pPr>
            <a:r>
              <a:rPr lang="en-US" sz="1200" dirty="0">
                <a:solidFill>
                  <a:srgbClr val="D4A543"/>
                </a:solidFill>
                <a:latin typeface="DM Sans" pitchFamily="34" charset="0"/>
                <a:ea typeface="DM Sans" pitchFamily="34" charset="-122"/>
                <a:cs typeface="DM Sans" pitchFamily="34" charset="-120"/>
              </a:rPr>
              <a:t>▸</a:t>
            </a:r>
            <a:endParaRPr lang="en-US" sz="1200" dirty="0"/>
          </a:p>
        </p:txBody>
      </p:sp>
      <p:sp>
        <p:nvSpPr>
          <p:cNvPr id="26" name="Text 24"/>
          <p:cNvSpPr txBox="1"/>
          <p:nvPr/>
        </p:nvSpPr>
        <p:spPr>
          <a:xfrm>
            <a:off x="1330452" y="5067605"/>
            <a:ext cx="7629754" cy="619963"/>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Can be applied directly to grain surfaces where contact with fungi and newly produced toxin is highest</a:t>
            </a:r>
            <a:endParaRPr lang="en-US" sz="1200" dirty="0"/>
          </a:p>
        </p:txBody>
      </p:sp>
      <p:sp>
        <p:nvSpPr>
          <p:cNvPr id="27" name="Text 25"/>
          <p:cNvSpPr txBox="1"/>
          <p:nvPr/>
        </p:nvSpPr>
        <p:spPr>
          <a:xfrm>
            <a:off x="1143000" y="5778094"/>
            <a:ext cx="91440" cy="314554"/>
          </a:xfrm>
          <a:prstGeom prst="rect">
            <a:avLst/>
          </a:prstGeom>
          <a:noFill/>
          <a:ln/>
        </p:spPr>
        <p:txBody>
          <a:bodyPr wrap="none" lIns="0" tIns="0" rIns="0" bIns="0" rtlCol="0" anchor="ctr"/>
          <a:lstStyle/>
          <a:p>
            <a:pPr algn="l" indent="0" marL="0">
              <a:buNone/>
            </a:pPr>
            <a:r>
              <a:rPr lang="en-US" sz="1200" dirty="0">
                <a:solidFill>
                  <a:srgbClr val="D4A543"/>
                </a:solidFill>
                <a:latin typeface="DM Sans" pitchFamily="34" charset="0"/>
                <a:ea typeface="DM Sans" pitchFamily="34" charset="-122"/>
                <a:cs typeface="DM Sans" pitchFamily="34" charset="-120"/>
              </a:rPr>
              <a:t>▸</a:t>
            </a:r>
            <a:endParaRPr lang="en-US" sz="1200" dirty="0"/>
          </a:p>
        </p:txBody>
      </p:sp>
      <p:sp>
        <p:nvSpPr>
          <p:cNvPr id="28" name="Text 26"/>
          <p:cNvSpPr txBox="1"/>
          <p:nvPr/>
        </p:nvSpPr>
        <p:spPr>
          <a:xfrm>
            <a:off x="1330452" y="5778094"/>
            <a:ext cx="6525158" cy="314554"/>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Designed to adsorb/sequester aflatoxin B1 already present near grain surfaces</a:t>
            </a:r>
            <a:endParaRPr lang="en-US" sz="1200" dirty="0"/>
          </a:p>
        </p:txBody>
      </p:sp>
      <p:sp>
        <p:nvSpPr>
          <p:cNvPr id="29" name="Text 27"/>
          <p:cNvSpPr txBox="1"/>
          <p:nvPr/>
        </p:nvSpPr>
        <p:spPr>
          <a:xfrm>
            <a:off x="1143000" y="6180430"/>
            <a:ext cx="91440" cy="314554"/>
          </a:xfrm>
          <a:prstGeom prst="rect">
            <a:avLst/>
          </a:prstGeom>
          <a:noFill/>
          <a:ln/>
        </p:spPr>
        <p:txBody>
          <a:bodyPr wrap="none" lIns="0" tIns="0" rIns="0" bIns="0" rtlCol="0" anchor="ctr"/>
          <a:lstStyle/>
          <a:p>
            <a:pPr algn="l" indent="0" marL="0">
              <a:buNone/>
            </a:pPr>
            <a:r>
              <a:rPr lang="en-US" sz="1200" dirty="0">
                <a:solidFill>
                  <a:srgbClr val="D4A543"/>
                </a:solidFill>
                <a:latin typeface="DM Sans" pitchFamily="34" charset="0"/>
                <a:ea typeface="DM Sans" pitchFamily="34" charset="-122"/>
                <a:cs typeface="DM Sans" pitchFamily="34" charset="-120"/>
              </a:rPr>
              <a:t>▸</a:t>
            </a:r>
            <a:endParaRPr lang="en-US" sz="1200" dirty="0"/>
          </a:p>
        </p:txBody>
      </p:sp>
      <p:sp>
        <p:nvSpPr>
          <p:cNvPr id="30" name="Text 28"/>
          <p:cNvSpPr txBox="1"/>
          <p:nvPr/>
        </p:nvSpPr>
        <p:spPr>
          <a:xfrm>
            <a:off x="1330452" y="6180430"/>
            <a:ext cx="7381951" cy="314554"/>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Inhibits </a:t>
            </a:r>
            <a:pPr algn="l" indent="0" marL="0">
              <a:buNone/>
            </a:pPr>
            <a:r>
              <a:rPr lang="en-US" sz="1200" i="1" dirty="0">
                <a:solidFill>
                  <a:srgbClr val="F2F0EB"/>
                </a:solidFill>
                <a:latin typeface="DM Sans" pitchFamily="34" charset="0"/>
                <a:ea typeface="DM Sans" pitchFamily="34" charset="-122"/>
                <a:cs typeface="DM Sans" pitchFamily="34" charset="-120"/>
              </a:rPr>
              <a:t>A. flavus</a:t>
            </a:r>
            <a:pPr algn="l" indent="0" marL="0">
              <a:buNone/>
            </a:pPr>
            <a:r>
              <a:rPr lang="en-US" sz="1200" dirty="0">
                <a:solidFill>
                  <a:srgbClr val="F2F0EB"/>
                </a:solidFill>
                <a:latin typeface="DM Sans" pitchFamily="34" charset="0"/>
                <a:ea typeface="DM Sans" pitchFamily="34" charset="-122"/>
                <a:cs typeface="DM Sans" pitchFamily="34" charset="-120"/>
              </a:rPr>
              <a:t> spore germination, hyphal development, and conidia production on grain</a:t>
            </a:r>
            <a:endParaRPr lang="en-US" sz="1200" dirty="0"/>
          </a:p>
        </p:txBody>
      </p:sp>
      <p:sp>
        <p:nvSpPr>
          <p:cNvPr id="31" name="Text 29"/>
          <p:cNvSpPr txBox="1"/>
          <p:nvPr/>
        </p:nvSpPr>
        <p:spPr>
          <a:xfrm>
            <a:off x="1143000" y="6583680"/>
            <a:ext cx="91440" cy="314554"/>
          </a:xfrm>
          <a:prstGeom prst="rect">
            <a:avLst/>
          </a:prstGeom>
          <a:noFill/>
          <a:ln/>
        </p:spPr>
        <p:txBody>
          <a:bodyPr wrap="none" lIns="0" tIns="0" rIns="0" bIns="0" rtlCol="0" anchor="ctr"/>
          <a:lstStyle/>
          <a:p>
            <a:pPr algn="l" indent="0" marL="0">
              <a:buNone/>
            </a:pPr>
            <a:r>
              <a:rPr lang="en-US" sz="1200" dirty="0">
                <a:solidFill>
                  <a:srgbClr val="D4A543"/>
                </a:solidFill>
                <a:latin typeface="DM Sans" pitchFamily="34" charset="0"/>
                <a:ea typeface="DM Sans" pitchFamily="34" charset="-122"/>
                <a:cs typeface="DM Sans" pitchFamily="34" charset="-120"/>
              </a:rPr>
              <a:t>▸</a:t>
            </a:r>
            <a:endParaRPr lang="en-US" sz="1200" dirty="0"/>
          </a:p>
        </p:txBody>
      </p:sp>
      <p:sp>
        <p:nvSpPr>
          <p:cNvPr id="32" name="Text 30"/>
          <p:cNvSpPr txBox="1"/>
          <p:nvPr/>
        </p:nvSpPr>
        <p:spPr>
          <a:xfrm>
            <a:off x="1330452" y="6583680"/>
            <a:ext cx="7267651" cy="314554"/>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Non-toxic, biodegradable — compatible with feed-grade and food-grade grain handling</a:t>
            </a:r>
            <a:endParaRPr lang="en-US" sz="1200" dirty="0"/>
          </a:p>
        </p:txBody>
      </p:sp>
      <p:sp>
        <p:nvSpPr>
          <p:cNvPr id="33" name="Text 31"/>
          <p:cNvSpPr txBox="1"/>
          <p:nvPr/>
        </p:nvSpPr>
        <p:spPr>
          <a:xfrm>
            <a:off x="10096805" y="4953305"/>
            <a:ext cx="6667805" cy="200254"/>
          </a:xfrm>
          <a:prstGeom prst="rect">
            <a:avLst/>
          </a:prstGeom>
          <a:noFill/>
          <a:ln/>
        </p:spPr>
        <p:txBody>
          <a:bodyPr wrap="none" lIns="0" tIns="0" rIns="0" bIns="0" rtlCol="0" anchor="ctr"/>
          <a:lstStyle/>
          <a:p>
            <a:pPr algn="l" indent="0" marL="0">
              <a:buNone/>
            </a:pPr>
            <a:r>
              <a:rPr lang="en-US" sz="1200" b="1" spc="75" kern="0" dirty="0">
                <a:solidFill>
                  <a:srgbClr val="D4A543"/>
                </a:solidFill>
                <a:latin typeface="DM Sans" pitchFamily="34" charset="0"/>
                <a:ea typeface="DM Sans" pitchFamily="34" charset="-122"/>
                <a:cs typeface="DM Sans" pitchFamily="34" charset="-120"/>
              </a:rPr>
              <a:t>Storage-Stage Evidence</a:t>
            </a:r>
            <a:endParaRPr lang="en-US" sz="1200" dirty="0"/>
          </a:p>
        </p:txBody>
      </p:sp>
      <p:sp>
        <p:nvSpPr>
          <p:cNvPr id="34" name="Shape 32"/>
          <p:cNvSpPr/>
          <p:nvPr/>
        </p:nvSpPr>
        <p:spPr>
          <a:xfrm>
            <a:off x="10096805" y="5343754"/>
            <a:ext cx="6667805" cy="1209751"/>
          </a:xfrm>
          <a:prstGeom prst="roundRect">
            <a:avLst>
              <a:gd name="adj" fmla="val 4762"/>
            </a:avLst>
          </a:prstGeom>
          <a:solidFill>
            <a:srgbClr val="D4A543">
              <a:alpha val="8000"/>
            </a:srgbClr>
          </a:solidFill>
          <a:ln w="12700">
            <a:solidFill>
              <a:srgbClr val="FFFFFF">
                <a:alpha val="0"/>
              </a:srgbClr>
            </a:solidFill>
            <a:prstDash val="solid"/>
          </a:ln>
        </p:spPr>
      </p:sp>
      <p:sp>
        <p:nvSpPr>
          <p:cNvPr id="35" name="Text 33"/>
          <p:cNvSpPr txBox="1"/>
          <p:nvPr/>
        </p:nvSpPr>
        <p:spPr>
          <a:xfrm>
            <a:off x="10287000" y="5533949"/>
            <a:ext cx="6286500" cy="324612"/>
          </a:xfrm>
          <a:prstGeom prst="rect">
            <a:avLst/>
          </a:prstGeom>
          <a:noFill/>
          <a:ln/>
        </p:spPr>
        <p:txBody>
          <a:bodyPr wrap="none" lIns="0" tIns="0" rIns="0" bIns="0" rtlCol="0" anchor="ctr"/>
          <a:lstStyle/>
          <a:p>
            <a:pPr algn="l" indent="0" marL="0">
              <a:buNone/>
            </a:pPr>
            <a:r>
              <a:rPr lang="en-US" sz="1900" b="1" dirty="0">
                <a:solidFill>
                  <a:srgbClr val="F2F0EB"/>
                </a:solidFill>
                <a:latin typeface="DM Sans" pitchFamily="34" charset="0"/>
                <a:ea typeface="DM Sans" pitchFamily="34" charset="-122"/>
                <a:cs typeface="DM Sans" pitchFamily="34" charset="-120"/>
              </a:rPr>
              <a:t>~75% mycelial growth inhibition</a:t>
            </a:r>
            <a:endParaRPr lang="en-US" sz="1900" dirty="0"/>
          </a:p>
        </p:txBody>
      </p:sp>
      <p:sp>
        <p:nvSpPr>
          <p:cNvPr id="36" name="Text 34"/>
          <p:cNvSpPr txBox="1"/>
          <p:nvPr/>
        </p:nvSpPr>
        <p:spPr>
          <a:xfrm>
            <a:off x="10287000" y="5934456"/>
            <a:ext cx="6286500" cy="428854"/>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Chitosan combinations reported ~75% inhibition of </a:t>
            </a:r>
            <a:pPr algn="l" indent="0" marL="0">
              <a:buNone/>
            </a:pPr>
            <a:r>
              <a:rPr lang="en-US" sz="1100" i="1" dirty="0">
                <a:solidFill>
                  <a:srgbClr val="9CA3AF"/>
                </a:solidFill>
                <a:latin typeface="DM Sans" pitchFamily="34" charset="0"/>
                <a:ea typeface="DM Sans" pitchFamily="34" charset="-122"/>
                <a:cs typeface="DM Sans" pitchFamily="34" charset="-120"/>
              </a:rPr>
              <a:t>A. flavus</a:t>
            </a:r>
            <a:pPr algn="l" indent="0" marL="0">
              <a:buNone/>
            </a:pPr>
            <a:r>
              <a:rPr lang="en-US" sz="1100" dirty="0">
                <a:solidFill>
                  <a:srgbClr val="9CA3AF"/>
                </a:solidFill>
                <a:latin typeface="DM Sans" pitchFamily="34" charset="0"/>
                <a:ea typeface="DM Sans" pitchFamily="34" charset="-122"/>
                <a:cs typeface="DM Sans" pitchFamily="34" charset="-120"/>
              </a:rPr>
              <a:t> mycelial growth and complete inhibition of conidia germination on corn grain surfaces.</a:t>
            </a:r>
            <a:endParaRPr lang="en-US" sz="1100" dirty="0"/>
          </a:p>
        </p:txBody>
      </p:sp>
      <p:sp>
        <p:nvSpPr>
          <p:cNvPr id="37" name="Shape 35"/>
          <p:cNvSpPr/>
          <p:nvPr/>
        </p:nvSpPr>
        <p:spPr>
          <a:xfrm>
            <a:off x="10096805" y="6705295"/>
            <a:ext cx="6667805" cy="866851"/>
          </a:xfrm>
          <a:prstGeom prst="roundRect">
            <a:avLst>
              <a:gd name="adj" fmla="val 6646"/>
            </a:avLst>
          </a:prstGeom>
          <a:solidFill>
            <a:srgbClr val="D4A543">
              <a:alpha val="8000"/>
            </a:srgbClr>
          </a:solidFill>
          <a:ln w="12700">
            <a:solidFill>
              <a:srgbClr val="FFFFFF">
                <a:alpha val="0"/>
              </a:srgbClr>
            </a:solidFill>
            <a:prstDash val="solid"/>
          </a:ln>
        </p:spPr>
      </p:sp>
      <p:sp>
        <p:nvSpPr>
          <p:cNvPr id="38" name="Text 36"/>
          <p:cNvSpPr txBox="1"/>
          <p:nvPr/>
        </p:nvSpPr>
        <p:spPr>
          <a:xfrm>
            <a:off x="10287000" y="6896405"/>
            <a:ext cx="6286500" cy="486461"/>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Mechanism: spore aggregation, abnormal morphology, swelling, bud tube polarization, leakage of intracellular contents → growth arrest.</a:t>
            </a:r>
            <a:endParaRPr lang="en-US" sz="1200" dirty="0"/>
          </a:p>
        </p:txBody>
      </p:sp>
      <p:sp>
        <p:nvSpPr>
          <p:cNvPr id="39" name="Text 37"/>
          <p:cNvSpPr txBox="1"/>
          <p:nvPr/>
        </p:nvSpPr>
        <p:spPr>
          <a:xfrm>
            <a:off x="10096805" y="7724851"/>
            <a:ext cx="6667805" cy="162763"/>
          </a:xfrm>
          <a:prstGeom prst="rect">
            <a:avLst/>
          </a:prstGeom>
          <a:noFill/>
          <a:ln/>
        </p:spPr>
        <p:txBody>
          <a:bodyPr wrap="none" lIns="0" tIns="0" rIns="0" bIns="0" rtlCol="0" anchor="ctr"/>
          <a:lstStyle/>
          <a:p>
            <a:pPr algn="l" indent="0" marL="0">
              <a:buNone/>
            </a:pPr>
            <a:r>
              <a:rPr lang="en-US" sz="900" i="1" dirty="0">
                <a:solidFill>
                  <a:srgbClr val="9CA3AF"/>
                </a:solidFill>
                <a:latin typeface="DM Sans" pitchFamily="34" charset="0"/>
                <a:ea typeface="DM Sans" pitchFamily="34" charset="-122"/>
                <a:cs typeface="DM Sans" pitchFamily="34" charset="-120"/>
              </a:rPr>
              <a:t>Gong et al. (2024) Sustainability 16(8):3171</a:t>
            </a:r>
            <a:endParaRPr lang="en-US" sz="900" dirty="0"/>
          </a:p>
        </p:txBody>
      </p:sp>
      <p:sp>
        <p:nvSpPr>
          <p:cNvPr id="40" name="Text 38"/>
          <p:cNvSpPr txBox="1"/>
          <p:nvPr/>
        </p:nvSpPr>
        <p:spPr>
          <a:xfrm>
            <a:off x="1143000" y="9525305"/>
            <a:ext cx="16002000" cy="162763"/>
          </a:xfrm>
          <a:prstGeom prst="rect">
            <a:avLst/>
          </a:prstGeom>
          <a:noFill/>
          <a:ln/>
        </p:spPr>
        <p:txBody>
          <a:bodyPr wrap="none" lIns="0" tIns="0" rIns="0" bIns="0" rtlCol="0" anchor="ctr"/>
          <a:lstStyle/>
          <a:p>
            <a:pPr algn="l" indent="0" marL="0">
              <a:buNone/>
            </a:pPr>
            <a:r>
              <a:rPr lang="en-US" sz="900" dirty="0">
                <a:solidFill>
                  <a:srgbClr val="9CA3AF"/>
                </a:solidFill>
                <a:latin typeface="DM Sans" pitchFamily="34" charset="0"/>
                <a:ea typeface="DM Sans" pitchFamily="34" charset="-122"/>
                <a:cs typeface="DM Sans" pitchFamily="34" charset="-120"/>
              </a:rPr>
              <a:t>MDPI Sustainability 16(8):3171 (2024) | PMC9783261 (2022)</a:t>
            </a:r>
            <a:endParaRPr lang="en-US" sz="900" dirty="0"/>
          </a:p>
        </p:txBody>
      </p:sp>
      <p:sp>
        <p:nvSpPr>
          <p:cNvPr id="41" name="Text 39"/>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2190902"/>
            <a:ext cx="8001000" cy="6705295"/>
          </a:xfrm>
          <a:prstGeom prst="roundRect">
            <a:avLst>
              <a:gd name="adj" fmla="val 1132"/>
            </a:avLst>
          </a:prstGeom>
          <a:solidFill>
            <a:srgbClr val="1A2332"/>
          </a:solidFill>
          <a:ln/>
        </p:spPr>
      </p:sp>
      <p:sp>
        <p:nvSpPr>
          <p:cNvPr id="5" name="Shape 3"/>
          <p:cNvSpPr/>
          <p:nvPr/>
        </p:nvSpPr>
        <p:spPr>
          <a:xfrm>
            <a:off x="1143000" y="2190902"/>
            <a:ext cx="8001000" cy="38405"/>
          </a:xfrm>
          <a:prstGeom prst="roundRect">
            <a:avLst>
              <a:gd name="adj" fmla="val 197618"/>
            </a:avLst>
          </a:prstGeom>
          <a:solidFill>
            <a:srgbClr val="4ADE80"/>
          </a:solidFill>
          <a:ln w="12700">
            <a:solidFill>
              <a:srgbClr val="4ADE80">
                <a:alpha val="0"/>
              </a:srgbClr>
            </a:solidFill>
            <a:prstDash val="solid"/>
          </a:ln>
        </p:spPr>
      </p:sp>
      <p:sp>
        <p:nvSpPr>
          <p:cNvPr id="6" name="Shape 4"/>
          <p:cNvSpPr/>
          <p:nvPr/>
        </p:nvSpPr>
        <p:spPr>
          <a:xfrm>
            <a:off x="9715500" y="2190902"/>
            <a:ext cx="7429500" cy="6705295"/>
          </a:xfrm>
          <a:prstGeom prst="roundRect">
            <a:avLst>
              <a:gd name="adj" fmla="val 1132"/>
            </a:avLst>
          </a:prstGeom>
          <a:solidFill>
            <a:srgbClr val="1A2332"/>
          </a:solidFill>
          <a:ln/>
        </p:spPr>
      </p:sp>
      <p:sp>
        <p:nvSpPr>
          <p:cNvPr id="7" name="Shape 5"/>
          <p:cNvSpPr/>
          <p:nvPr/>
        </p:nvSpPr>
        <p:spPr>
          <a:xfrm>
            <a:off x="9715500" y="2190902"/>
            <a:ext cx="7429500" cy="38405"/>
          </a:xfrm>
          <a:prstGeom prst="roundRect">
            <a:avLst>
              <a:gd name="adj" fmla="val 197618"/>
            </a:avLst>
          </a:prstGeom>
          <a:solidFill>
            <a:srgbClr val="D4A543"/>
          </a:solidFill>
          <a:ln w="12700">
            <a:solidFill>
              <a:srgbClr val="D4A543">
                <a:alpha val="0"/>
              </a:srgbClr>
            </a:solidFill>
            <a:prstDash val="solid"/>
          </a:ln>
        </p:spPr>
      </p:sp>
      <p:sp>
        <p:nvSpPr>
          <p:cNvPr id="8" name="Text 6"/>
          <p:cNvSpPr txBox="1"/>
          <p:nvPr/>
        </p:nvSpPr>
        <p:spPr>
          <a:xfrm>
            <a:off x="1143000" y="571500"/>
            <a:ext cx="285750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Dual-Action Mechanism</a:t>
            </a:r>
            <a:endParaRPr lang="en-US" sz="1000" dirty="0"/>
          </a:p>
        </p:txBody>
      </p:sp>
      <p:sp>
        <p:nvSpPr>
          <p:cNvPr id="9" name="Text 7"/>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How Chitosan IG Works: Two Modes, One Platform</a:t>
            </a:r>
            <a:endParaRPr lang="en-US" sz="3400" dirty="0"/>
          </a:p>
        </p:txBody>
      </p:sp>
      <p:sp>
        <p:nvSpPr>
          <p:cNvPr id="10" name="Text 8"/>
          <p:cNvSpPr txBox="1"/>
          <p:nvPr/>
        </p:nvSpPr>
        <p:spPr>
          <a:xfrm>
            <a:off x="1524305" y="2553005"/>
            <a:ext cx="7239305" cy="171907"/>
          </a:xfrm>
          <a:prstGeom prst="rect">
            <a:avLst/>
          </a:prstGeom>
          <a:noFill/>
          <a:ln/>
        </p:spPr>
        <p:txBody>
          <a:bodyPr wrap="none" lIns="0" tIns="0" rIns="0" bIns="0" rtlCol="0" anchor="ctr"/>
          <a:lstStyle/>
          <a:p>
            <a:pPr algn="l" indent="0" marL="0">
              <a:buNone/>
            </a:pPr>
            <a:r>
              <a:rPr lang="en-US" sz="1000" b="1" spc="150" kern="0" dirty="0">
                <a:solidFill>
                  <a:srgbClr val="4ADE80"/>
                </a:solidFill>
                <a:latin typeface="DM Sans" pitchFamily="34" charset="0"/>
                <a:ea typeface="DM Sans" pitchFamily="34" charset="-122"/>
                <a:cs typeface="DM Sans" pitchFamily="34" charset="-120"/>
              </a:rPr>
              <a:t>Mode A</a:t>
            </a:r>
            <a:endParaRPr lang="en-US" sz="1000" dirty="0"/>
          </a:p>
        </p:txBody>
      </p:sp>
      <p:sp>
        <p:nvSpPr>
          <p:cNvPr id="11" name="Text 9"/>
          <p:cNvSpPr txBox="1"/>
          <p:nvPr/>
        </p:nvSpPr>
        <p:spPr>
          <a:xfrm>
            <a:off x="1524305" y="2800807"/>
            <a:ext cx="7239305" cy="352958"/>
          </a:xfrm>
          <a:prstGeom prst="rect">
            <a:avLst/>
          </a:prstGeom>
          <a:noFill/>
          <a:ln/>
        </p:spPr>
        <p:txBody>
          <a:bodyPr wrap="none" lIns="0" tIns="0" rIns="0" bIns="0" rtlCol="0" anchor="ctr"/>
          <a:lstStyle/>
          <a:p>
            <a:pPr algn="l" indent="0" marL="0">
              <a:buNone/>
            </a:pPr>
            <a:r>
              <a:rPr lang="en-US" sz="2100" b="1" dirty="0">
                <a:solidFill>
                  <a:srgbClr val="F2F0EB"/>
                </a:solidFill>
                <a:latin typeface="DM Sans" pitchFamily="34" charset="0"/>
                <a:ea typeface="DM Sans" pitchFamily="34" charset="-122"/>
                <a:cs typeface="DM Sans" pitchFamily="34" charset="-120"/>
              </a:rPr>
              <a:t>Fungal Suppression</a:t>
            </a:r>
            <a:endParaRPr lang="en-US" sz="2100" dirty="0"/>
          </a:p>
        </p:txBody>
      </p:sp>
      <p:sp>
        <p:nvSpPr>
          <p:cNvPr id="12" name="Text 10"/>
          <p:cNvSpPr txBox="1"/>
          <p:nvPr/>
        </p:nvSpPr>
        <p:spPr>
          <a:xfrm>
            <a:off x="1524305" y="3343046"/>
            <a:ext cx="7239305" cy="228600"/>
          </a:xfrm>
          <a:prstGeom prst="rect">
            <a:avLst/>
          </a:prstGeom>
          <a:noFill/>
          <a:ln/>
        </p:spPr>
        <p:txBody>
          <a:bodyPr wrap="none" lIns="0" tIns="0" rIns="0" bIns="0" rtlCol="0" anchor="ctr"/>
          <a:lstStyle/>
          <a:p>
            <a:pPr algn="l" indent="0" marL="0">
              <a:buNone/>
            </a:pPr>
            <a:r>
              <a:rPr lang="en-US" sz="1200" i="1" dirty="0">
                <a:solidFill>
                  <a:srgbClr val="9CA3AF"/>
                </a:solidFill>
                <a:latin typeface="DM Sans" pitchFamily="34" charset="0"/>
                <a:ea typeface="DM Sans" pitchFamily="34" charset="-122"/>
                <a:cs typeface="DM Sans" pitchFamily="34" charset="-120"/>
              </a:rPr>
              <a:t>Suppresses selected toxigenic fungi under validated conditions</a:t>
            </a:r>
            <a:endParaRPr lang="en-US" sz="1200" dirty="0"/>
          </a:p>
        </p:txBody>
      </p:sp>
      <p:sp>
        <p:nvSpPr>
          <p:cNvPr id="13" name="Shape 11"/>
          <p:cNvSpPr/>
          <p:nvPr/>
        </p:nvSpPr>
        <p:spPr>
          <a:xfrm>
            <a:off x="1524305" y="3800246"/>
            <a:ext cx="362102" cy="362102"/>
          </a:xfrm>
          <a:prstGeom prst="ellipse">
            <a:avLst/>
          </a:prstGeom>
          <a:solidFill>
            <a:srgbClr val="4ADE80">
              <a:alpha val="15000"/>
            </a:srgbClr>
          </a:solidFill>
          <a:ln w="12700">
            <a:solidFill>
              <a:srgbClr val="4ADE80"/>
            </a:solidFill>
            <a:prstDash val="solid"/>
          </a:ln>
        </p:spPr>
      </p:sp>
      <p:sp>
        <p:nvSpPr>
          <p:cNvPr id="14" name="Text 12"/>
          <p:cNvSpPr/>
          <p:nvPr/>
        </p:nvSpPr>
        <p:spPr>
          <a:xfrm>
            <a:off x="1524305" y="3800246"/>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4ADE80"/>
                </a:solidFill>
                <a:latin typeface="DM Sans" pitchFamily="34" charset="0"/>
                <a:ea typeface="DM Sans" pitchFamily="34" charset="-122"/>
                <a:cs typeface="DM Sans" pitchFamily="34" charset="-120"/>
              </a:rPr>
              <a:t>1</a:t>
            </a:r>
            <a:endParaRPr lang="en-US" sz="1000" dirty="0"/>
          </a:p>
        </p:txBody>
      </p:sp>
      <p:sp>
        <p:nvSpPr>
          <p:cNvPr id="15" name="Text 13"/>
          <p:cNvSpPr txBox="1"/>
          <p:nvPr/>
        </p:nvSpPr>
        <p:spPr>
          <a:xfrm>
            <a:off x="2018995" y="3829507"/>
            <a:ext cx="4849063"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Electrostatic binding to negatively charged fungal cell walls</a:t>
            </a:r>
            <a:endParaRPr lang="en-US" sz="1200" dirty="0"/>
          </a:p>
        </p:txBody>
      </p:sp>
      <p:sp>
        <p:nvSpPr>
          <p:cNvPr id="16" name="Shape 14"/>
          <p:cNvSpPr/>
          <p:nvPr/>
        </p:nvSpPr>
        <p:spPr>
          <a:xfrm>
            <a:off x="1524305" y="4276649"/>
            <a:ext cx="362102" cy="362102"/>
          </a:xfrm>
          <a:prstGeom prst="ellipse">
            <a:avLst/>
          </a:prstGeom>
          <a:solidFill>
            <a:srgbClr val="4ADE80">
              <a:alpha val="15000"/>
            </a:srgbClr>
          </a:solidFill>
          <a:ln w="12700">
            <a:solidFill>
              <a:srgbClr val="4ADE80"/>
            </a:solidFill>
            <a:prstDash val="solid"/>
          </a:ln>
        </p:spPr>
      </p:sp>
      <p:sp>
        <p:nvSpPr>
          <p:cNvPr id="17" name="Text 15"/>
          <p:cNvSpPr/>
          <p:nvPr/>
        </p:nvSpPr>
        <p:spPr>
          <a:xfrm>
            <a:off x="1524305" y="4276649"/>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4ADE80"/>
                </a:solidFill>
                <a:latin typeface="DM Sans" pitchFamily="34" charset="0"/>
                <a:ea typeface="DM Sans" pitchFamily="34" charset="-122"/>
                <a:cs typeface="DM Sans" pitchFamily="34" charset="-120"/>
              </a:rPr>
              <a:t>2</a:t>
            </a:r>
            <a:endParaRPr lang="en-US" sz="1000" dirty="0"/>
          </a:p>
        </p:txBody>
      </p:sp>
      <p:sp>
        <p:nvSpPr>
          <p:cNvPr id="18" name="Text 16"/>
          <p:cNvSpPr txBox="1"/>
          <p:nvPr/>
        </p:nvSpPr>
        <p:spPr>
          <a:xfrm>
            <a:off x="2018995" y="4304995"/>
            <a:ext cx="5143500"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Membrane permeabilization → leakage of intracellular contents</a:t>
            </a:r>
            <a:endParaRPr lang="en-US" sz="1200" dirty="0"/>
          </a:p>
        </p:txBody>
      </p:sp>
      <p:sp>
        <p:nvSpPr>
          <p:cNvPr id="19" name="Shape 17"/>
          <p:cNvSpPr/>
          <p:nvPr/>
        </p:nvSpPr>
        <p:spPr>
          <a:xfrm>
            <a:off x="1524305" y="4753051"/>
            <a:ext cx="362102" cy="362102"/>
          </a:xfrm>
          <a:prstGeom prst="ellipse">
            <a:avLst/>
          </a:prstGeom>
          <a:solidFill>
            <a:srgbClr val="4ADE80">
              <a:alpha val="15000"/>
            </a:srgbClr>
          </a:solidFill>
          <a:ln w="12700">
            <a:solidFill>
              <a:srgbClr val="4ADE80"/>
            </a:solidFill>
            <a:prstDash val="solid"/>
          </a:ln>
        </p:spPr>
      </p:sp>
      <p:sp>
        <p:nvSpPr>
          <p:cNvPr id="20" name="Text 18"/>
          <p:cNvSpPr/>
          <p:nvPr/>
        </p:nvSpPr>
        <p:spPr>
          <a:xfrm>
            <a:off x="1524305" y="4753051"/>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4ADE80"/>
                </a:solidFill>
                <a:latin typeface="DM Sans" pitchFamily="34" charset="0"/>
                <a:ea typeface="DM Sans" pitchFamily="34" charset="-122"/>
                <a:cs typeface="DM Sans" pitchFamily="34" charset="-120"/>
              </a:rPr>
              <a:t>3</a:t>
            </a:r>
            <a:endParaRPr lang="en-US" sz="1000" dirty="0"/>
          </a:p>
        </p:txBody>
      </p:sp>
      <p:sp>
        <p:nvSpPr>
          <p:cNvPr id="21" name="Text 19"/>
          <p:cNvSpPr txBox="1"/>
          <p:nvPr/>
        </p:nvSpPr>
        <p:spPr>
          <a:xfrm>
            <a:off x="2018995" y="4781398"/>
            <a:ext cx="4397350"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Spore aggregation + abnormal morphology + swelling</a:t>
            </a:r>
            <a:endParaRPr lang="en-US" sz="1200" dirty="0"/>
          </a:p>
        </p:txBody>
      </p:sp>
      <p:sp>
        <p:nvSpPr>
          <p:cNvPr id="22" name="Shape 20"/>
          <p:cNvSpPr/>
          <p:nvPr/>
        </p:nvSpPr>
        <p:spPr>
          <a:xfrm>
            <a:off x="1524305" y="5229454"/>
            <a:ext cx="362102" cy="362102"/>
          </a:xfrm>
          <a:prstGeom prst="ellipse">
            <a:avLst/>
          </a:prstGeom>
          <a:solidFill>
            <a:srgbClr val="4ADE80">
              <a:alpha val="15000"/>
            </a:srgbClr>
          </a:solidFill>
          <a:ln w="12700">
            <a:solidFill>
              <a:srgbClr val="4ADE80"/>
            </a:solidFill>
            <a:prstDash val="solid"/>
          </a:ln>
        </p:spPr>
      </p:sp>
      <p:sp>
        <p:nvSpPr>
          <p:cNvPr id="23" name="Text 21"/>
          <p:cNvSpPr/>
          <p:nvPr/>
        </p:nvSpPr>
        <p:spPr>
          <a:xfrm>
            <a:off x="1524305" y="5229454"/>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4ADE80"/>
                </a:solidFill>
                <a:latin typeface="DM Sans" pitchFamily="34" charset="0"/>
                <a:ea typeface="DM Sans" pitchFamily="34" charset="-122"/>
                <a:cs typeface="DM Sans" pitchFamily="34" charset="-120"/>
              </a:rPr>
              <a:t>4</a:t>
            </a:r>
            <a:endParaRPr lang="en-US" sz="1000" dirty="0"/>
          </a:p>
        </p:txBody>
      </p:sp>
      <p:sp>
        <p:nvSpPr>
          <p:cNvPr id="24" name="Text 22"/>
          <p:cNvSpPr txBox="1"/>
          <p:nvPr/>
        </p:nvSpPr>
        <p:spPr>
          <a:xfrm>
            <a:off x="2018995" y="5257800"/>
            <a:ext cx="4288536"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Inhibition of hyphal growth and conidia germination</a:t>
            </a:r>
            <a:endParaRPr lang="en-US" sz="1200" dirty="0"/>
          </a:p>
        </p:txBody>
      </p:sp>
      <p:sp>
        <p:nvSpPr>
          <p:cNvPr id="25" name="Shape 23"/>
          <p:cNvSpPr/>
          <p:nvPr/>
        </p:nvSpPr>
        <p:spPr>
          <a:xfrm>
            <a:off x="1524305" y="5705856"/>
            <a:ext cx="362102" cy="362102"/>
          </a:xfrm>
          <a:prstGeom prst="ellipse">
            <a:avLst/>
          </a:prstGeom>
          <a:solidFill>
            <a:srgbClr val="4ADE80">
              <a:alpha val="15000"/>
            </a:srgbClr>
          </a:solidFill>
          <a:ln w="12700">
            <a:solidFill>
              <a:srgbClr val="4ADE80"/>
            </a:solidFill>
            <a:prstDash val="solid"/>
          </a:ln>
        </p:spPr>
      </p:sp>
      <p:sp>
        <p:nvSpPr>
          <p:cNvPr id="26" name="Text 24"/>
          <p:cNvSpPr/>
          <p:nvPr/>
        </p:nvSpPr>
        <p:spPr>
          <a:xfrm>
            <a:off x="1524305" y="5705856"/>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4ADE80"/>
                </a:solidFill>
                <a:latin typeface="DM Sans" pitchFamily="34" charset="0"/>
                <a:ea typeface="DM Sans" pitchFamily="34" charset="-122"/>
                <a:cs typeface="DM Sans" pitchFamily="34" charset="-120"/>
              </a:rPr>
              <a:t>5</a:t>
            </a:r>
            <a:endParaRPr lang="en-US" sz="1000" dirty="0"/>
          </a:p>
        </p:txBody>
      </p:sp>
      <p:sp>
        <p:nvSpPr>
          <p:cNvPr id="27" name="Text 25"/>
          <p:cNvSpPr txBox="1"/>
          <p:nvPr/>
        </p:nvSpPr>
        <p:spPr>
          <a:xfrm>
            <a:off x="2018995" y="5734202"/>
            <a:ext cx="4080053"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Downregulation of mycotoxin biosynthesis genes</a:t>
            </a:r>
            <a:endParaRPr lang="en-US" sz="1200" dirty="0"/>
          </a:p>
        </p:txBody>
      </p:sp>
      <p:sp>
        <p:nvSpPr>
          <p:cNvPr id="28" name="Shape 26"/>
          <p:cNvSpPr/>
          <p:nvPr/>
        </p:nvSpPr>
        <p:spPr>
          <a:xfrm>
            <a:off x="1524305" y="6258154"/>
            <a:ext cx="7239305" cy="666598"/>
          </a:xfrm>
          <a:prstGeom prst="roundRect">
            <a:avLst>
              <a:gd name="adj" fmla="val 8642"/>
            </a:avLst>
          </a:prstGeom>
          <a:solidFill>
            <a:srgbClr val="4ADE80">
              <a:alpha val="8000"/>
            </a:srgbClr>
          </a:solidFill>
          <a:ln w="12700">
            <a:solidFill>
              <a:srgbClr val="FFFFFF">
                <a:alpha val="0"/>
              </a:srgbClr>
            </a:solidFill>
            <a:prstDash val="solid"/>
          </a:ln>
        </p:spPr>
      </p:sp>
      <p:sp>
        <p:nvSpPr>
          <p:cNvPr id="29" name="Text 27"/>
          <p:cNvSpPr txBox="1"/>
          <p:nvPr/>
        </p:nvSpPr>
        <p:spPr>
          <a:xfrm>
            <a:off x="1524305" y="6258154"/>
            <a:ext cx="7239305" cy="667512"/>
          </a:xfrm>
          <a:prstGeom prst="rect">
            <a:avLst/>
          </a:prstGeom>
          <a:solidFill>
            <a:srgbClr val="FFFFFF">
              <a:alpha val="0"/>
            </a:srgbClr>
          </a:solidFill>
          <a:ln>
            <a:solidFill>
              <a:srgbClr val="FFFFFF">
                <a:alpha val="0"/>
              </a:srgbClr>
            </a:solidFill>
          </a:ln>
        </p:spPr>
        <p:txBody>
          <a:bodyPr wrap="square" lIns="139700" tIns="139700" rIns="139700" bIns="139700" rtlCol="0" anchor="ctr"/>
          <a:lstStyle/>
          <a:p>
            <a:pPr algn="l" indent="0" marL="0">
              <a:buNone/>
            </a:pPr>
            <a:r>
              <a:rPr lang="en-US" sz="1000" b="1" dirty="0">
                <a:solidFill>
                  <a:srgbClr val="4ADE80"/>
                </a:solidFill>
                <a:latin typeface="DM Sans" pitchFamily="34" charset="0"/>
                <a:ea typeface="DM Sans" pitchFamily="34" charset="-122"/>
                <a:cs typeface="DM Sans" pitchFamily="34" charset="-120"/>
              </a:rPr>
              <a:t>Pre-harvest bonus:</a:t>
            </a:r>
            <a:pPr algn="l" indent="0" marL="0">
              <a:buNone/>
            </a:pPr>
            <a:r>
              <a:rPr lang="en-US" sz="1000" dirty="0">
                <a:solidFill>
                  <a:srgbClr val="9CA3AF"/>
                </a:solidFill>
                <a:latin typeface="DM Sans" pitchFamily="34" charset="0"/>
                <a:ea typeface="DM Sans" pitchFamily="34" charset="-122"/>
                <a:cs typeface="DM Sans" pitchFamily="34" charset="-120"/>
              </a:rPr>
              <a:t> Also elicits plant systemic acquired resistance (SAR) — ~3× upregulation of defense genes TaPAL, TaPR1, TaPR2</a:t>
            </a:r>
            <a:endParaRPr lang="en-US" sz="1000" dirty="0"/>
          </a:p>
        </p:txBody>
      </p:sp>
      <p:sp>
        <p:nvSpPr>
          <p:cNvPr id="30" name="Text 28"/>
          <p:cNvSpPr txBox="1"/>
          <p:nvPr/>
        </p:nvSpPr>
        <p:spPr>
          <a:xfrm>
            <a:off x="10096805" y="2553005"/>
            <a:ext cx="6667805" cy="171907"/>
          </a:xfrm>
          <a:prstGeom prst="rect">
            <a:avLst/>
          </a:prstGeom>
          <a:noFill/>
          <a:ln/>
        </p:spPr>
        <p:txBody>
          <a:bodyPr wrap="none" lIns="0" tIns="0" rIns="0" bIns="0" rtlCol="0" anchor="ctr"/>
          <a:lstStyle/>
          <a:p>
            <a:pPr algn="l" indent="0" marL="0">
              <a:buNone/>
            </a:pPr>
            <a:r>
              <a:rPr lang="en-US" sz="1000" b="1" spc="150" kern="0" dirty="0">
                <a:solidFill>
                  <a:srgbClr val="D4A543"/>
                </a:solidFill>
                <a:latin typeface="DM Sans" pitchFamily="34" charset="0"/>
                <a:ea typeface="DM Sans" pitchFamily="34" charset="-122"/>
                <a:cs typeface="DM Sans" pitchFamily="34" charset="-120"/>
              </a:rPr>
              <a:t>Mode B</a:t>
            </a:r>
            <a:endParaRPr lang="en-US" sz="1000" dirty="0"/>
          </a:p>
        </p:txBody>
      </p:sp>
      <p:sp>
        <p:nvSpPr>
          <p:cNvPr id="31" name="Text 29"/>
          <p:cNvSpPr txBox="1"/>
          <p:nvPr/>
        </p:nvSpPr>
        <p:spPr>
          <a:xfrm>
            <a:off x="10096805" y="2800807"/>
            <a:ext cx="6667805" cy="352958"/>
          </a:xfrm>
          <a:prstGeom prst="rect">
            <a:avLst/>
          </a:prstGeom>
          <a:noFill/>
          <a:ln/>
        </p:spPr>
        <p:txBody>
          <a:bodyPr wrap="none" lIns="0" tIns="0" rIns="0" bIns="0" rtlCol="0" anchor="ctr"/>
          <a:lstStyle/>
          <a:p>
            <a:pPr algn="l" indent="0" marL="0">
              <a:buNone/>
            </a:pPr>
            <a:r>
              <a:rPr lang="en-US" sz="2100" b="1" dirty="0">
                <a:solidFill>
                  <a:srgbClr val="F2F0EB"/>
                </a:solidFill>
                <a:latin typeface="DM Sans" pitchFamily="34" charset="0"/>
                <a:ea typeface="DM Sans" pitchFamily="34" charset="-122"/>
                <a:cs typeface="DM Sans" pitchFamily="34" charset="-120"/>
              </a:rPr>
              <a:t>Aflatoxin B1 Adsorption</a:t>
            </a:r>
            <a:endParaRPr lang="en-US" sz="2100" dirty="0"/>
          </a:p>
        </p:txBody>
      </p:sp>
      <p:sp>
        <p:nvSpPr>
          <p:cNvPr id="32" name="Text 30"/>
          <p:cNvSpPr txBox="1"/>
          <p:nvPr/>
        </p:nvSpPr>
        <p:spPr>
          <a:xfrm>
            <a:off x="10096805" y="3343046"/>
            <a:ext cx="7155180" cy="228600"/>
          </a:xfrm>
          <a:prstGeom prst="rect">
            <a:avLst/>
          </a:prstGeom>
          <a:noFill/>
          <a:ln/>
        </p:spPr>
        <p:txBody>
          <a:bodyPr wrap="none" lIns="0" tIns="0" rIns="0" bIns="0" rtlCol="0" anchor="ctr"/>
          <a:lstStyle/>
          <a:p>
            <a:pPr algn="l" indent="0" marL="0">
              <a:buNone/>
            </a:pPr>
            <a:r>
              <a:rPr lang="en-US" sz="1200" i="1" dirty="0">
                <a:solidFill>
                  <a:srgbClr val="9CA3AF"/>
                </a:solidFill>
                <a:latin typeface="DM Sans" pitchFamily="34" charset="0"/>
                <a:ea typeface="DM Sans" pitchFamily="34" charset="-122"/>
                <a:cs typeface="DM Sans" pitchFamily="34" charset="-120"/>
              </a:rPr>
              <a:t>Designed to adsorb/sequester aflatoxin B1 already present near grain surfaces</a:t>
            </a:r>
            <a:endParaRPr lang="en-US" sz="1200" dirty="0"/>
          </a:p>
        </p:txBody>
      </p:sp>
      <p:sp>
        <p:nvSpPr>
          <p:cNvPr id="33" name="Shape 31"/>
          <p:cNvSpPr/>
          <p:nvPr/>
        </p:nvSpPr>
        <p:spPr>
          <a:xfrm>
            <a:off x="10096805" y="3800246"/>
            <a:ext cx="362102" cy="362102"/>
          </a:xfrm>
          <a:prstGeom prst="ellipse">
            <a:avLst/>
          </a:prstGeom>
          <a:solidFill>
            <a:srgbClr val="D4A543">
              <a:alpha val="15000"/>
            </a:srgbClr>
          </a:solidFill>
          <a:ln w="12700">
            <a:solidFill>
              <a:srgbClr val="D4A543"/>
            </a:solidFill>
            <a:prstDash val="solid"/>
          </a:ln>
        </p:spPr>
      </p:sp>
      <p:sp>
        <p:nvSpPr>
          <p:cNvPr id="34" name="Text 32"/>
          <p:cNvSpPr/>
          <p:nvPr/>
        </p:nvSpPr>
        <p:spPr>
          <a:xfrm>
            <a:off x="10096805" y="3800246"/>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D4A543"/>
                </a:solidFill>
                <a:latin typeface="DM Sans" pitchFamily="34" charset="0"/>
                <a:ea typeface="DM Sans" pitchFamily="34" charset="-122"/>
                <a:cs typeface="DM Sans" pitchFamily="34" charset="-120"/>
              </a:rPr>
              <a:t>1</a:t>
            </a:r>
            <a:endParaRPr lang="en-US" sz="1000" dirty="0"/>
          </a:p>
        </p:txBody>
      </p:sp>
      <p:sp>
        <p:nvSpPr>
          <p:cNvPr id="35" name="Text 33"/>
          <p:cNvSpPr txBox="1"/>
          <p:nvPr/>
        </p:nvSpPr>
        <p:spPr>
          <a:xfrm>
            <a:off x="10591495" y="3829507"/>
            <a:ext cx="4715561"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Cationic amino groups bind anionic mycotoxin molecules</a:t>
            </a:r>
            <a:endParaRPr lang="en-US" sz="1200" dirty="0"/>
          </a:p>
        </p:txBody>
      </p:sp>
      <p:sp>
        <p:nvSpPr>
          <p:cNvPr id="36" name="Shape 34"/>
          <p:cNvSpPr/>
          <p:nvPr/>
        </p:nvSpPr>
        <p:spPr>
          <a:xfrm>
            <a:off x="10096805" y="4276649"/>
            <a:ext cx="362102" cy="362102"/>
          </a:xfrm>
          <a:prstGeom prst="ellipse">
            <a:avLst/>
          </a:prstGeom>
          <a:solidFill>
            <a:srgbClr val="D4A543">
              <a:alpha val="15000"/>
            </a:srgbClr>
          </a:solidFill>
          <a:ln w="12700">
            <a:solidFill>
              <a:srgbClr val="D4A543"/>
            </a:solidFill>
            <a:prstDash val="solid"/>
          </a:ln>
        </p:spPr>
      </p:sp>
      <p:sp>
        <p:nvSpPr>
          <p:cNvPr id="37" name="Text 35"/>
          <p:cNvSpPr/>
          <p:nvPr/>
        </p:nvSpPr>
        <p:spPr>
          <a:xfrm>
            <a:off x="10096805" y="4276649"/>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D4A543"/>
                </a:solidFill>
                <a:latin typeface="DM Sans" pitchFamily="34" charset="0"/>
                <a:ea typeface="DM Sans" pitchFamily="34" charset="-122"/>
                <a:cs typeface="DM Sans" pitchFamily="34" charset="-120"/>
              </a:rPr>
              <a:t>2</a:t>
            </a:r>
            <a:endParaRPr lang="en-US" sz="1000" dirty="0"/>
          </a:p>
        </p:txBody>
      </p:sp>
      <p:sp>
        <p:nvSpPr>
          <p:cNvPr id="38" name="Text 36"/>
          <p:cNvSpPr txBox="1"/>
          <p:nvPr/>
        </p:nvSpPr>
        <p:spPr>
          <a:xfrm>
            <a:off x="10591495" y="4304995"/>
            <a:ext cx="5544007"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High surface area formulation maximizes contact with toxins on grain</a:t>
            </a:r>
            <a:endParaRPr lang="en-US" sz="1200" dirty="0"/>
          </a:p>
        </p:txBody>
      </p:sp>
      <p:sp>
        <p:nvSpPr>
          <p:cNvPr id="39" name="Shape 37"/>
          <p:cNvSpPr/>
          <p:nvPr/>
        </p:nvSpPr>
        <p:spPr>
          <a:xfrm>
            <a:off x="10096805" y="4753051"/>
            <a:ext cx="362102" cy="362102"/>
          </a:xfrm>
          <a:prstGeom prst="ellipse">
            <a:avLst/>
          </a:prstGeom>
          <a:solidFill>
            <a:srgbClr val="D4A543">
              <a:alpha val="15000"/>
            </a:srgbClr>
          </a:solidFill>
          <a:ln w="12700">
            <a:solidFill>
              <a:srgbClr val="D4A543"/>
            </a:solidFill>
            <a:prstDash val="solid"/>
          </a:ln>
        </p:spPr>
      </p:sp>
      <p:sp>
        <p:nvSpPr>
          <p:cNvPr id="40" name="Text 38"/>
          <p:cNvSpPr/>
          <p:nvPr/>
        </p:nvSpPr>
        <p:spPr>
          <a:xfrm>
            <a:off x="10096805" y="4753051"/>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D4A543"/>
                </a:solidFill>
                <a:latin typeface="DM Sans" pitchFamily="34" charset="0"/>
                <a:ea typeface="DM Sans" pitchFamily="34" charset="-122"/>
                <a:cs typeface="DM Sans" pitchFamily="34" charset="-120"/>
              </a:rPr>
              <a:t>3</a:t>
            </a:r>
            <a:endParaRPr lang="en-US" sz="1000" dirty="0"/>
          </a:p>
        </p:txBody>
      </p:sp>
      <p:sp>
        <p:nvSpPr>
          <p:cNvPr id="41" name="Text 39"/>
          <p:cNvSpPr txBox="1"/>
          <p:nvPr/>
        </p:nvSpPr>
        <p:spPr>
          <a:xfrm>
            <a:off x="10591495" y="4781398"/>
            <a:ext cx="5010912"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Sequestration reduces bioavailable toxin near kernel surfaces</a:t>
            </a:r>
            <a:endParaRPr lang="en-US" sz="1200" dirty="0"/>
          </a:p>
        </p:txBody>
      </p:sp>
      <p:sp>
        <p:nvSpPr>
          <p:cNvPr id="42" name="Shape 40"/>
          <p:cNvSpPr/>
          <p:nvPr/>
        </p:nvSpPr>
        <p:spPr>
          <a:xfrm>
            <a:off x="10096805" y="5229454"/>
            <a:ext cx="362102" cy="362102"/>
          </a:xfrm>
          <a:prstGeom prst="ellipse">
            <a:avLst/>
          </a:prstGeom>
          <a:solidFill>
            <a:srgbClr val="D4A543">
              <a:alpha val="15000"/>
            </a:srgbClr>
          </a:solidFill>
          <a:ln w="12700">
            <a:solidFill>
              <a:srgbClr val="D4A543"/>
            </a:solidFill>
            <a:prstDash val="solid"/>
          </a:ln>
        </p:spPr>
      </p:sp>
      <p:sp>
        <p:nvSpPr>
          <p:cNvPr id="43" name="Text 41"/>
          <p:cNvSpPr/>
          <p:nvPr/>
        </p:nvSpPr>
        <p:spPr>
          <a:xfrm>
            <a:off x="10096805" y="5229454"/>
            <a:ext cx="362102" cy="362102"/>
          </a:xfrm>
          <a:prstGeom prst="rect">
            <a:avLst/>
          </a:prstGeom>
          <a:solidFill>
            <a:srgbClr val="FFFFFF">
              <a:alpha val="0"/>
            </a:srgbClr>
          </a:solidFill>
          <a:ln>
            <a:solidFill>
              <a:srgbClr val="FFFFFF">
                <a:alpha val="0"/>
              </a:srgbClr>
            </a:solidFill>
          </a:ln>
        </p:spPr>
        <p:txBody>
          <a:bodyPr wrap="none" lIns="0" tIns="0" rIns="0" bIns="0" rtlCol="0" anchor="ctr"/>
          <a:lstStyle/>
          <a:p>
            <a:pPr algn="ctr" indent="0" marL="0">
              <a:buNone/>
            </a:pPr>
            <a:r>
              <a:rPr lang="en-US" sz="1000" b="1" dirty="0">
                <a:solidFill>
                  <a:srgbClr val="D4A543"/>
                </a:solidFill>
                <a:latin typeface="DM Sans" pitchFamily="34" charset="0"/>
                <a:ea typeface="DM Sans" pitchFamily="34" charset="-122"/>
                <a:cs typeface="DM Sans" pitchFamily="34" charset="-120"/>
              </a:rPr>
              <a:t>4</a:t>
            </a:r>
            <a:endParaRPr lang="en-US" sz="1000" dirty="0"/>
          </a:p>
        </p:txBody>
      </p:sp>
      <p:sp>
        <p:nvSpPr>
          <p:cNvPr id="44" name="Text 42"/>
          <p:cNvSpPr txBox="1"/>
          <p:nvPr/>
        </p:nvSpPr>
        <p:spPr>
          <a:xfrm>
            <a:off x="10591495" y="5257800"/>
            <a:ext cx="5438851" cy="305410"/>
          </a:xfrm>
          <a:prstGeom prst="rect">
            <a:avLst/>
          </a:prstGeom>
          <a:noFill/>
          <a:ln/>
        </p:spPr>
        <p:txBody>
          <a:bodyPr wrap="non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pH-responsive activity in slightly acidic grain surface environments</a:t>
            </a:r>
            <a:endParaRPr lang="en-US" sz="1200" dirty="0"/>
          </a:p>
        </p:txBody>
      </p:sp>
      <p:sp>
        <p:nvSpPr>
          <p:cNvPr id="45" name="Shape 43"/>
          <p:cNvSpPr/>
          <p:nvPr/>
        </p:nvSpPr>
        <p:spPr>
          <a:xfrm>
            <a:off x="10096805" y="5896051"/>
            <a:ext cx="6667805" cy="761695"/>
          </a:xfrm>
          <a:prstGeom prst="roundRect">
            <a:avLst>
              <a:gd name="adj" fmla="val 7563"/>
            </a:avLst>
          </a:prstGeom>
          <a:solidFill>
            <a:srgbClr val="D4A543">
              <a:alpha val="8000"/>
            </a:srgbClr>
          </a:solidFill>
          <a:ln w="12700">
            <a:solidFill>
              <a:srgbClr val="FFFFFF">
                <a:alpha val="0"/>
              </a:srgbClr>
            </a:solidFill>
            <a:prstDash val="solid"/>
          </a:ln>
        </p:spPr>
      </p:sp>
      <p:sp>
        <p:nvSpPr>
          <p:cNvPr id="46" name="Text 44"/>
          <p:cNvSpPr txBox="1"/>
          <p:nvPr/>
        </p:nvSpPr>
        <p:spPr>
          <a:xfrm>
            <a:off x="10096805" y="5896051"/>
            <a:ext cx="6667805" cy="762610"/>
          </a:xfrm>
          <a:prstGeom prst="rect">
            <a:avLst/>
          </a:prstGeom>
          <a:solidFill>
            <a:srgbClr val="FFFFFF">
              <a:alpha val="0"/>
            </a:srgbClr>
          </a:solidFill>
          <a:ln>
            <a:solidFill>
              <a:srgbClr val="FFFFFF">
                <a:alpha val="0"/>
              </a:srgbClr>
            </a:solidFill>
          </a:ln>
        </p:spPr>
        <p:txBody>
          <a:bodyPr wrap="square" lIns="152400" tIns="152400" rIns="152400" bIns="152400" rtlCol="0" anchor="ctr"/>
          <a:lstStyle/>
          <a:p>
            <a:pPr algn="l" indent="0" marL="0">
              <a:buNone/>
            </a:pPr>
            <a:r>
              <a:rPr lang="en-US" sz="1100" b="1" dirty="0">
                <a:solidFill>
                  <a:srgbClr val="D4A543"/>
                </a:solidFill>
                <a:latin typeface="DM Sans" pitchFamily="34" charset="0"/>
                <a:ea typeface="DM Sans" pitchFamily="34" charset="-122"/>
                <a:cs typeface="DM Sans" pitchFamily="34" charset="-120"/>
              </a:rPr>
              <a:t>Key advantage at storage/processing:</a:t>
            </a:r>
            <a:pPr algn="l" indent="0" marL="0">
              <a:buNone/>
            </a:pPr>
            <a:r>
              <a:rPr lang="en-US" sz="1100" dirty="0">
                <a:solidFill>
                  <a:srgbClr val="9CA3AF"/>
                </a:solidFill>
                <a:latin typeface="DM Sans" pitchFamily="34" charset="0"/>
                <a:ea typeface="DM Sans" pitchFamily="34" charset="-122"/>
                <a:cs typeface="DM Sans" pitchFamily="34" charset="-120"/>
              </a:rPr>
              <a:t> Product contacts grain exactly where surface contamination and newly produced toxin concentrate — fines, dust, kernel surfaces.</a:t>
            </a:r>
            <a:endParaRPr lang="en-US" sz="1100" dirty="0"/>
          </a:p>
        </p:txBody>
      </p:sp>
      <p:sp>
        <p:nvSpPr>
          <p:cNvPr id="47" name="Shape 45"/>
          <p:cNvSpPr/>
          <p:nvPr/>
        </p:nvSpPr>
        <p:spPr>
          <a:xfrm>
            <a:off x="10096805" y="6848856"/>
            <a:ext cx="6667805" cy="666598"/>
          </a:xfrm>
          <a:prstGeom prst="roundRect">
            <a:avLst>
              <a:gd name="adj" fmla="val 8642"/>
            </a:avLst>
          </a:prstGeom>
          <a:solidFill>
            <a:srgbClr val="E85D4A">
              <a:alpha val="8000"/>
            </a:srgbClr>
          </a:solidFill>
          <a:ln w="12700">
            <a:solidFill>
              <a:srgbClr val="FFFFFF">
                <a:alpha val="0"/>
              </a:srgbClr>
            </a:solidFill>
            <a:prstDash val="solid"/>
          </a:ln>
        </p:spPr>
      </p:sp>
      <p:sp>
        <p:nvSpPr>
          <p:cNvPr id="48" name="Text 46"/>
          <p:cNvSpPr txBox="1"/>
          <p:nvPr/>
        </p:nvSpPr>
        <p:spPr>
          <a:xfrm>
            <a:off x="10096805" y="6848856"/>
            <a:ext cx="6667805" cy="667512"/>
          </a:xfrm>
          <a:prstGeom prst="rect">
            <a:avLst/>
          </a:prstGeom>
          <a:solidFill>
            <a:srgbClr val="FFFFFF">
              <a:alpha val="0"/>
            </a:srgbClr>
          </a:solidFill>
          <a:ln>
            <a:solidFill>
              <a:srgbClr val="FFFFFF">
                <a:alpha val="0"/>
              </a:srgbClr>
            </a:solidFill>
          </a:ln>
        </p:spPr>
        <p:txBody>
          <a:bodyPr wrap="square" lIns="139700" tIns="139700" rIns="139700" bIns="139700" rtlCol="0" anchor="ctr"/>
          <a:lstStyle/>
          <a:p>
            <a:pPr algn="l" indent="0" marL="0">
              <a:buNone/>
            </a:pPr>
            <a:r>
              <a:rPr lang="en-US" sz="1000" b="1" dirty="0">
                <a:solidFill>
                  <a:srgbClr val="E85D4A"/>
                </a:solidFill>
                <a:latin typeface="DM Sans" pitchFamily="34" charset="0"/>
                <a:ea typeface="DM Sans" pitchFamily="34" charset="-122"/>
                <a:cs typeface="DM Sans" pitchFamily="34" charset="-120"/>
              </a:rPr>
              <a:t>Claim boundary:</a:t>
            </a:r>
            <a:pPr algn="l" indent="0" marL="0">
              <a:buNone/>
            </a:pPr>
            <a:r>
              <a:rPr lang="en-US" sz="1000" dirty="0">
                <a:solidFill>
                  <a:srgbClr val="9CA3AF"/>
                </a:solidFill>
                <a:latin typeface="DM Sans" pitchFamily="34" charset="0"/>
                <a:ea typeface="DM Sans" pitchFamily="34" charset="-122"/>
                <a:cs typeface="DM Sans" pitchFamily="34" charset="-120"/>
              </a:rPr>
              <a:t> Efficacy depends on formulation, dose, moisture, pH, contact time, fungal species, and matrix. Does NOT claim complete detoxification.</a:t>
            </a:r>
            <a:endParaRPr lang="en-US" sz="1000" dirty="0"/>
          </a:p>
        </p:txBody>
      </p:sp>
      <p:sp>
        <p:nvSpPr>
          <p:cNvPr id="49" name="Text 47"/>
          <p:cNvSpPr txBox="1"/>
          <p:nvPr/>
        </p:nvSpPr>
        <p:spPr>
          <a:xfrm>
            <a:off x="1143000" y="9525305"/>
            <a:ext cx="16002000" cy="162763"/>
          </a:xfrm>
          <a:prstGeom prst="rect">
            <a:avLst/>
          </a:prstGeom>
          <a:noFill/>
          <a:ln/>
        </p:spPr>
        <p:txBody>
          <a:bodyPr wrap="none" lIns="0" tIns="0" rIns="0" bIns="0" rtlCol="0" anchor="ctr"/>
          <a:lstStyle/>
          <a:p>
            <a:pPr algn="l" indent="0" marL="0">
              <a:buNone/>
            </a:pPr>
            <a:r>
              <a:rPr lang="en-US" sz="900" dirty="0">
                <a:solidFill>
                  <a:srgbClr val="9CA3AF"/>
                </a:solidFill>
                <a:latin typeface="DM Sans" pitchFamily="34" charset="0"/>
                <a:ea typeface="DM Sans" pitchFamily="34" charset="-122"/>
                <a:cs typeface="DM Sans" pitchFamily="34" charset="-120"/>
              </a:rPr>
              <a:t>PMC11642306 (2024) | MDPI Sustainability 16(8):3171 (2024) | PMC7587526 (2020)</a:t>
            </a:r>
            <a:endParaRPr lang="en-US" sz="900" dirty="0"/>
          </a:p>
        </p:txBody>
      </p:sp>
      <p:sp>
        <p:nvSpPr>
          <p:cNvPr id="50" name="Text 48"/>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pic>
        <p:nvPicPr>
          <p:cNvPr id="4" name="Image 0" descr="gen-dedup-83be55869f9274f998acd35955a9dcee.png">    </p:cNvPr>
          <p:cNvPicPr>
            <a:picLocks noChangeAspect="1"/>
          </p:cNvPicPr>
          <p:nvPr/>
        </p:nvPicPr>
        <p:blipFill>
          <a:blip r:embed="rId1"/>
          <a:srcRect l="0" r="0" t="-16" b="-16"/>
          <a:stretch/>
        </p:blipFill>
        <p:spPr>
          <a:xfrm>
            <a:off x="1143000" y="2000707"/>
            <a:ext cx="16002000" cy="476402"/>
          </a:xfrm>
          <a:prstGeom prst="rect">
            <a:avLst/>
          </a:prstGeom>
        </p:spPr>
      </p:pic>
      <p:pic>
        <p:nvPicPr>
          <p:cNvPr id="5" name="Image 1" descr="gen-dedup-b93939cbe2640f72f5e1082f917db8ff.png">    </p:cNvPr>
          <p:cNvPicPr>
            <a:picLocks noChangeAspect="1"/>
          </p:cNvPicPr>
          <p:nvPr/>
        </p:nvPicPr>
        <p:blipFill>
          <a:blip r:embed="rId2"/>
          <a:srcRect l="-2" r="-2" t="0" b="0"/>
          <a:stretch/>
        </p:blipFill>
        <p:spPr>
          <a:xfrm>
            <a:off x="1143000" y="2476195"/>
            <a:ext cx="16002000" cy="6476695"/>
          </a:xfrm>
          <a:prstGeom prst="rect">
            <a:avLst/>
          </a:prstGeom>
        </p:spPr>
      </p:pic>
      <p:sp>
        <p:nvSpPr>
          <p:cNvPr id="6" name="Text 2"/>
          <p:cNvSpPr txBox="1"/>
          <p:nvPr/>
        </p:nvSpPr>
        <p:spPr>
          <a:xfrm>
            <a:off x="1143000" y="571500"/>
            <a:ext cx="285750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Evidence Base</a:t>
            </a:r>
            <a:endParaRPr lang="en-US" sz="1000" dirty="0"/>
          </a:p>
        </p:txBody>
      </p:sp>
      <p:sp>
        <p:nvSpPr>
          <p:cNvPr id="7" name="Text 3"/>
          <p:cNvSpPr txBox="1"/>
          <p:nvPr/>
        </p:nvSpPr>
        <p:spPr>
          <a:xfrm>
            <a:off x="1143000" y="1047902"/>
            <a:ext cx="16002000" cy="486461"/>
          </a:xfrm>
          <a:prstGeom prst="rect">
            <a:avLst/>
          </a:prstGeom>
          <a:noFill/>
          <a:ln/>
        </p:spPr>
        <p:txBody>
          <a:bodyPr wrap="none" lIns="0" tIns="0" rIns="0" bIns="0" rtlCol="0" anchor="ctr"/>
          <a:lstStyle/>
          <a:p>
            <a:pPr algn="l" indent="0" marL="0">
              <a:buNone/>
            </a:pPr>
            <a:r>
              <a:rPr lang="en-US" sz="3100" dirty="0">
                <a:solidFill>
                  <a:srgbClr val="F2F0EB"/>
                </a:solidFill>
                <a:latin typeface="DM Serif Display" pitchFamily="34" charset="0"/>
                <a:ea typeface="DM Serif Display" pitchFamily="34" charset="-122"/>
                <a:cs typeface="DM Serif Display" pitchFamily="34" charset="-120"/>
              </a:rPr>
              <a:t>Recent Peer-Reviewed Research Supporting Chitosan Efficacy</a:t>
            </a:r>
            <a:endParaRPr lang="en-US" sz="3100" dirty="0"/>
          </a:p>
        </p:txBody>
      </p:sp>
      <p:sp>
        <p:nvSpPr>
          <p:cNvPr id="8" name="Text 4"/>
          <p:cNvSpPr txBox="1"/>
          <p:nvPr/>
        </p:nvSpPr>
        <p:spPr>
          <a:xfrm>
            <a:off x="1333195" y="2115007"/>
            <a:ext cx="2667305" cy="171907"/>
          </a:xfrm>
          <a:prstGeom prst="rect">
            <a:avLst/>
          </a:prstGeom>
          <a:noFill/>
          <a:ln/>
        </p:spPr>
        <p:txBody>
          <a:bodyPr wrap="non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Study</a:t>
            </a:r>
            <a:endParaRPr lang="en-US" sz="1000" dirty="0"/>
          </a:p>
        </p:txBody>
      </p:sp>
      <p:sp>
        <p:nvSpPr>
          <p:cNvPr id="9" name="Text 5"/>
          <p:cNvSpPr txBox="1"/>
          <p:nvPr/>
        </p:nvSpPr>
        <p:spPr>
          <a:xfrm>
            <a:off x="4000500" y="2115007"/>
            <a:ext cx="1905610" cy="171907"/>
          </a:xfrm>
          <a:prstGeom prst="rect">
            <a:avLst/>
          </a:prstGeom>
          <a:noFill/>
          <a:ln/>
        </p:spPr>
        <p:txBody>
          <a:bodyPr wrap="non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Target</a:t>
            </a:r>
            <a:endParaRPr lang="en-US" sz="1000" dirty="0"/>
          </a:p>
        </p:txBody>
      </p:sp>
      <p:sp>
        <p:nvSpPr>
          <p:cNvPr id="10" name="Text 6"/>
          <p:cNvSpPr txBox="1"/>
          <p:nvPr/>
        </p:nvSpPr>
        <p:spPr>
          <a:xfrm>
            <a:off x="5905195" y="2115007"/>
            <a:ext cx="4000500" cy="171907"/>
          </a:xfrm>
          <a:prstGeom prst="rect">
            <a:avLst/>
          </a:prstGeom>
          <a:noFill/>
          <a:ln/>
        </p:spPr>
        <p:txBody>
          <a:bodyPr wrap="non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Key Result</a:t>
            </a:r>
            <a:endParaRPr lang="en-US" sz="1000" dirty="0"/>
          </a:p>
        </p:txBody>
      </p:sp>
      <p:sp>
        <p:nvSpPr>
          <p:cNvPr id="11" name="Text 7"/>
          <p:cNvSpPr txBox="1"/>
          <p:nvPr/>
        </p:nvSpPr>
        <p:spPr>
          <a:xfrm>
            <a:off x="9905695" y="2115007"/>
            <a:ext cx="2667305" cy="171907"/>
          </a:xfrm>
          <a:prstGeom prst="rect">
            <a:avLst/>
          </a:prstGeom>
          <a:noFill/>
          <a:ln/>
        </p:spPr>
        <p:txBody>
          <a:bodyPr wrap="non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Stage</a:t>
            </a:r>
            <a:endParaRPr lang="en-US" sz="1000" dirty="0"/>
          </a:p>
        </p:txBody>
      </p:sp>
      <p:sp>
        <p:nvSpPr>
          <p:cNvPr id="12" name="Text 8"/>
          <p:cNvSpPr txBox="1"/>
          <p:nvPr/>
        </p:nvSpPr>
        <p:spPr>
          <a:xfrm>
            <a:off x="12573000" y="2115007"/>
            <a:ext cx="4381805" cy="171907"/>
          </a:xfrm>
          <a:prstGeom prst="rect">
            <a:avLst/>
          </a:prstGeom>
          <a:noFill/>
          <a:ln/>
        </p:spPr>
        <p:txBody>
          <a:bodyPr wrap="none" lIns="0" tIns="0" rIns="0" bIns="0" rtlCol="0" anchor="ctr"/>
          <a:lstStyle/>
          <a:p>
            <a:pPr algn="l" indent="0" marL="0">
              <a:buNone/>
            </a:pPr>
            <a:r>
              <a:rPr lang="en-US" sz="1000" b="1" dirty="0">
                <a:solidFill>
                  <a:srgbClr val="D4A543"/>
                </a:solidFill>
                <a:latin typeface="DM Sans" pitchFamily="34" charset="0"/>
                <a:ea typeface="DM Sans" pitchFamily="34" charset="-122"/>
                <a:cs typeface="DM Sans" pitchFamily="34" charset="-120"/>
              </a:rPr>
              <a:t>Year</a:t>
            </a:r>
            <a:endParaRPr lang="en-US" sz="1000" dirty="0"/>
          </a:p>
        </p:txBody>
      </p:sp>
      <p:sp>
        <p:nvSpPr>
          <p:cNvPr id="13" name="Shape 9"/>
          <p:cNvSpPr/>
          <p:nvPr/>
        </p:nvSpPr>
        <p:spPr>
          <a:xfrm>
            <a:off x="1333195" y="3525012"/>
            <a:ext cx="15620695" cy="9144"/>
          </a:xfrm>
          <a:prstGeom prst="rect">
            <a:avLst/>
          </a:prstGeom>
          <a:solidFill>
            <a:srgbClr val="FFFFFF">
              <a:alpha val="6000"/>
            </a:srgbClr>
          </a:solidFill>
          <a:ln w="12700">
            <a:solidFill>
              <a:srgbClr val="FFFFFF">
                <a:alpha val="0"/>
              </a:srgbClr>
            </a:solidFill>
            <a:prstDash val="solid"/>
          </a:ln>
        </p:spPr>
      </p:sp>
      <p:sp>
        <p:nvSpPr>
          <p:cNvPr id="14" name="Text 10"/>
          <p:cNvSpPr txBox="1"/>
          <p:nvPr/>
        </p:nvSpPr>
        <p:spPr>
          <a:xfrm>
            <a:off x="1333195" y="2771546"/>
            <a:ext cx="2667305" cy="6007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Francesconi et al.</a:t>
            </a:r>
            <a:pPr algn="l" indent="0" marL="0">
              <a:buNone/>
            </a:pPr>
            <a:endParaRPr lang="en-US" sz="1100" dirty="0"/>
          </a:p>
          <a:p>
            <a:pPr algn="l" indent="0" marL="0">
              <a:buNone/>
            </a:pPr>
            <a:r>
              <a:rPr lang="en-US" sz="1100" i="1" dirty="0">
                <a:solidFill>
                  <a:srgbClr val="9CA3AF"/>
                </a:solidFill>
                <a:latin typeface="DM Sans" pitchFamily="34" charset="0"/>
                <a:ea typeface="DM Sans" pitchFamily="34" charset="-122"/>
                <a:cs typeface="DM Sans" pitchFamily="34" charset="-120"/>
              </a:rPr>
              <a:t>Molecules</a:t>
            </a:r>
            <a:endParaRPr lang="en-US" sz="1100" dirty="0"/>
          </a:p>
        </p:txBody>
      </p:sp>
      <p:sp>
        <p:nvSpPr>
          <p:cNvPr id="15" name="Text 11"/>
          <p:cNvSpPr txBox="1"/>
          <p:nvPr/>
        </p:nvSpPr>
        <p:spPr>
          <a:xfrm>
            <a:off x="4000500" y="2771546"/>
            <a:ext cx="1905610" cy="600761"/>
          </a:xfrm>
          <a:prstGeom prst="rect">
            <a:avLst/>
          </a:prstGeom>
          <a:noFill/>
          <a:ln/>
        </p:spPr>
        <p:txBody>
          <a:bodyPr wrap="square" lIns="0" tIns="0" rIns="0" bIns="0" rtlCol="0" anchor="ctr"/>
          <a:lstStyle/>
          <a:p>
            <a:pPr algn="l" indent="0" marL="0">
              <a:buNone/>
            </a:pPr>
            <a:r>
              <a:rPr lang="en-US" sz="1100" i="1" dirty="0">
                <a:solidFill>
                  <a:srgbClr val="F2F0EB"/>
                </a:solidFill>
                <a:latin typeface="DM Sans" pitchFamily="34" charset="0"/>
                <a:ea typeface="DM Sans" pitchFamily="34" charset="-122"/>
                <a:cs typeface="DM Sans" pitchFamily="34" charset="-120"/>
              </a:rPr>
              <a:t>F. graminearum</a:t>
            </a:r>
            <a:pPr algn="l" indent="0" marL="0">
              <a:buNone/>
            </a:pPr>
            <a:endParaRPr lang="en-US" sz="1100" dirty="0"/>
          </a:p>
          <a:p>
            <a:pPr algn="l" indent="0" marL="0">
              <a:buNone/>
            </a:pPr>
            <a:r>
              <a:rPr lang="en-US" sz="1100" dirty="0">
                <a:solidFill>
                  <a:srgbClr val="F2F0EB"/>
                </a:solidFill>
                <a:latin typeface="DM Sans" pitchFamily="34" charset="0"/>
                <a:ea typeface="DM Sans" pitchFamily="34" charset="-122"/>
                <a:cs typeface="DM Sans" pitchFamily="34" charset="-120"/>
              </a:rPr>
              <a:t>on durum wheat</a:t>
            </a:r>
            <a:endParaRPr lang="en-US" sz="1100" dirty="0"/>
          </a:p>
        </p:txBody>
      </p:sp>
      <p:sp>
        <p:nvSpPr>
          <p:cNvPr id="16" name="Text 12"/>
          <p:cNvSpPr txBox="1"/>
          <p:nvPr/>
        </p:nvSpPr>
        <p:spPr>
          <a:xfrm>
            <a:off x="5905195" y="2771546"/>
            <a:ext cx="4000500" cy="600761"/>
          </a:xfrm>
          <a:prstGeom prst="rect">
            <a:avLst/>
          </a:prstGeom>
          <a:noFill/>
          <a:ln/>
        </p:spPr>
        <p:txBody>
          <a:bodyPr wrap="square" lIns="0" tIns="0" rIns="0" bIns="0" rtlCol="0" anchor="ctr"/>
          <a:lstStyle/>
          <a:p>
            <a:pPr algn="l" indent="0" marL="0">
              <a:buNone/>
            </a:pPr>
            <a:r>
              <a:rPr lang="en-US" sz="1100" b="1" dirty="0">
                <a:solidFill>
                  <a:srgbClr val="4ADE80"/>
                </a:solidFill>
                <a:latin typeface="DM Sans" pitchFamily="34" charset="0"/>
                <a:ea typeface="DM Sans" pitchFamily="34" charset="-122"/>
                <a:cs typeface="DM Sans" pitchFamily="34" charset="-120"/>
              </a:rPr>
              <a:t>FHB severity 6% vs 20%</a:t>
            </a:r>
            <a:pPr algn="l" indent="0" marL="0">
              <a:buNone/>
            </a:pPr>
            <a:r>
              <a:rPr lang="en-US" sz="1100" dirty="0">
                <a:solidFill>
                  <a:srgbClr val="F2F0EB"/>
                </a:solidFill>
                <a:latin typeface="DM Sans" pitchFamily="34" charset="0"/>
                <a:ea typeface="DM Sans" pitchFamily="34" charset="-122"/>
                <a:cs typeface="DM Sans" pitchFamily="34" charset="-120"/>
              </a:rPr>
              <a:t> in resistant genotype; ~3× defense gene upregulation; mycotoxin biosynthesis genes downregulated</a:t>
            </a:r>
            <a:endParaRPr lang="en-US" sz="1100" dirty="0"/>
          </a:p>
        </p:txBody>
      </p:sp>
      <p:sp>
        <p:nvSpPr>
          <p:cNvPr id="17" name="Text 13"/>
          <p:cNvSpPr txBox="1"/>
          <p:nvPr/>
        </p:nvSpPr>
        <p:spPr>
          <a:xfrm>
            <a:off x="9905695" y="2771546"/>
            <a:ext cx="2667305"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Pre-harvest (spike application)</a:t>
            </a:r>
            <a:endParaRPr lang="en-US" sz="1100" dirty="0"/>
          </a:p>
        </p:txBody>
      </p:sp>
      <p:sp>
        <p:nvSpPr>
          <p:cNvPr id="18" name="Text 14"/>
          <p:cNvSpPr txBox="1"/>
          <p:nvPr/>
        </p:nvSpPr>
        <p:spPr>
          <a:xfrm>
            <a:off x="12573000" y="2771546"/>
            <a:ext cx="4381805"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2020</a:t>
            </a:r>
            <a:endParaRPr lang="en-US" sz="1100" dirty="0"/>
          </a:p>
        </p:txBody>
      </p:sp>
      <p:sp>
        <p:nvSpPr>
          <p:cNvPr id="19" name="Shape 15"/>
          <p:cNvSpPr/>
          <p:nvPr/>
        </p:nvSpPr>
        <p:spPr>
          <a:xfrm>
            <a:off x="1333195" y="4239158"/>
            <a:ext cx="15620695" cy="9144"/>
          </a:xfrm>
          <a:prstGeom prst="rect">
            <a:avLst/>
          </a:prstGeom>
          <a:solidFill>
            <a:srgbClr val="FFFFFF">
              <a:alpha val="6000"/>
            </a:srgbClr>
          </a:solidFill>
          <a:ln w="12700">
            <a:solidFill>
              <a:srgbClr val="FFFFFF">
                <a:alpha val="0"/>
              </a:srgbClr>
            </a:solidFill>
            <a:prstDash val="solid"/>
          </a:ln>
        </p:spPr>
      </p:sp>
      <p:sp>
        <p:nvSpPr>
          <p:cNvPr id="20" name="Text 16"/>
          <p:cNvSpPr txBox="1"/>
          <p:nvPr/>
        </p:nvSpPr>
        <p:spPr>
          <a:xfrm>
            <a:off x="1333195" y="3685946"/>
            <a:ext cx="2667305" cy="400507"/>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Gunupuru et al.</a:t>
            </a:r>
            <a:pPr algn="l" indent="0" marL="0">
              <a:buNone/>
            </a:pPr>
            <a:endParaRPr lang="en-US" sz="1100" dirty="0"/>
          </a:p>
          <a:p>
            <a:pPr algn="l" indent="0" marL="0">
              <a:buNone/>
            </a:pPr>
            <a:r>
              <a:rPr lang="en-US" sz="1100" i="1" dirty="0">
                <a:solidFill>
                  <a:srgbClr val="9CA3AF"/>
                </a:solidFill>
                <a:latin typeface="DM Sans" pitchFamily="34" charset="0"/>
                <a:ea typeface="DM Sans" pitchFamily="34" charset="-122"/>
                <a:cs typeface="DM Sans" pitchFamily="34" charset="-120"/>
              </a:rPr>
              <a:t>PLOS ONE</a:t>
            </a:r>
            <a:endParaRPr lang="en-US" sz="1100" dirty="0"/>
          </a:p>
        </p:txBody>
      </p:sp>
      <p:sp>
        <p:nvSpPr>
          <p:cNvPr id="21" name="Text 17"/>
          <p:cNvSpPr txBox="1"/>
          <p:nvPr/>
        </p:nvSpPr>
        <p:spPr>
          <a:xfrm>
            <a:off x="4000500" y="3685946"/>
            <a:ext cx="1905610" cy="400507"/>
          </a:xfrm>
          <a:prstGeom prst="rect">
            <a:avLst/>
          </a:prstGeom>
          <a:noFill/>
          <a:ln/>
        </p:spPr>
        <p:txBody>
          <a:bodyPr wrap="square" lIns="0" tIns="0" rIns="0" bIns="0" rtlCol="0" anchor="ctr"/>
          <a:lstStyle/>
          <a:p>
            <a:pPr algn="l" indent="0" marL="0">
              <a:buNone/>
            </a:pPr>
            <a:r>
              <a:rPr lang="en-US" sz="1100" i="1" dirty="0">
                <a:solidFill>
                  <a:srgbClr val="F2F0EB"/>
                </a:solidFill>
                <a:latin typeface="DM Sans" pitchFamily="34" charset="0"/>
                <a:ea typeface="DM Sans" pitchFamily="34" charset="-122"/>
                <a:cs typeface="DM Sans" pitchFamily="34" charset="-120"/>
              </a:rPr>
              <a:t>F. graminearum</a:t>
            </a:r>
            <a:pPr algn="l" indent="0" marL="0">
              <a:buNone/>
            </a:pPr>
            <a:endParaRPr lang="en-US" sz="1100" dirty="0"/>
          </a:p>
          <a:p>
            <a:pPr algn="l" indent="0" marL="0">
              <a:buNone/>
            </a:pPr>
            <a:r>
              <a:rPr lang="en-US" sz="1100" dirty="0">
                <a:solidFill>
                  <a:srgbClr val="F2F0EB"/>
                </a:solidFill>
                <a:latin typeface="DM Sans" pitchFamily="34" charset="0"/>
                <a:ea typeface="DM Sans" pitchFamily="34" charset="-122"/>
                <a:cs typeface="DM Sans" pitchFamily="34" charset="-120"/>
              </a:rPr>
              <a:t>on wheat</a:t>
            </a:r>
            <a:endParaRPr lang="en-US" sz="1100" dirty="0"/>
          </a:p>
        </p:txBody>
      </p:sp>
      <p:sp>
        <p:nvSpPr>
          <p:cNvPr id="22" name="Text 18"/>
          <p:cNvSpPr txBox="1"/>
          <p:nvPr/>
        </p:nvSpPr>
        <p:spPr>
          <a:xfrm>
            <a:off x="5905195" y="3685946"/>
            <a:ext cx="4000500" cy="400507"/>
          </a:xfrm>
          <a:prstGeom prst="rect">
            <a:avLst/>
          </a:prstGeom>
          <a:noFill/>
          <a:ln/>
        </p:spPr>
        <p:txBody>
          <a:bodyPr wrap="square" lIns="0" tIns="0" rIns="0" bIns="0" rtlCol="0" anchor="ctr"/>
          <a:lstStyle/>
          <a:p>
            <a:pPr algn="l" indent="0" marL="0">
              <a:buNone/>
            </a:pPr>
            <a:r>
              <a:rPr lang="en-US" sz="1100" b="1" dirty="0">
                <a:solidFill>
                  <a:srgbClr val="4ADE80"/>
                </a:solidFill>
                <a:latin typeface="DM Sans" pitchFamily="34" charset="0"/>
                <a:ea typeface="DM Sans" pitchFamily="34" charset="-122"/>
                <a:cs typeface="DM Sans" pitchFamily="34" charset="-120"/>
              </a:rPr>
              <a:t>80% less infection area; 84% fewer conidia;</a:t>
            </a:r>
            <a:pPr algn="l" indent="0" marL="0">
              <a:buNone/>
            </a:pPr>
            <a:r>
              <a:rPr lang="en-US" sz="1100" dirty="0">
                <a:solidFill>
                  <a:srgbClr val="F2F0EB"/>
                </a:solidFill>
                <a:latin typeface="DM Sans" pitchFamily="34" charset="0"/>
                <a:ea typeface="DM Sans" pitchFamily="34" charset="-122"/>
                <a:cs typeface="DM Sans" pitchFamily="34" charset="-120"/>
              </a:rPr>
              <a:t> 38.5–53.8% fewer infected spikes; DON reduced</a:t>
            </a:r>
            <a:endParaRPr lang="en-US" sz="1100" dirty="0"/>
          </a:p>
        </p:txBody>
      </p:sp>
      <p:sp>
        <p:nvSpPr>
          <p:cNvPr id="23" name="Text 19"/>
          <p:cNvSpPr txBox="1"/>
          <p:nvPr/>
        </p:nvSpPr>
        <p:spPr>
          <a:xfrm>
            <a:off x="9905695" y="3685946"/>
            <a:ext cx="2667305" cy="400507"/>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Pre-harvest (seedling drench + spray)</a:t>
            </a:r>
            <a:endParaRPr lang="en-US" sz="1100" dirty="0"/>
          </a:p>
        </p:txBody>
      </p:sp>
      <p:sp>
        <p:nvSpPr>
          <p:cNvPr id="24" name="Text 20"/>
          <p:cNvSpPr txBox="1"/>
          <p:nvPr/>
        </p:nvSpPr>
        <p:spPr>
          <a:xfrm>
            <a:off x="12573000" y="3685946"/>
            <a:ext cx="4381805" cy="400507"/>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2019</a:t>
            </a:r>
            <a:endParaRPr lang="en-US" sz="1100" dirty="0"/>
          </a:p>
        </p:txBody>
      </p:sp>
      <p:sp>
        <p:nvSpPr>
          <p:cNvPr id="25" name="Shape 21"/>
          <p:cNvSpPr/>
          <p:nvPr/>
        </p:nvSpPr>
        <p:spPr>
          <a:xfrm>
            <a:off x="1333195" y="4953305"/>
            <a:ext cx="15620695" cy="9144"/>
          </a:xfrm>
          <a:prstGeom prst="rect">
            <a:avLst/>
          </a:prstGeom>
          <a:solidFill>
            <a:srgbClr val="FFFFFF">
              <a:alpha val="6000"/>
            </a:srgbClr>
          </a:solidFill>
          <a:ln w="12700">
            <a:solidFill>
              <a:srgbClr val="FFFFFF">
                <a:alpha val="0"/>
              </a:srgbClr>
            </a:solidFill>
            <a:prstDash val="solid"/>
          </a:ln>
        </p:spPr>
      </p:sp>
      <p:sp>
        <p:nvSpPr>
          <p:cNvPr id="26" name="Text 22"/>
          <p:cNvSpPr txBox="1"/>
          <p:nvPr/>
        </p:nvSpPr>
        <p:spPr>
          <a:xfrm>
            <a:off x="1333195" y="4401007"/>
            <a:ext cx="2667305" cy="400507"/>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Gong et al. (review)</a:t>
            </a:r>
            <a:pPr algn="l" indent="0" marL="0">
              <a:buNone/>
            </a:pPr>
            <a:endParaRPr lang="en-US" sz="1100" dirty="0"/>
          </a:p>
          <a:p>
            <a:pPr algn="l" indent="0" marL="0">
              <a:buNone/>
            </a:pPr>
            <a:r>
              <a:rPr lang="en-US" sz="1100" i="1" dirty="0">
                <a:solidFill>
                  <a:srgbClr val="9CA3AF"/>
                </a:solidFill>
                <a:latin typeface="DM Sans" pitchFamily="34" charset="0"/>
                <a:ea typeface="DM Sans" pitchFamily="34" charset="-122"/>
                <a:cs typeface="DM Sans" pitchFamily="34" charset="-120"/>
              </a:rPr>
              <a:t>Sustainability</a:t>
            </a:r>
            <a:endParaRPr lang="en-US" sz="1100" dirty="0"/>
          </a:p>
        </p:txBody>
      </p:sp>
      <p:sp>
        <p:nvSpPr>
          <p:cNvPr id="27" name="Text 23"/>
          <p:cNvSpPr txBox="1"/>
          <p:nvPr/>
        </p:nvSpPr>
        <p:spPr>
          <a:xfrm>
            <a:off x="4000500" y="4401007"/>
            <a:ext cx="1905610" cy="400507"/>
          </a:xfrm>
          <a:prstGeom prst="rect">
            <a:avLst/>
          </a:prstGeom>
          <a:noFill/>
          <a:ln/>
        </p:spPr>
        <p:txBody>
          <a:bodyPr wrap="square" lIns="0" tIns="0" rIns="0" bIns="0" rtlCol="0" anchor="ctr"/>
          <a:lstStyle/>
          <a:p>
            <a:pPr algn="l" indent="0" marL="0">
              <a:buNone/>
            </a:pPr>
            <a:r>
              <a:rPr lang="en-US" sz="1100" i="1" dirty="0">
                <a:solidFill>
                  <a:srgbClr val="F2F0EB"/>
                </a:solidFill>
                <a:latin typeface="DM Sans" pitchFamily="34" charset="0"/>
                <a:ea typeface="DM Sans" pitchFamily="34" charset="-122"/>
                <a:cs typeface="DM Sans" pitchFamily="34" charset="-120"/>
              </a:rPr>
              <a:t>A. flavus</a:t>
            </a:r>
            <a:pPr algn="l" indent="0" marL="0">
              <a:buNone/>
            </a:pPr>
            <a:endParaRPr lang="en-US" sz="1100" dirty="0"/>
          </a:p>
          <a:p>
            <a:pPr algn="l" indent="0" marL="0">
              <a:buNone/>
            </a:pPr>
            <a:r>
              <a:rPr lang="en-US" sz="1100" dirty="0">
                <a:solidFill>
                  <a:srgbClr val="F2F0EB"/>
                </a:solidFill>
                <a:latin typeface="DM Sans" pitchFamily="34" charset="0"/>
                <a:ea typeface="DM Sans" pitchFamily="34" charset="-122"/>
                <a:cs typeface="DM Sans" pitchFamily="34" charset="-120"/>
              </a:rPr>
              <a:t>on corn</a:t>
            </a:r>
            <a:endParaRPr lang="en-US" sz="1100" dirty="0"/>
          </a:p>
        </p:txBody>
      </p:sp>
      <p:sp>
        <p:nvSpPr>
          <p:cNvPr id="28" name="Text 24"/>
          <p:cNvSpPr txBox="1"/>
          <p:nvPr/>
        </p:nvSpPr>
        <p:spPr>
          <a:xfrm>
            <a:off x="5905195" y="4401007"/>
            <a:ext cx="4000500" cy="400507"/>
          </a:xfrm>
          <a:prstGeom prst="rect">
            <a:avLst/>
          </a:prstGeom>
          <a:noFill/>
          <a:ln/>
        </p:spPr>
        <p:txBody>
          <a:bodyPr wrap="square" lIns="0" tIns="0" rIns="0" bIns="0" rtlCol="0" anchor="ctr"/>
          <a:lstStyle/>
          <a:p>
            <a:pPr algn="l" indent="0" marL="0">
              <a:buNone/>
            </a:pPr>
            <a:r>
              <a:rPr lang="en-US" sz="1100" b="1" dirty="0">
                <a:solidFill>
                  <a:srgbClr val="4ADE80"/>
                </a:solidFill>
                <a:latin typeface="DM Sans" pitchFamily="34" charset="0"/>
                <a:ea typeface="DM Sans" pitchFamily="34" charset="-122"/>
                <a:cs typeface="DM Sans" pitchFamily="34" charset="-120"/>
              </a:rPr>
              <a:t>~75% mycelial inhibition; complete conidia germination inhibition</a:t>
            </a:r>
            <a:pPr algn="l" indent="0" marL="0">
              <a:buNone/>
            </a:pPr>
            <a:r>
              <a:rPr lang="en-US" sz="1100" dirty="0">
                <a:solidFill>
                  <a:srgbClr val="F2F0EB"/>
                </a:solidFill>
                <a:latin typeface="DM Sans" pitchFamily="34" charset="0"/>
                <a:ea typeface="DM Sans" pitchFamily="34" charset="-122"/>
                <a:cs typeface="DM Sans" pitchFamily="34" charset="-120"/>
              </a:rPr>
              <a:t> on corn grain surfaces (chitosan combo)</a:t>
            </a:r>
            <a:endParaRPr lang="en-US" sz="1100" dirty="0"/>
          </a:p>
        </p:txBody>
      </p:sp>
      <p:sp>
        <p:nvSpPr>
          <p:cNvPr id="29" name="Text 25"/>
          <p:cNvSpPr txBox="1"/>
          <p:nvPr/>
        </p:nvSpPr>
        <p:spPr>
          <a:xfrm>
            <a:off x="9905695" y="4401007"/>
            <a:ext cx="2667305" cy="400507"/>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Storage</a:t>
            </a:r>
            <a:endParaRPr lang="en-US" sz="1100" dirty="0"/>
          </a:p>
        </p:txBody>
      </p:sp>
      <p:sp>
        <p:nvSpPr>
          <p:cNvPr id="30" name="Text 26"/>
          <p:cNvSpPr txBox="1"/>
          <p:nvPr/>
        </p:nvSpPr>
        <p:spPr>
          <a:xfrm>
            <a:off x="12573000" y="4401007"/>
            <a:ext cx="4381805" cy="400507"/>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2024</a:t>
            </a:r>
            <a:endParaRPr lang="en-US" sz="1100" dirty="0"/>
          </a:p>
        </p:txBody>
      </p:sp>
      <p:sp>
        <p:nvSpPr>
          <p:cNvPr id="31" name="Shape 27"/>
          <p:cNvSpPr/>
          <p:nvPr/>
        </p:nvSpPr>
        <p:spPr>
          <a:xfrm>
            <a:off x="1333195" y="5867705"/>
            <a:ext cx="15620695" cy="9144"/>
          </a:xfrm>
          <a:prstGeom prst="rect">
            <a:avLst/>
          </a:prstGeom>
          <a:solidFill>
            <a:srgbClr val="FFFFFF">
              <a:alpha val="6000"/>
            </a:srgbClr>
          </a:solidFill>
          <a:ln w="12700">
            <a:solidFill>
              <a:srgbClr val="FFFFFF">
                <a:alpha val="0"/>
              </a:srgbClr>
            </a:solidFill>
            <a:prstDash val="solid"/>
          </a:ln>
        </p:spPr>
      </p:sp>
      <p:sp>
        <p:nvSpPr>
          <p:cNvPr id="32" name="Text 28"/>
          <p:cNvSpPr txBox="1"/>
          <p:nvPr/>
        </p:nvSpPr>
        <p:spPr>
          <a:xfrm>
            <a:off x="1333195" y="5115154"/>
            <a:ext cx="2667305" cy="6007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Wieczorek et al.</a:t>
            </a:r>
            <a:pPr algn="l" indent="0" marL="0">
              <a:buNone/>
            </a:pPr>
            <a:endParaRPr lang="en-US" sz="1100" dirty="0"/>
          </a:p>
          <a:p>
            <a:pPr algn="l" indent="0" marL="0">
              <a:buNone/>
            </a:pPr>
            <a:r>
              <a:rPr lang="en-US" sz="1100" i="1" dirty="0">
                <a:solidFill>
                  <a:srgbClr val="9CA3AF"/>
                </a:solidFill>
                <a:latin typeface="DM Sans" pitchFamily="34" charset="0"/>
                <a:ea typeface="DM Sans" pitchFamily="34" charset="-122"/>
                <a:cs typeface="DM Sans" pitchFamily="34" charset="-120"/>
              </a:rPr>
              <a:t>Int J Mol Sci</a:t>
            </a:r>
            <a:endParaRPr lang="en-US" sz="1100" dirty="0"/>
          </a:p>
        </p:txBody>
      </p:sp>
      <p:sp>
        <p:nvSpPr>
          <p:cNvPr id="33" name="Text 29"/>
          <p:cNvSpPr txBox="1"/>
          <p:nvPr/>
        </p:nvSpPr>
        <p:spPr>
          <a:xfrm>
            <a:off x="5905195" y="5115154"/>
            <a:ext cx="4000500" cy="600761"/>
          </a:xfrm>
          <a:prstGeom prst="rect">
            <a:avLst/>
          </a:prstGeom>
          <a:noFill/>
          <a:ln/>
        </p:spPr>
        <p:txBody>
          <a:bodyPr wrap="square" lIns="0" tIns="0" rIns="0" bIns="0" rtlCol="0" anchor="ctr"/>
          <a:lstStyle/>
          <a:p>
            <a:pPr algn="l" indent="0" marL="0">
              <a:buNone/>
            </a:pPr>
            <a:r>
              <a:rPr lang="en-US" sz="1100" b="1" dirty="0">
                <a:solidFill>
                  <a:srgbClr val="4ADE80"/>
                </a:solidFill>
                <a:latin typeface="DM Sans" pitchFamily="34" charset="0"/>
                <a:ea typeface="DM Sans" pitchFamily="34" charset="-122"/>
                <a:cs typeface="DM Sans" pitchFamily="34" charset="-120"/>
              </a:rPr>
              <a:t>Complete spore germination inhibition</a:t>
            </a:r>
            <a:pPr algn="l" indent="0" marL="0">
              <a:buNone/>
            </a:pPr>
            <a:r>
              <a:rPr lang="en-US" sz="1100" dirty="0">
                <a:solidFill>
                  <a:srgbClr val="F2F0EB"/>
                </a:solidFill>
                <a:latin typeface="DM Sans" pitchFamily="34" charset="0"/>
                <a:ea typeface="DM Sans" pitchFamily="34" charset="-122"/>
                <a:cs typeface="DM Sans" pitchFamily="34" charset="-120"/>
              </a:rPr>
              <a:t> (CS:ZnO films); membrane permeabilization; reduced spore viability 30–50%</a:t>
            </a:r>
            <a:endParaRPr lang="en-US" sz="1100" dirty="0"/>
          </a:p>
        </p:txBody>
      </p:sp>
      <p:sp>
        <p:nvSpPr>
          <p:cNvPr id="34" name="Text 30"/>
          <p:cNvSpPr txBox="1"/>
          <p:nvPr/>
        </p:nvSpPr>
        <p:spPr>
          <a:xfrm>
            <a:off x="9905695" y="5115154"/>
            <a:ext cx="2667305"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Storage / packaging</a:t>
            </a:r>
            <a:endParaRPr lang="en-US" sz="1100" dirty="0"/>
          </a:p>
        </p:txBody>
      </p:sp>
      <p:sp>
        <p:nvSpPr>
          <p:cNvPr id="35" name="Text 31"/>
          <p:cNvSpPr txBox="1"/>
          <p:nvPr/>
        </p:nvSpPr>
        <p:spPr>
          <a:xfrm>
            <a:off x="12573000" y="5115154"/>
            <a:ext cx="4381805"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2024</a:t>
            </a:r>
            <a:endParaRPr lang="en-US" sz="1100" dirty="0"/>
          </a:p>
        </p:txBody>
      </p:sp>
      <p:sp>
        <p:nvSpPr>
          <p:cNvPr id="36" name="Shape 32"/>
          <p:cNvSpPr/>
          <p:nvPr/>
        </p:nvSpPr>
        <p:spPr>
          <a:xfrm>
            <a:off x="1333195" y="6782105"/>
            <a:ext cx="15620695" cy="9144"/>
          </a:xfrm>
          <a:prstGeom prst="rect">
            <a:avLst/>
          </a:prstGeom>
          <a:solidFill>
            <a:srgbClr val="FFFFFF">
              <a:alpha val="6000"/>
            </a:srgbClr>
          </a:solidFill>
          <a:ln w="12700">
            <a:solidFill>
              <a:srgbClr val="FFFFFF">
                <a:alpha val="0"/>
              </a:srgbClr>
            </a:solidFill>
            <a:prstDash val="solid"/>
          </a:ln>
        </p:spPr>
      </p:sp>
      <p:sp>
        <p:nvSpPr>
          <p:cNvPr id="37" name="Text 33"/>
          <p:cNvSpPr txBox="1"/>
          <p:nvPr/>
        </p:nvSpPr>
        <p:spPr>
          <a:xfrm>
            <a:off x="1333195" y="6029554"/>
            <a:ext cx="2667305" cy="600761"/>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PMC12529245 (review)</a:t>
            </a:r>
            <a:pPr algn="l" indent="0" marL="0">
              <a:buNone/>
            </a:pPr>
            <a:endParaRPr lang="en-US" sz="1100" dirty="0"/>
          </a:p>
          <a:p>
            <a:pPr algn="l" indent="0" marL="0">
              <a:buNone/>
            </a:pPr>
            <a:r>
              <a:rPr lang="en-US" sz="1100" i="1" dirty="0">
                <a:solidFill>
                  <a:srgbClr val="9CA3AF"/>
                </a:solidFill>
                <a:latin typeface="DM Sans" pitchFamily="34" charset="0"/>
                <a:ea typeface="DM Sans" pitchFamily="34" charset="-122"/>
                <a:cs typeface="DM Sans" pitchFamily="34" charset="-120"/>
              </a:rPr>
              <a:t>Food Sci Nutr</a:t>
            </a:r>
            <a:endParaRPr lang="en-US" sz="1100" dirty="0"/>
          </a:p>
        </p:txBody>
      </p:sp>
      <p:sp>
        <p:nvSpPr>
          <p:cNvPr id="38" name="Text 34"/>
          <p:cNvSpPr txBox="1"/>
          <p:nvPr/>
        </p:nvSpPr>
        <p:spPr>
          <a:xfrm>
            <a:off x="4000500" y="6029554"/>
            <a:ext cx="1905610"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Aflatoxin</a:t>
            </a:r>
            <a:pPr algn="l" indent="0" marL="0">
              <a:buNone/>
            </a:pPr>
            <a:endParaRPr lang="en-US" sz="1100" dirty="0"/>
          </a:p>
          <a:p>
            <a:pPr algn="l" indent="0" marL="0">
              <a:buNone/>
            </a:pPr>
            <a:r>
              <a:rPr lang="en-US" sz="1100" dirty="0">
                <a:solidFill>
                  <a:srgbClr val="F2F0EB"/>
                </a:solidFill>
                <a:latin typeface="DM Sans" pitchFamily="34" charset="0"/>
                <a:ea typeface="DM Sans" pitchFamily="34" charset="-122"/>
                <a:cs typeface="DM Sans" pitchFamily="34" charset="-120"/>
              </a:rPr>
              <a:t>global review</a:t>
            </a:r>
            <a:endParaRPr lang="en-US" sz="1100" dirty="0"/>
          </a:p>
        </p:txBody>
      </p:sp>
      <p:sp>
        <p:nvSpPr>
          <p:cNvPr id="39" name="Text 35"/>
          <p:cNvSpPr txBox="1"/>
          <p:nvPr/>
        </p:nvSpPr>
        <p:spPr>
          <a:xfrm>
            <a:off x="5905195" y="6029554"/>
            <a:ext cx="4000500"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AF contamination → HCC, immune suppression, child stunting; </a:t>
            </a:r>
            <a:pPr algn="l" indent="0" marL="0">
              <a:buNone/>
            </a:pPr>
            <a:r>
              <a:rPr lang="en-US" sz="1100" b="1" dirty="0">
                <a:solidFill>
                  <a:srgbClr val="D4A543"/>
                </a:solidFill>
                <a:latin typeface="DM Sans" pitchFamily="34" charset="0"/>
                <a:ea typeface="DM Sans" pitchFamily="34" charset="-122"/>
                <a:cs typeface="DM Sans" pitchFamily="34" charset="-120"/>
              </a:rPr>
              <a:t>USD 6–18B global annual losses;</a:t>
            </a:r>
            <a:pPr algn="l" indent="0" marL="0">
              <a:buNone/>
            </a:pPr>
            <a:r>
              <a:rPr lang="en-US" sz="1100" dirty="0">
                <a:solidFill>
                  <a:srgbClr val="F2F0EB"/>
                </a:solidFill>
                <a:latin typeface="DM Sans" pitchFamily="34" charset="0"/>
                <a:ea typeface="DM Sans" pitchFamily="34" charset="-122"/>
                <a:cs typeface="DM Sans" pitchFamily="34" charset="-120"/>
              </a:rPr>
              <a:t> heat-stable → prevention required</a:t>
            </a:r>
            <a:endParaRPr lang="en-US" sz="1100" dirty="0"/>
          </a:p>
        </p:txBody>
      </p:sp>
      <p:sp>
        <p:nvSpPr>
          <p:cNvPr id="40" name="Text 36"/>
          <p:cNvSpPr txBox="1"/>
          <p:nvPr/>
        </p:nvSpPr>
        <p:spPr>
          <a:xfrm>
            <a:off x="9905695" y="6029554"/>
            <a:ext cx="2667305"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Full chain</a:t>
            </a:r>
            <a:endParaRPr lang="en-US" sz="1100" dirty="0"/>
          </a:p>
        </p:txBody>
      </p:sp>
      <p:sp>
        <p:nvSpPr>
          <p:cNvPr id="41" name="Text 37"/>
          <p:cNvSpPr txBox="1"/>
          <p:nvPr/>
        </p:nvSpPr>
        <p:spPr>
          <a:xfrm>
            <a:off x="12573000" y="6029554"/>
            <a:ext cx="4381805" cy="600761"/>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2025</a:t>
            </a:r>
            <a:endParaRPr lang="en-US" sz="1100" dirty="0"/>
          </a:p>
        </p:txBody>
      </p:sp>
      <p:sp>
        <p:nvSpPr>
          <p:cNvPr id="42" name="Text 38"/>
          <p:cNvSpPr txBox="1"/>
          <p:nvPr/>
        </p:nvSpPr>
        <p:spPr>
          <a:xfrm>
            <a:off x="1333195" y="6943954"/>
            <a:ext cx="2667305" cy="400507"/>
          </a:xfrm>
          <a:prstGeom prst="rect">
            <a:avLst/>
          </a:prstGeom>
          <a:noFill/>
          <a:ln/>
        </p:spPr>
        <p:txBody>
          <a:bodyPr wrap="square" lIns="0" tIns="0" rIns="0" bIns="0" rtlCol="0" anchor="ctr"/>
          <a:lstStyle/>
          <a:p>
            <a:pPr algn="l" indent="0" marL="0">
              <a:buNone/>
            </a:pPr>
            <a:r>
              <a:rPr lang="en-US" sz="1100" dirty="0">
                <a:solidFill>
                  <a:srgbClr val="9CA3AF"/>
                </a:solidFill>
                <a:latin typeface="DM Sans" pitchFamily="34" charset="0"/>
                <a:ea typeface="DM Sans" pitchFamily="34" charset="-122"/>
                <a:cs typeface="DM Sans" pitchFamily="34" charset="-120"/>
              </a:rPr>
              <a:t>Mitchell et al.</a:t>
            </a:r>
            <a:pPr algn="l" indent="0" marL="0">
              <a:buNone/>
            </a:pPr>
            <a:endParaRPr lang="en-US" sz="1100" dirty="0"/>
          </a:p>
          <a:p>
            <a:pPr algn="l" indent="0" marL="0">
              <a:buNone/>
            </a:pPr>
            <a:r>
              <a:rPr lang="en-US" sz="1100" i="1" dirty="0">
                <a:solidFill>
                  <a:srgbClr val="9CA3AF"/>
                </a:solidFill>
                <a:latin typeface="DM Sans" pitchFamily="34" charset="0"/>
                <a:ea typeface="DM Sans" pitchFamily="34" charset="-122"/>
                <a:cs typeface="DM Sans" pitchFamily="34" charset="-120"/>
              </a:rPr>
              <a:t>Food Addit Contam</a:t>
            </a:r>
            <a:endParaRPr lang="en-US" sz="1100" dirty="0"/>
          </a:p>
        </p:txBody>
      </p:sp>
      <p:sp>
        <p:nvSpPr>
          <p:cNvPr id="43" name="Text 39"/>
          <p:cNvSpPr txBox="1"/>
          <p:nvPr/>
        </p:nvSpPr>
        <p:spPr>
          <a:xfrm>
            <a:off x="4000500" y="6943954"/>
            <a:ext cx="1905610" cy="400507"/>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US corn</a:t>
            </a:r>
            <a:pPr algn="l" indent="0" marL="0">
              <a:buNone/>
            </a:pPr>
            <a:endParaRPr lang="en-US" sz="1100" dirty="0"/>
          </a:p>
          <a:p>
            <a:pPr algn="l" indent="0" marL="0">
              <a:buNone/>
            </a:pPr>
            <a:r>
              <a:rPr lang="en-US" sz="1100" dirty="0">
                <a:solidFill>
                  <a:srgbClr val="F2F0EB"/>
                </a:solidFill>
                <a:latin typeface="DM Sans" pitchFamily="34" charset="0"/>
                <a:ea typeface="DM Sans" pitchFamily="34" charset="-122"/>
                <a:cs typeface="DM Sans" pitchFamily="34" charset="-120"/>
              </a:rPr>
              <a:t>economics</a:t>
            </a:r>
            <a:endParaRPr lang="en-US" sz="1100" dirty="0"/>
          </a:p>
        </p:txBody>
      </p:sp>
      <p:sp>
        <p:nvSpPr>
          <p:cNvPr id="44" name="Text 40"/>
          <p:cNvSpPr txBox="1"/>
          <p:nvPr/>
        </p:nvSpPr>
        <p:spPr>
          <a:xfrm>
            <a:off x="5905195" y="6943954"/>
            <a:ext cx="4000500" cy="400507"/>
          </a:xfrm>
          <a:prstGeom prst="rect">
            <a:avLst/>
          </a:prstGeom>
          <a:noFill/>
          <a:ln/>
        </p:spPr>
        <p:txBody>
          <a:bodyPr wrap="square" lIns="0" tIns="0" rIns="0" bIns="0" rtlCol="0" anchor="ctr"/>
          <a:lstStyle/>
          <a:p>
            <a:pPr algn="l" indent="0" marL="0">
              <a:buNone/>
            </a:pPr>
            <a:r>
              <a:rPr lang="en-US" sz="1100" b="1" dirty="0">
                <a:solidFill>
                  <a:srgbClr val="D4A543"/>
                </a:solidFill>
                <a:latin typeface="DM Sans" pitchFamily="34" charset="0"/>
                <a:ea typeface="DM Sans" pitchFamily="34" charset="-122"/>
                <a:cs typeface="DM Sans" pitchFamily="34" charset="-120"/>
              </a:rPr>
              <a:t>USD $52.1M–$1.68B annual loss</a:t>
            </a:r>
            <a:pPr algn="l" indent="0" marL="0">
              <a:buNone/>
            </a:pPr>
            <a:r>
              <a:rPr lang="en-US" sz="1100" dirty="0">
                <a:solidFill>
                  <a:srgbClr val="F2F0EB"/>
                </a:solidFill>
                <a:latin typeface="DM Sans" pitchFamily="34" charset="0"/>
                <a:ea typeface="DM Sans" pitchFamily="34" charset="-122"/>
                <a:cs typeface="DM Sans" pitchFamily="34" charset="-120"/>
              </a:rPr>
              <a:t> to US corn industry under warmer conditions (climate model)</a:t>
            </a:r>
            <a:endParaRPr lang="en-US" sz="1100" dirty="0"/>
          </a:p>
        </p:txBody>
      </p:sp>
      <p:sp>
        <p:nvSpPr>
          <p:cNvPr id="45" name="Text 41"/>
          <p:cNvSpPr txBox="1"/>
          <p:nvPr/>
        </p:nvSpPr>
        <p:spPr>
          <a:xfrm>
            <a:off x="9905695" y="6943954"/>
            <a:ext cx="2667305" cy="400507"/>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Market impact</a:t>
            </a:r>
            <a:endParaRPr lang="en-US" sz="1100" dirty="0"/>
          </a:p>
        </p:txBody>
      </p:sp>
      <p:sp>
        <p:nvSpPr>
          <p:cNvPr id="46" name="Text 42"/>
          <p:cNvSpPr txBox="1"/>
          <p:nvPr/>
        </p:nvSpPr>
        <p:spPr>
          <a:xfrm>
            <a:off x="12573000" y="6943954"/>
            <a:ext cx="4381805" cy="400507"/>
          </a:xfrm>
          <a:prstGeom prst="rect">
            <a:avLst/>
          </a:prstGeom>
          <a:noFill/>
          <a:ln/>
        </p:spPr>
        <p:txBody>
          <a:bodyPr wrap="square" lIns="0" tIns="0" rIns="0" bIns="0" rtlCol="0" anchor="ctr"/>
          <a:lstStyle/>
          <a:p>
            <a:pPr algn="l" indent="0" marL="0">
              <a:buNone/>
            </a:pPr>
            <a:r>
              <a:rPr lang="en-US" sz="1100" dirty="0">
                <a:solidFill>
                  <a:srgbClr val="F2F0EB"/>
                </a:solidFill>
                <a:latin typeface="DM Sans" pitchFamily="34" charset="0"/>
                <a:ea typeface="DM Sans" pitchFamily="34" charset="-122"/>
                <a:cs typeface="DM Sans" pitchFamily="34" charset="-120"/>
              </a:rPr>
              <a:t>2016</a:t>
            </a:r>
            <a:endParaRPr lang="en-US" sz="1100" dirty="0"/>
          </a:p>
        </p:txBody>
      </p:sp>
      <p:sp>
        <p:nvSpPr>
          <p:cNvPr id="47" name="Text 43"/>
          <p:cNvSpPr txBox="1"/>
          <p:nvPr/>
        </p:nvSpPr>
        <p:spPr>
          <a:xfrm>
            <a:off x="4000500" y="5115154"/>
            <a:ext cx="657454" cy="191110"/>
          </a:xfrm>
          <a:prstGeom prst="rect">
            <a:avLst/>
          </a:prstGeom>
          <a:noFill/>
          <a:ln/>
        </p:spPr>
        <p:txBody>
          <a:bodyPr wrap="none" lIns="0" tIns="0" rIns="0" bIns="0" rtlCol="0" anchor="ctr"/>
          <a:lstStyle/>
          <a:p>
            <a:pPr algn="l" indent="0" marL="0">
              <a:buNone/>
            </a:pPr>
            <a:r>
              <a:rPr lang="en-US" sz="1100" i="1" dirty="0">
                <a:solidFill>
                  <a:srgbClr val="F2F0EB"/>
                </a:solidFill>
                <a:latin typeface="DM Sans" pitchFamily="34" charset="0"/>
                <a:ea typeface="DM Sans" pitchFamily="34" charset="-122"/>
                <a:cs typeface="DM Sans" pitchFamily="34" charset="-120"/>
              </a:rPr>
              <a:t>A. flavus</a:t>
            </a:r>
            <a:endParaRPr lang="en-US" sz="1100" dirty="0"/>
          </a:p>
        </p:txBody>
      </p:sp>
      <p:sp>
        <p:nvSpPr>
          <p:cNvPr id="48" name="Text 44"/>
          <p:cNvSpPr txBox="1"/>
          <p:nvPr/>
        </p:nvSpPr>
        <p:spPr>
          <a:xfrm>
            <a:off x="4000500" y="5315407"/>
            <a:ext cx="975665" cy="191110"/>
          </a:xfrm>
          <a:prstGeom prst="rect">
            <a:avLst/>
          </a:prstGeom>
          <a:noFill/>
          <a:ln/>
        </p:spPr>
        <p:txBody>
          <a:bodyPr wrap="none" lIns="0" tIns="0" rIns="0" bIns="0" rtlCol="0" anchor="ctr"/>
          <a:lstStyle/>
          <a:p>
            <a:pPr algn="l" indent="0" marL="0">
              <a:buNone/>
            </a:pPr>
            <a:r>
              <a:rPr lang="en-US" sz="1100" i="1" dirty="0">
                <a:solidFill>
                  <a:srgbClr val="F2F0EB"/>
                </a:solidFill>
                <a:latin typeface="DM Sans" pitchFamily="34" charset="0"/>
                <a:ea typeface="DM Sans" pitchFamily="34" charset="-122"/>
                <a:cs typeface="DM Sans" pitchFamily="34" charset="-120"/>
              </a:rPr>
              <a:t>P. expansum</a:t>
            </a:r>
            <a:endParaRPr lang="en-US" sz="1100" dirty="0"/>
          </a:p>
        </p:txBody>
      </p:sp>
      <p:sp>
        <p:nvSpPr>
          <p:cNvPr id="49" name="Text 45"/>
          <p:cNvSpPr txBox="1"/>
          <p:nvPr/>
        </p:nvSpPr>
        <p:spPr>
          <a:xfrm>
            <a:off x="1143000" y="9334195"/>
            <a:ext cx="16002000" cy="191110"/>
          </a:xfrm>
          <a:prstGeom prst="rect">
            <a:avLst/>
          </a:prstGeom>
          <a:noFill/>
          <a:ln/>
        </p:spPr>
        <p:txBody>
          <a:bodyPr wrap="none" lIns="0" tIns="0" rIns="0" bIns="0" rtlCol="0" anchor="ctr"/>
          <a:lstStyle/>
          <a:p>
            <a:pPr algn="l" indent="0" marL="0">
              <a:buNone/>
            </a:pPr>
            <a:r>
              <a:rPr lang="en-US" sz="900" dirty="0">
                <a:solidFill>
                  <a:srgbClr val="9CA3AF"/>
                </a:solidFill>
                <a:latin typeface="DM Sans" pitchFamily="34" charset="0"/>
                <a:ea typeface="DM Sans" pitchFamily="34" charset="-122"/>
                <a:cs typeface="DM Sans" pitchFamily="34" charset="-120"/>
              </a:rPr>
              <a:t>Note: Results shown represent specific experimental conditions. Efficacy depends on formulation, dose, crop type, moisture, pH, contact time, and fungal species. Full citations on slide 14.</a:t>
            </a:r>
            <a:endParaRPr lang="en-US" sz="900" dirty="0"/>
          </a:p>
        </p:txBody>
      </p:sp>
      <p:sp>
        <p:nvSpPr>
          <p:cNvPr id="50" name="Text 46"/>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3" name="Shape 1"/>
          <p:cNvSpPr/>
          <p:nvPr/>
        </p:nvSpPr>
        <p:spPr>
          <a:xfrm>
            <a:off x="0" y="0"/>
            <a:ext cx="18288000" cy="10287000"/>
          </a:xfrm>
          <a:prstGeom prst="rect">
            <a:avLst/>
          </a:prstGeom>
          <a:solidFill>
            <a:srgbClr val="0F1419"/>
          </a:solidFill>
          <a:ln w="12700">
            <a:solidFill>
              <a:srgbClr val="FFFFFF">
                <a:alpha val="0"/>
              </a:srgbClr>
            </a:solidFill>
            <a:prstDash val="solid"/>
          </a:ln>
        </p:spPr>
      </p:sp>
      <p:sp>
        <p:nvSpPr>
          <p:cNvPr id="4" name="Shape 2"/>
          <p:cNvSpPr/>
          <p:nvPr/>
        </p:nvSpPr>
        <p:spPr>
          <a:xfrm>
            <a:off x="1143000" y="2762402"/>
            <a:ext cx="4953305" cy="2695651"/>
          </a:xfrm>
          <a:prstGeom prst="roundRect">
            <a:avLst>
              <a:gd name="adj" fmla="val 2815"/>
            </a:avLst>
          </a:prstGeom>
          <a:solidFill>
            <a:srgbClr val="1A2332"/>
          </a:solidFill>
          <a:ln/>
        </p:spPr>
      </p:sp>
      <p:sp>
        <p:nvSpPr>
          <p:cNvPr id="5" name="Shape 3"/>
          <p:cNvSpPr/>
          <p:nvPr/>
        </p:nvSpPr>
        <p:spPr>
          <a:xfrm>
            <a:off x="1143000" y="2762402"/>
            <a:ext cx="4953305" cy="28346"/>
          </a:xfrm>
          <a:prstGeom prst="roundRect">
            <a:avLst>
              <a:gd name="adj" fmla="val 267746"/>
            </a:avLst>
          </a:prstGeom>
          <a:solidFill>
            <a:srgbClr val="E85D4A"/>
          </a:solidFill>
          <a:ln w="12700">
            <a:solidFill>
              <a:srgbClr val="E85D4A">
                <a:alpha val="0"/>
              </a:srgbClr>
            </a:solidFill>
            <a:prstDash val="solid"/>
          </a:ln>
        </p:spPr>
      </p:sp>
      <p:sp>
        <p:nvSpPr>
          <p:cNvPr id="6" name="Shape 4"/>
          <p:cNvSpPr/>
          <p:nvPr/>
        </p:nvSpPr>
        <p:spPr>
          <a:xfrm>
            <a:off x="6667805" y="2762402"/>
            <a:ext cx="4953305" cy="2695651"/>
          </a:xfrm>
          <a:prstGeom prst="roundRect">
            <a:avLst>
              <a:gd name="adj" fmla="val 2815"/>
            </a:avLst>
          </a:prstGeom>
          <a:solidFill>
            <a:srgbClr val="1A2332"/>
          </a:solidFill>
          <a:ln/>
        </p:spPr>
      </p:sp>
      <p:sp>
        <p:nvSpPr>
          <p:cNvPr id="7" name="Shape 5"/>
          <p:cNvSpPr/>
          <p:nvPr/>
        </p:nvSpPr>
        <p:spPr>
          <a:xfrm>
            <a:off x="6667805" y="2762402"/>
            <a:ext cx="4953305" cy="28346"/>
          </a:xfrm>
          <a:prstGeom prst="roundRect">
            <a:avLst>
              <a:gd name="adj" fmla="val 267746"/>
            </a:avLst>
          </a:prstGeom>
          <a:solidFill>
            <a:srgbClr val="E85D4A"/>
          </a:solidFill>
          <a:ln w="12700">
            <a:solidFill>
              <a:srgbClr val="E85D4A">
                <a:alpha val="0"/>
              </a:srgbClr>
            </a:solidFill>
            <a:prstDash val="solid"/>
          </a:ln>
        </p:spPr>
      </p:sp>
      <p:sp>
        <p:nvSpPr>
          <p:cNvPr id="8" name="Shape 6"/>
          <p:cNvSpPr/>
          <p:nvPr/>
        </p:nvSpPr>
        <p:spPr>
          <a:xfrm>
            <a:off x="12191695" y="2762402"/>
            <a:ext cx="4953305" cy="2695651"/>
          </a:xfrm>
          <a:prstGeom prst="roundRect">
            <a:avLst>
              <a:gd name="adj" fmla="val 2815"/>
            </a:avLst>
          </a:prstGeom>
          <a:solidFill>
            <a:srgbClr val="1A2332"/>
          </a:solidFill>
          <a:ln/>
        </p:spPr>
      </p:sp>
      <p:sp>
        <p:nvSpPr>
          <p:cNvPr id="9" name="Shape 7"/>
          <p:cNvSpPr/>
          <p:nvPr/>
        </p:nvSpPr>
        <p:spPr>
          <a:xfrm>
            <a:off x="12191695" y="2762402"/>
            <a:ext cx="4953305" cy="28346"/>
          </a:xfrm>
          <a:prstGeom prst="roundRect">
            <a:avLst>
              <a:gd name="adj" fmla="val 267746"/>
            </a:avLst>
          </a:prstGeom>
          <a:solidFill>
            <a:srgbClr val="E85D4A"/>
          </a:solidFill>
          <a:ln w="12700">
            <a:solidFill>
              <a:srgbClr val="E85D4A">
                <a:alpha val="0"/>
              </a:srgbClr>
            </a:solidFill>
            <a:prstDash val="solid"/>
          </a:ln>
        </p:spPr>
      </p:sp>
      <p:sp>
        <p:nvSpPr>
          <p:cNvPr id="10" name="Shape 8"/>
          <p:cNvSpPr/>
          <p:nvPr/>
        </p:nvSpPr>
        <p:spPr>
          <a:xfrm>
            <a:off x="1143000" y="5905195"/>
            <a:ext cx="16040405" cy="2952598"/>
          </a:xfrm>
          <a:prstGeom prst="roundRect">
            <a:avLst>
              <a:gd name="adj" fmla="val 2570"/>
            </a:avLst>
          </a:prstGeom>
          <a:solidFill>
            <a:srgbClr val="1A2332"/>
          </a:solidFill>
          <a:ln/>
        </p:spPr>
      </p:sp>
      <p:sp>
        <p:nvSpPr>
          <p:cNvPr id="11" name="Shape 9"/>
          <p:cNvSpPr/>
          <p:nvPr/>
        </p:nvSpPr>
        <p:spPr>
          <a:xfrm>
            <a:off x="1143000" y="5905195"/>
            <a:ext cx="38405" cy="2952598"/>
          </a:xfrm>
          <a:prstGeom prst="roundRect">
            <a:avLst>
              <a:gd name="adj" fmla="val 197618"/>
            </a:avLst>
          </a:prstGeom>
          <a:solidFill>
            <a:srgbClr val="4ADE80"/>
          </a:solidFill>
          <a:ln w="12700">
            <a:solidFill>
              <a:srgbClr val="4ADE80">
                <a:alpha val="0"/>
              </a:srgbClr>
            </a:solidFill>
            <a:prstDash val="solid"/>
          </a:ln>
        </p:spPr>
      </p:sp>
      <p:sp>
        <p:nvSpPr>
          <p:cNvPr id="12" name="Text 10"/>
          <p:cNvSpPr txBox="1"/>
          <p:nvPr/>
        </p:nvSpPr>
        <p:spPr>
          <a:xfrm>
            <a:off x="1143000" y="571500"/>
            <a:ext cx="2857500" cy="171907"/>
          </a:xfrm>
          <a:prstGeom prst="rect">
            <a:avLst/>
          </a:prstGeom>
          <a:noFill/>
          <a:ln/>
        </p:spPr>
        <p:txBody>
          <a:bodyPr wrap="none" lIns="0" tIns="0" rIns="0" bIns="0" rtlCol="0" anchor="ctr"/>
          <a:lstStyle/>
          <a:p>
            <a:pPr algn="l" indent="0" marL="0">
              <a:buNone/>
            </a:pPr>
            <a:r>
              <a:rPr lang="en-US" sz="1000" spc="150" kern="0" dirty="0">
                <a:solidFill>
                  <a:srgbClr val="D4A543"/>
                </a:solidFill>
                <a:latin typeface="DM Sans" pitchFamily="34" charset="0"/>
                <a:ea typeface="DM Sans" pitchFamily="34" charset="-122"/>
                <a:cs typeface="DM Sans" pitchFamily="34" charset="-120"/>
              </a:rPr>
              <a:t>Economic Logic</a:t>
            </a:r>
            <a:endParaRPr lang="en-US" sz="1000" dirty="0"/>
          </a:p>
        </p:txBody>
      </p:sp>
      <p:sp>
        <p:nvSpPr>
          <p:cNvPr id="13" name="Text 11"/>
          <p:cNvSpPr txBox="1"/>
          <p:nvPr/>
        </p:nvSpPr>
        <p:spPr>
          <a:xfrm>
            <a:off x="1143000" y="1047902"/>
            <a:ext cx="16002000" cy="534010"/>
          </a:xfrm>
          <a:prstGeom prst="rect">
            <a:avLst/>
          </a:prstGeom>
          <a:noFill/>
          <a:ln/>
        </p:spPr>
        <p:txBody>
          <a:bodyPr wrap="none" lIns="0" tIns="0" rIns="0" bIns="0" rtlCol="0" anchor="ctr"/>
          <a:lstStyle/>
          <a:p>
            <a:pPr algn="l" indent="0" marL="0">
              <a:buNone/>
            </a:pPr>
            <a:r>
              <a:rPr lang="en-US" sz="3400" dirty="0">
                <a:solidFill>
                  <a:srgbClr val="F2F0EB"/>
                </a:solidFill>
                <a:latin typeface="DM Serif Display" pitchFamily="34" charset="0"/>
                <a:ea typeface="DM Serif Display" pitchFamily="34" charset="-122"/>
                <a:cs typeface="DM Serif Display" pitchFamily="34" charset="-120"/>
              </a:rPr>
              <a:t>The Cost of Inaction Dwarfs the Cost of Prevention</a:t>
            </a:r>
            <a:endParaRPr lang="en-US" sz="3400" dirty="0"/>
          </a:p>
        </p:txBody>
      </p:sp>
      <p:sp>
        <p:nvSpPr>
          <p:cNvPr id="14" name="Text 12"/>
          <p:cNvSpPr txBox="1"/>
          <p:nvPr/>
        </p:nvSpPr>
        <p:spPr>
          <a:xfrm>
            <a:off x="1143000" y="1904695"/>
            <a:ext cx="11430000" cy="257861"/>
          </a:xfrm>
          <a:prstGeom prst="rect">
            <a:avLst/>
          </a:prstGeom>
          <a:noFill/>
          <a:ln/>
        </p:spPr>
        <p:txBody>
          <a:bodyPr wrap="none" lIns="0" tIns="0" rIns="0" bIns="0" rtlCol="0" anchor="ctr"/>
          <a:lstStyle/>
          <a:p>
            <a:pPr algn="l" indent="0" marL="0">
              <a:buNone/>
            </a:pPr>
            <a:r>
              <a:rPr lang="en-US" sz="1300" dirty="0">
                <a:solidFill>
                  <a:srgbClr val="9CA3AF"/>
                </a:solidFill>
                <a:latin typeface="DM Sans" pitchFamily="34" charset="0"/>
                <a:ea typeface="DM Sans" pitchFamily="34" charset="-122"/>
                <a:cs typeface="DM Sans" pitchFamily="34" charset="-120"/>
              </a:rPr>
              <a:t>We do not fabricate ROI numbers. Instead, we connect the documented costs of failure to the logic of treatment.</a:t>
            </a:r>
            <a:endParaRPr lang="en-US" sz="1300" dirty="0"/>
          </a:p>
        </p:txBody>
      </p:sp>
      <p:sp>
        <p:nvSpPr>
          <p:cNvPr id="15" name="Text 13"/>
          <p:cNvSpPr txBox="1"/>
          <p:nvPr/>
        </p:nvSpPr>
        <p:spPr>
          <a:xfrm>
            <a:off x="1485900" y="3047695"/>
            <a:ext cx="4267505" cy="171907"/>
          </a:xfrm>
          <a:prstGeom prst="rect">
            <a:avLst/>
          </a:prstGeom>
          <a:noFill/>
          <a:ln/>
        </p:spPr>
        <p:txBody>
          <a:bodyPr wrap="none" lIns="0" tIns="0" rIns="0" bIns="0" rtlCol="0" anchor="ctr"/>
          <a:lstStyle/>
          <a:p>
            <a:pPr algn="l" indent="0" marL="0">
              <a:buNone/>
            </a:pPr>
            <a:r>
              <a:rPr lang="en-US" sz="1000" b="1" spc="75" kern="0" dirty="0">
                <a:solidFill>
                  <a:srgbClr val="E85D4A"/>
                </a:solidFill>
                <a:latin typeface="DM Sans" pitchFamily="34" charset="0"/>
                <a:ea typeface="DM Sans" pitchFamily="34" charset="-122"/>
                <a:cs typeface="DM Sans" pitchFamily="34" charset="-120"/>
              </a:rPr>
              <a:t>Load Rejection</a:t>
            </a:r>
            <a:endParaRPr lang="en-US" sz="1000" dirty="0"/>
          </a:p>
        </p:txBody>
      </p:sp>
      <p:sp>
        <p:nvSpPr>
          <p:cNvPr id="16" name="Text 14"/>
          <p:cNvSpPr txBox="1"/>
          <p:nvPr/>
        </p:nvSpPr>
        <p:spPr>
          <a:xfrm>
            <a:off x="1485900" y="3333902"/>
            <a:ext cx="4267505" cy="781812"/>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A single 1,000-bushel truckload of corn at $4.50/bu = </a:t>
            </a:r>
            <a:pPr algn="l" indent="0" marL="0">
              <a:buNone/>
            </a:pPr>
            <a:r>
              <a:rPr lang="en-US" sz="1200" b="1" dirty="0">
                <a:solidFill>
                  <a:srgbClr val="D4A543"/>
                </a:solidFill>
                <a:latin typeface="DM Sans" pitchFamily="34" charset="0"/>
                <a:ea typeface="DM Sans" pitchFamily="34" charset="-122"/>
                <a:cs typeface="DM Sans" pitchFamily="34" charset="-120"/>
              </a:rPr>
              <a:t>$4,500 at risk</a:t>
            </a:r>
            <a:pPr algn="l" indent="0" marL="0">
              <a:buNone/>
            </a:pPr>
            <a:r>
              <a:rPr lang="en-US" sz="1200" dirty="0">
                <a:solidFill>
                  <a:srgbClr val="F2F0EB"/>
                </a:solidFill>
                <a:latin typeface="DM Sans" pitchFamily="34" charset="0"/>
                <a:ea typeface="DM Sans" pitchFamily="34" charset="-122"/>
                <a:cs typeface="DM Sans" pitchFamily="34" charset="-120"/>
              </a:rPr>
              <a:t> per load rejected at the elevator. Multiple loads per farm per season.</a:t>
            </a:r>
            <a:endParaRPr lang="en-US" sz="1200" dirty="0"/>
          </a:p>
        </p:txBody>
      </p:sp>
      <p:sp>
        <p:nvSpPr>
          <p:cNvPr id="17" name="Text 15"/>
          <p:cNvSpPr txBox="1"/>
          <p:nvPr/>
        </p:nvSpPr>
        <p:spPr>
          <a:xfrm>
            <a:off x="7010705" y="3047695"/>
            <a:ext cx="4267505" cy="171907"/>
          </a:xfrm>
          <a:prstGeom prst="rect">
            <a:avLst/>
          </a:prstGeom>
          <a:noFill/>
          <a:ln/>
        </p:spPr>
        <p:txBody>
          <a:bodyPr wrap="none" lIns="0" tIns="0" rIns="0" bIns="0" rtlCol="0" anchor="ctr"/>
          <a:lstStyle/>
          <a:p>
            <a:pPr algn="l" indent="0" marL="0">
              <a:buNone/>
            </a:pPr>
            <a:r>
              <a:rPr lang="en-US" sz="1000" b="1" spc="75" kern="0" dirty="0">
                <a:solidFill>
                  <a:srgbClr val="E85D4A"/>
                </a:solidFill>
                <a:latin typeface="DM Sans" pitchFamily="34" charset="0"/>
                <a:ea typeface="DM Sans" pitchFamily="34" charset="-122"/>
                <a:cs typeface="DM Sans" pitchFamily="34" charset="-120"/>
              </a:rPr>
              <a:t>Feed Downgrade</a:t>
            </a:r>
            <a:endParaRPr lang="en-US" sz="1000" dirty="0"/>
          </a:p>
        </p:txBody>
      </p:sp>
      <p:sp>
        <p:nvSpPr>
          <p:cNvPr id="18" name="Text 16"/>
          <p:cNvSpPr txBox="1"/>
          <p:nvPr/>
        </p:nvSpPr>
        <p:spPr>
          <a:xfrm>
            <a:off x="7010705" y="3333902"/>
            <a:ext cx="4267505" cy="781812"/>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Grain exceeding feed-grade limits loses its highest-value market. Downgrade to salvage or destruction = </a:t>
            </a:r>
            <a:pPr algn="l" indent="0" marL="0">
              <a:buNone/>
            </a:pPr>
            <a:r>
              <a:rPr lang="en-US" sz="1200" b="1" dirty="0">
                <a:solidFill>
                  <a:srgbClr val="D4A543"/>
                </a:solidFill>
                <a:latin typeface="DM Sans" pitchFamily="34" charset="0"/>
                <a:ea typeface="DM Sans" pitchFamily="34" charset="-122"/>
                <a:cs typeface="DM Sans" pitchFamily="34" charset="-120"/>
              </a:rPr>
              <a:t>30–100% revenue loss</a:t>
            </a:r>
            <a:pPr algn="l" indent="0" marL="0">
              <a:buNone/>
            </a:pPr>
            <a:r>
              <a:rPr lang="en-US" sz="1200" dirty="0">
                <a:solidFill>
                  <a:srgbClr val="F2F0EB"/>
                </a:solidFill>
                <a:latin typeface="DM Sans" pitchFamily="34" charset="0"/>
                <a:ea typeface="DM Sans" pitchFamily="34" charset="-122"/>
                <a:cs typeface="DM Sans" pitchFamily="34" charset="-120"/>
              </a:rPr>
              <a:t> on that lot.</a:t>
            </a:r>
            <a:endParaRPr lang="en-US" sz="1200" dirty="0"/>
          </a:p>
        </p:txBody>
      </p:sp>
      <p:sp>
        <p:nvSpPr>
          <p:cNvPr id="19" name="Text 17"/>
          <p:cNvSpPr txBox="1"/>
          <p:nvPr/>
        </p:nvSpPr>
        <p:spPr>
          <a:xfrm>
            <a:off x="12534595" y="3047695"/>
            <a:ext cx="4267505" cy="171907"/>
          </a:xfrm>
          <a:prstGeom prst="rect">
            <a:avLst/>
          </a:prstGeom>
          <a:noFill/>
          <a:ln/>
        </p:spPr>
        <p:txBody>
          <a:bodyPr wrap="none" lIns="0" tIns="0" rIns="0" bIns="0" rtlCol="0" anchor="ctr"/>
          <a:lstStyle/>
          <a:p>
            <a:pPr algn="l" indent="0" marL="0">
              <a:buNone/>
            </a:pPr>
            <a:r>
              <a:rPr lang="en-US" sz="1000" b="1" spc="75" kern="0" dirty="0">
                <a:solidFill>
                  <a:srgbClr val="E85D4A"/>
                </a:solidFill>
                <a:latin typeface="DM Sans" pitchFamily="34" charset="0"/>
                <a:ea typeface="DM Sans" pitchFamily="34" charset="-122"/>
                <a:cs typeface="DM Sans" pitchFamily="34" charset="-120"/>
              </a:rPr>
              <a:t>Export Lockout</a:t>
            </a:r>
            <a:endParaRPr lang="en-US" sz="1000" dirty="0"/>
          </a:p>
        </p:txBody>
      </p:sp>
      <p:sp>
        <p:nvSpPr>
          <p:cNvPr id="20" name="Text 18"/>
          <p:cNvSpPr txBox="1"/>
          <p:nvPr/>
        </p:nvSpPr>
        <p:spPr>
          <a:xfrm>
            <a:off x="12534595" y="3333902"/>
            <a:ext cx="4267505" cy="523951"/>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EU limit 2 µg/kg vs. US 20 µg/kg. One failed test can lose a contract worth </a:t>
            </a:r>
            <a:pPr algn="l" indent="0" marL="0">
              <a:buNone/>
            </a:pPr>
            <a:r>
              <a:rPr lang="en-US" sz="1200" b="1" dirty="0">
                <a:solidFill>
                  <a:srgbClr val="D4A543"/>
                </a:solidFill>
                <a:latin typeface="DM Sans" pitchFamily="34" charset="0"/>
                <a:ea typeface="DM Sans" pitchFamily="34" charset="-122"/>
                <a:cs typeface="DM Sans" pitchFamily="34" charset="-120"/>
              </a:rPr>
              <a:t>millions in annual export volume</a:t>
            </a:r>
            <a:pPr algn="l" indent="0" marL="0">
              <a:buNone/>
            </a:pPr>
            <a:r>
              <a:rPr lang="en-US" sz="1200" dirty="0">
                <a:solidFill>
                  <a:srgbClr val="F2F0EB"/>
                </a:solidFill>
                <a:latin typeface="DM Sans" pitchFamily="34" charset="0"/>
                <a:ea typeface="DM Sans" pitchFamily="34" charset="-122"/>
                <a:cs typeface="DM Sans" pitchFamily="34" charset="-120"/>
              </a:rPr>
              <a:t>.</a:t>
            </a:r>
            <a:endParaRPr lang="en-US" sz="1200" dirty="0"/>
          </a:p>
        </p:txBody>
      </p:sp>
      <p:sp>
        <p:nvSpPr>
          <p:cNvPr id="21" name="Text 19"/>
          <p:cNvSpPr txBox="1"/>
          <p:nvPr/>
        </p:nvSpPr>
        <p:spPr>
          <a:xfrm>
            <a:off x="1600200" y="6191402"/>
            <a:ext cx="15145207" cy="247802"/>
          </a:xfrm>
          <a:prstGeom prst="rect">
            <a:avLst/>
          </a:prstGeom>
          <a:noFill/>
          <a:ln/>
        </p:spPr>
        <p:txBody>
          <a:bodyPr wrap="none" lIns="0" tIns="0" rIns="0" bIns="0" rtlCol="0" anchor="ctr"/>
          <a:lstStyle/>
          <a:p>
            <a:pPr algn="l" indent="0" marL="0">
              <a:buNone/>
            </a:pPr>
            <a:r>
              <a:rPr lang="en-US" sz="1500" b="1" dirty="0">
                <a:solidFill>
                  <a:srgbClr val="4ADE80"/>
                </a:solidFill>
                <a:latin typeface="DM Sans" pitchFamily="34" charset="0"/>
                <a:ea typeface="DM Sans" pitchFamily="34" charset="-122"/>
                <a:cs typeface="DM Sans" pitchFamily="34" charset="-120"/>
              </a:rPr>
              <a:t>The Treatment Logic (not a fabricated ROI)</a:t>
            </a:r>
            <a:endParaRPr lang="en-US" sz="1500" dirty="0"/>
          </a:p>
        </p:txBody>
      </p:sp>
      <p:sp>
        <p:nvSpPr>
          <p:cNvPr id="22" name="Text 20"/>
          <p:cNvSpPr txBox="1"/>
          <p:nvPr/>
        </p:nvSpPr>
        <p:spPr>
          <a:xfrm>
            <a:off x="1600200" y="6629400"/>
            <a:ext cx="113386" cy="277063"/>
          </a:xfrm>
          <a:prstGeom prst="rect">
            <a:avLst/>
          </a:prstGeom>
          <a:noFill/>
          <a:ln/>
        </p:spPr>
        <p:txBody>
          <a:bodyPr wrap="none" lIns="0" tIns="0" rIns="0" bIns="0" rtlCol="0" anchor="ctr"/>
          <a:lstStyle/>
          <a:p>
            <a:pPr algn="l" indent="0" marL="0">
              <a:buNone/>
            </a:pPr>
            <a:r>
              <a:rPr lang="en-US" sz="1200" b="1" dirty="0">
                <a:solidFill>
                  <a:srgbClr val="4ADE80"/>
                </a:solidFill>
                <a:latin typeface="DM Sans" pitchFamily="34" charset="0"/>
                <a:ea typeface="DM Sans" pitchFamily="34" charset="-122"/>
                <a:cs typeface="DM Sans" pitchFamily="34" charset="-120"/>
              </a:rPr>
              <a:t>1.</a:t>
            </a:r>
            <a:endParaRPr lang="en-US" sz="1200" dirty="0"/>
          </a:p>
        </p:txBody>
      </p:sp>
      <p:sp>
        <p:nvSpPr>
          <p:cNvPr id="23" name="Text 21"/>
          <p:cNvSpPr txBox="1"/>
          <p:nvPr/>
        </p:nvSpPr>
        <p:spPr>
          <a:xfrm>
            <a:off x="1789481" y="6629400"/>
            <a:ext cx="7105802" cy="553212"/>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If chitosan IG prevents even </a:t>
            </a:r>
            <a:pPr algn="l" indent="0" marL="0">
              <a:buNone/>
            </a:pPr>
            <a:r>
              <a:rPr lang="en-US" sz="1200" b="1" dirty="0">
                <a:solidFill>
                  <a:srgbClr val="F2F0EB"/>
                </a:solidFill>
                <a:latin typeface="DM Sans" pitchFamily="34" charset="0"/>
                <a:ea typeface="DM Sans" pitchFamily="34" charset="-122"/>
                <a:cs typeface="DM Sans" pitchFamily="34" charset="-120"/>
              </a:rPr>
              <a:t>one load rejection per season</a:t>
            </a:r>
            <a:pPr algn="l" indent="0" marL="0">
              <a:buNone/>
            </a:pPr>
            <a:r>
              <a:rPr lang="en-US" sz="1200" dirty="0">
                <a:solidFill>
                  <a:srgbClr val="F2F0EB"/>
                </a:solidFill>
                <a:latin typeface="DM Sans" pitchFamily="34" charset="0"/>
                <a:ea typeface="DM Sans" pitchFamily="34" charset="-122"/>
                <a:cs typeface="DM Sans" pitchFamily="34" charset="-120"/>
              </a:rPr>
              <a:t> on a mid-size farm, the value saved likely exceeds several years of treatment cost.</a:t>
            </a:r>
            <a:endParaRPr lang="en-US" sz="1200" dirty="0"/>
          </a:p>
        </p:txBody>
      </p:sp>
      <p:sp>
        <p:nvSpPr>
          <p:cNvPr id="24" name="Text 22"/>
          <p:cNvSpPr txBox="1"/>
          <p:nvPr/>
        </p:nvSpPr>
        <p:spPr>
          <a:xfrm>
            <a:off x="1600200" y="7273138"/>
            <a:ext cx="159106" cy="277063"/>
          </a:xfrm>
          <a:prstGeom prst="rect">
            <a:avLst/>
          </a:prstGeom>
          <a:noFill/>
          <a:ln/>
        </p:spPr>
        <p:txBody>
          <a:bodyPr wrap="none" lIns="0" tIns="0" rIns="0" bIns="0" rtlCol="0" anchor="ctr"/>
          <a:lstStyle/>
          <a:p>
            <a:pPr algn="l" indent="0" marL="0">
              <a:buNone/>
            </a:pPr>
            <a:r>
              <a:rPr lang="en-US" sz="1200" b="1" dirty="0">
                <a:solidFill>
                  <a:srgbClr val="4ADE80"/>
                </a:solidFill>
                <a:latin typeface="DM Sans" pitchFamily="34" charset="0"/>
                <a:ea typeface="DM Sans" pitchFamily="34" charset="-122"/>
                <a:cs typeface="DM Sans" pitchFamily="34" charset="-120"/>
              </a:rPr>
              <a:t>2.</a:t>
            </a:r>
            <a:endParaRPr lang="en-US" sz="1200" dirty="0"/>
          </a:p>
        </p:txBody>
      </p:sp>
      <p:sp>
        <p:nvSpPr>
          <p:cNvPr id="25" name="Text 23"/>
          <p:cNvSpPr txBox="1"/>
          <p:nvPr/>
        </p:nvSpPr>
        <p:spPr>
          <a:xfrm>
            <a:off x="1821485" y="7273138"/>
            <a:ext cx="7068312" cy="553212"/>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For elevators handling 10M+ bushels: </a:t>
            </a:r>
            <a:pPr algn="l" indent="0" marL="0">
              <a:buNone/>
            </a:pPr>
            <a:r>
              <a:rPr lang="en-US" sz="1200" b="1" dirty="0">
                <a:solidFill>
                  <a:srgbClr val="F2F0EB"/>
                </a:solidFill>
                <a:latin typeface="DM Sans" pitchFamily="34" charset="0"/>
                <a:ea typeface="DM Sans" pitchFamily="34" charset="-122"/>
                <a:cs typeface="DM Sans" pitchFamily="34" charset="-120"/>
              </a:rPr>
              <a:t>even a 1% reduction in downgrades</a:t>
            </a:r>
            <a:pPr algn="l" indent="0" marL="0">
              <a:buNone/>
            </a:pPr>
            <a:r>
              <a:rPr lang="en-US" sz="1200" dirty="0">
                <a:solidFill>
                  <a:srgbClr val="F2F0EB"/>
                </a:solidFill>
                <a:latin typeface="DM Sans" pitchFamily="34" charset="0"/>
                <a:ea typeface="DM Sans" pitchFamily="34" charset="-122"/>
                <a:cs typeface="DM Sans" pitchFamily="34" charset="-120"/>
              </a:rPr>
              <a:t> represents substantial recovered value.</a:t>
            </a:r>
            <a:endParaRPr lang="en-US" sz="1200" dirty="0"/>
          </a:p>
        </p:txBody>
      </p:sp>
      <p:sp>
        <p:nvSpPr>
          <p:cNvPr id="26" name="Text 24"/>
          <p:cNvSpPr txBox="1"/>
          <p:nvPr/>
        </p:nvSpPr>
        <p:spPr>
          <a:xfrm>
            <a:off x="1600200" y="7916875"/>
            <a:ext cx="159106" cy="277063"/>
          </a:xfrm>
          <a:prstGeom prst="rect">
            <a:avLst/>
          </a:prstGeom>
          <a:noFill/>
          <a:ln/>
        </p:spPr>
        <p:txBody>
          <a:bodyPr wrap="none" lIns="0" tIns="0" rIns="0" bIns="0" rtlCol="0" anchor="ctr"/>
          <a:lstStyle/>
          <a:p>
            <a:pPr algn="l" indent="0" marL="0">
              <a:buNone/>
            </a:pPr>
            <a:r>
              <a:rPr lang="en-US" sz="1200" b="1" dirty="0">
                <a:solidFill>
                  <a:srgbClr val="4ADE80"/>
                </a:solidFill>
                <a:latin typeface="DM Sans" pitchFamily="34" charset="0"/>
                <a:ea typeface="DM Sans" pitchFamily="34" charset="-122"/>
                <a:cs typeface="DM Sans" pitchFamily="34" charset="-120"/>
              </a:rPr>
              <a:t>3.</a:t>
            </a:r>
            <a:endParaRPr lang="en-US" sz="1200" dirty="0"/>
          </a:p>
        </p:txBody>
      </p:sp>
      <p:sp>
        <p:nvSpPr>
          <p:cNvPr id="27" name="Text 25"/>
          <p:cNvSpPr txBox="1"/>
          <p:nvPr/>
        </p:nvSpPr>
        <p:spPr>
          <a:xfrm>
            <a:off x="1826057" y="7916875"/>
            <a:ext cx="7068312" cy="553212"/>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For feed processors: </a:t>
            </a:r>
            <a:pPr algn="l" indent="0" marL="0">
              <a:buNone/>
            </a:pPr>
            <a:r>
              <a:rPr lang="en-US" sz="1200" b="1" dirty="0">
                <a:solidFill>
                  <a:srgbClr val="F2F0EB"/>
                </a:solidFill>
                <a:latin typeface="DM Sans" pitchFamily="34" charset="0"/>
                <a:ea typeface="DM Sans" pitchFamily="34" charset="-122"/>
                <a:cs typeface="DM Sans" pitchFamily="34" charset="-120"/>
              </a:rPr>
              <a:t>reduced testing failures = fewer batch holds</a:t>
            </a:r>
            <a:pPr algn="l" indent="0" marL="0">
              <a:buNone/>
            </a:pPr>
            <a:r>
              <a:rPr lang="en-US" sz="1200" dirty="0">
                <a:solidFill>
                  <a:srgbClr val="F2F0EB"/>
                </a:solidFill>
                <a:latin typeface="DM Sans" pitchFamily="34" charset="0"/>
                <a:ea typeface="DM Sans" pitchFamily="34" charset="-122"/>
                <a:cs typeface="DM Sans" pitchFamily="34" charset="-120"/>
              </a:rPr>
              <a:t>, lower disposal costs, steadier supply.</a:t>
            </a:r>
            <a:endParaRPr lang="en-US" sz="1200" dirty="0"/>
          </a:p>
        </p:txBody>
      </p:sp>
      <p:sp>
        <p:nvSpPr>
          <p:cNvPr id="28" name="Text 26"/>
          <p:cNvSpPr txBox="1"/>
          <p:nvPr/>
        </p:nvSpPr>
        <p:spPr>
          <a:xfrm>
            <a:off x="9458554" y="6629400"/>
            <a:ext cx="170078" cy="277063"/>
          </a:xfrm>
          <a:prstGeom prst="rect">
            <a:avLst/>
          </a:prstGeom>
          <a:noFill/>
          <a:ln/>
        </p:spPr>
        <p:txBody>
          <a:bodyPr wrap="none" lIns="0" tIns="0" rIns="0" bIns="0" rtlCol="0" anchor="ctr"/>
          <a:lstStyle/>
          <a:p>
            <a:pPr algn="l" indent="0" marL="0">
              <a:buNone/>
            </a:pPr>
            <a:r>
              <a:rPr lang="en-US" sz="1200" b="1" dirty="0">
                <a:solidFill>
                  <a:srgbClr val="4ADE80"/>
                </a:solidFill>
                <a:latin typeface="DM Sans" pitchFamily="34" charset="0"/>
                <a:ea typeface="DM Sans" pitchFamily="34" charset="-122"/>
                <a:cs typeface="DM Sans" pitchFamily="34" charset="-120"/>
              </a:rPr>
              <a:t>4.</a:t>
            </a:r>
            <a:endParaRPr lang="en-US" sz="1200" dirty="0"/>
          </a:p>
        </p:txBody>
      </p:sp>
      <p:sp>
        <p:nvSpPr>
          <p:cNvPr id="29" name="Text 27"/>
          <p:cNvSpPr txBox="1"/>
          <p:nvPr/>
        </p:nvSpPr>
        <p:spPr>
          <a:xfrm>
            <a:off x="9690811" y="6629400"/>
            <a:ext cx="7058254" cy="553212"/>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For exporters: </a:t>
            </a:r>
            <a:pPr algn="l" indent="0" marL="0">
              <a:buNone/>
            </a:pPr>
            <a:r>
              <a:rPr lang="en-US" sz="1200" b="1" dirty="0">
                <a:solidFill>
                  <a:srgbClr val="F2F0EB"/>
                </a:solidFill>
                <a:latin typeface="DM Sans" pitchFamily="34" charset="0"/>
                <a:ea typeface="DM Sans" pitchFamily="34" charset="-122"/>
                <a:cs typeface="DM Sans" pitchFamily="34" charset="-120"/>
              </a:rPr>
              <a:t>maintaining EU-eligible status</a:t>
            </a:r>
            <a:pPr algn="l" indent="0" marL="0">
              <a:buNone/>
            </a:pPr>
            <a:r>
              <a:rPr lang="en-US" sz="1200" dirty="0">
                <a:solidFill>
                  <a:srgbClr val="F2F0EB"/>
                </a:solidFill>
                <a:latin typeface="DM Sans" pitchFamily="34" charset="0"/>
                <a:ea typeface="DM Sans" pitchFamily="34" charset="-122"/>
                <a:cs typeface="DM Sans" pitchFamily="34" charset="-120"/>
              </a:rPr>
              <a:t> on premium lots preserves the highest-value market channel.</a:t>
            </a:r>
            <a:endParaRPr lang="en-US" sz="1200" dirty="0"/>
          </a:p>
        </p:txBody>
      </p:sp>
      <p:sp>
        <p:nvSpPr>
          <p:cNvPr id="30" name="Text 28"/>
          <p:cNvSpPr txBox="1"/>
          <p:nvPr/>
        </p:nvSpPr>
        <p:spPr>
          <a:xfrm>
            <a:off x="9458554" y="7273138"/>
            <a:ext cx="159106" cy="277063"/>
          </a:xfrm>
          <a:prstGeom prst="rect">
            <a:avLst/>
          </a:prstGeom>
          <a:noFill/>
          <a:ln/>
        </p:spPr>
        <p:txBody>
          <a:bodyPr wrap="none" lIns="0" tIns="0" rIns="0" bIns="0" rtlCol="0" anchor="ctr"/>
          <a:lstStyle/>
          <a:p>
            <a:pPr algn="l" indent="0" marL="0">
              <a:buNone/>
            </a:pPr>
            <a:r>
              <a:rPr lang="en-US" sz="1200" b="1" dirty="0">
                <a:solidFill>
                  <a:srgbClr val="4ADE80"/>
                </a:solidFill>
                <a:latin typeface="DM Sans" pitchFamily="34" charset="0"/>
                <a:ea typeface="DM Sans" pitchFamily="34" charset="-122"/>
                <a:cs typeface="DM Sans" pitchFamily="34" charset="-120"/>
              </a:rPr>
              <a:t>5.</a:t>
            </a:r>
            <a:endParaRPr lang="en-US" sz="1200" dirty="0"/>
          </a:p>
        </p:txBody>
      </p:sp>
      <p:sp>
        <p:nvSpPr>
          <p:cNvPr id="31" name="Text 29"/>
          <p:cNvSpPr txBox="1"/>
          <p:nvPr/>
        </p:nvSpPr>
        <p:spPr>
          <a:xfrm>
            <a:off x="9686239" y="7273138"/>
            <a:ext cx="7068312" cy="553212"/>
          </a:xfrm>
          <a:prstGeom prst="rect">
            <a:avLst/>
          </a:prstGeom>
          <a:noFill/>
          <a:ln/>
        </p:spPr>
        <p:txBody>
          <a:bodyPr wrap="square" lIns="0" tIns="0" rIns="0" bIns="0" rtlCol="0" anchor="ctr"/>
          <a:lstStyle/>
          <a:p>
            <a:pPr algn="l" indent="0" marL="0">
              <a:buNone/>
            </a:pPr>
            <a:r>
              <a:rPr lang="en-US" sz="1200" dirty="0">
                <a:solidFill>
                  <a:srgbClr val="F2F0EB"/>
                </a:solidFill>
                <a:latin typeface="DM Sans" pitchFamily="34" charset="0"/>
                <a:ea typeface="DM Sans" pitchFamily="34" charset="-122"/>
                <a:cs typeface="DM Sans" pitchFamily="34" charset="-120"/>
              </a:rPr>
              <a:t>For livestock operations: reduced feed contamination → </a:t>
            </a:r>
            <a:pPr algn="l" indent="0" marL="0">
              <a:buNone/>
            </a:pPr>
            <a:r>
              <a:rPr lang="en-US" sz="1200" b="1" dirty="0">
                <a:solidFill>
                  <a:srgbClr val="F2F0EB"/>
                </a:solidFill>
                <a:latin typeface="DM Sans" pitchFamily="34" charset="0"/>
                <a:ea typeface="DM Sans" pitchFamily="34" charset="-122"/>
                <a:cs typeface="DM Sans" pitchFamily="34" charset="-120"/>
              </a:rPr>
              <a:t>fewer veterinary interventions, lower mortality, better FCR.</a:t>
            </a:r>
            <a:endParaRPr lang="en-US" sz="1200" dirty="0"/>
          </a:p>
        </p:txBody>
      </p:sp>
      <p:sp>
        <p:nvSpPr>
          <p:cNvPr id="32" name="Shape 30"/>
          <p:cNvSpPr/>
          <p:nvPr/>
        </p:nvSpPr>
        <p:spPr>
          <a:xfrm>
            <a:off x="9458554" y="7936078"/>
            <a:ext cx="7286854" cy="476402"/>
          </a:xfrm>
          <a:prstGeom prst="roundRect">
            <a:avLst>
              <a:gd name="adj" fmla="val 8061"/>
            </a:avLst>
          </a:prstGeom>
          <a:solidFill>
            <a:srgbClr val="D4A543">
              <a:alpha val="8000"/>
            </a:srgbClr>
          </a:solidFill>
          <a:ln w="12700">
            <a:solidFill>
              <a:srgbClr val="FFFFFF">
                <a:alpha val="0"/>
              </a:srgbClr>
            </a:solidFill>
            <a:prstDash val="solid"/>
          </a:ln>
        </p:spPr>
      </p:sp>
      <p:sp>
        <p:nvSpPr>
          <p:cNvPr id="33" name="Text 31"/>
          <p:cNvSpPr txBox="1"/>
          <p:nvPr/>
        </p:nvSpPr>
        <p:spPr>
          <a:xfrm>
            <a:off x="9458554" y="7936078"/>
            <a:ext cx="7286854" cy="476402"/>
          </a:xfrm>
          <a:prstGeom prst="rect">
            <a:avLst/>
          </a:prstGeom>
          <a:solidFill>
            <a:srgbClr val="FFFFFF">
              <a:alpha val="0"/>
            </a:srgbClr>
          </a:solidFill>
          <a:ln>
            <a:solidFill>
              <a:srgbClr val="FFFFFF">
                <a:alpha val="0"/>
              </a:srgbClr>
            </a:solidFill>
          </a:ln>
        </p:spPr>
        <p:txBody>
          <a:bodyPr wrap="none" lIns="114300" tIns="114300" rIns="114300" bIns="114300" rtlCol="0" anchor="ctr"/>
          <a:lstStyle/>
          <a:p>
            <a:pPr algn="l" indent="0" marL="0">
              <a:buNone/>
            </a:pPr>
            <a:r>
              <a:rPr lang="en-US" sz="1000" dirty="0">
                <a:solidFill>
                  <a:srgbClr val="9CA3AF"/>
                </a:solidFill>
                <a:latin typeface="DM Sans" pitchFamily="34" charset="0"/>
                <a:ea typeface="DM Sans" pitchFamily="34" charset="-122"/>
                <a:cs typeface="DM Sans" pitchFamily="34" charset="-120"/>
              </a:rPr>
              <a:t>Actual ROI will be determined through your pilot — we don't fabricate numbers before measurement.</a:t>
            </a:r>
            <a:endParaRPr lang="en-US" sz="1000" dirty="0"/>
          </a:p>
        </p:txBody>
      </p:sp>
      <p:sp>
        <p:nvSpPr>
          <p:cNvPr id="34" name="Text 32"/>
          <p:cNvSpPr txBox="1"/>
          <p:nvPr/>
        </p:nvSpPr>
        <p:spPr>
          <a:xfrm>
            <a:off x="17335195" y="9810598"/>
            <a:ext cx="571500" cy="171907"/>
          </a:xfrm>
          <a:prstGeom prst="rect">
            <a:avLst/>
          </a:prstGeom>
          <a:noFill/>
          <a:ln/>
        </p:spPr>
        <p:txBody>
          <a:bodyPr wrap="none" lIns="0" tIns="0" rIns="0" bIns="0" rtlCol="0" anchor="ctr"/>
          <a:lstStyle/>
          <a:p>
            <a:pPr algn="r" indent="0" marL="0">
              <a:buNone/>
            </a:pPr>
            <a:r>
              <a:rPr lang="en-US" sz="1000" dirty="0">
                <a:solidFill>
                  <a:srgbClr val="9CA3AF"/>
                </a:solidFill>
                <a:latin typeface="DM Sans" pitchFamily="34" charset="0"/>
                <a:ea typeface="DM Sans" pitchFamily="34" charset="-122"/>
                <a:cs typeface="DM Sans" pitchFamily="34" charset="-120"/>
              </a:rPr>
              <a:t>09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Generated by Gen-Spark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Multi-page HTML Content</dc:title>
  <dc:subject>PptxGenJS Presentation</dc:subject>
  <dc:creator>Visual Extract to PPTX Converter</dc:creator>
  <cp:lastModifiedBy>Visual Extract to PPTX Converter</cp:lastModifiedBy>
  <cp:revision>1</cp:revision>
  <dcterms:created xsi:type="dcterms:W3CDTF">2026-06-19T12:40:17Z</dcterms:created>
  <dcterms:modified xsi:type="dcterms:W3CDTF">2026-06-19T12:40:17Z</dcterms:modified>
</cp:coreProperties>
</file>