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8CBE1-B765-4A3A-B639-F8723A1DA979}" v="1" dt="2026-04-25T15:08:42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06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1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29.png"/><Relationship Id="rId1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jpe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5.png"/><Relationship Id="rId5" Type="http://schemas.openxmlformats.org/officeDocument/2006/relationships/image" Target="../media/image24.png"/><Relationship Id="rId10" Type="http://schemas.openxmlformats.org/officeDocument/2006/relationships/image" Target="../media/image1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5" Type="http://schemas.openxmlformats.org/officeDocument/2006/relationships/image" Target="../media/image8.png"/><Relationship Id="rId10" Type="http://schemas.openxmlformats.org/officeDocument/2006/relationships/image" Target="../media/image36.png"/><Relationship Id="rId4" Type="http://schemas.openxmlformats.org/officeDocument/2006/relationships/image" Target="../media/image5.png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1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3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19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990295"/>
            <a:ext cx="8115300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IG Tomato Pathogen Suppression</a:t>
            </a:r>
            <a:endParaRPr lang="en-US" sz="24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438351"/>
            <a:ext cx="81153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validation, efficacy rationale, and unit economics for Chitosan Global's Chitosan IG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tomato disease management. Product specs: 98% DDA, 3 kDa MW, +71mV zeta potential.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8572500" y="990295"/>
            <a:ext cx="952805" cy="629107"/>
          </a:xfrm>
          <a:prstGeom prst="roundRect">
            <a:avLst>
              <a:gd name="adj" fmla="val 352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8686800" y="1104595"/>
            <a:ext cx="7242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8686800" y="1371600"/>
            <a:ext cx="7242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kg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9677095" y="990295"/>
            <a:ext cx="952805" cy="629107"/>
          </a:xfrm>
          <a:prstGeom prst="roundRect">
            <a:avLst>
              <a:gd name="adj" fmla="val 352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9791395" y="1104595"/>
            <a:ext cx="7242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g/L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9791395" y="1371600"/>
            <a:ext cx="7242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dosage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10782605" y="990295"/>
            <a:ext cx="952805" cy="629107"/>
          </a:xfrm>
          <a:prstGeom prst="roundRect">
            <a:avLst>
              <a:gd name="adj" fmla="val 352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10896905" y="1104595"/>
            <a:ext cx="7242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98%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10896905" y="1371600"/>
            <a:ext cx="7242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DDA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57200" y="2018995"/>
            <a:ext cx="5562295" cy="1733702"/>
          </a:xfrm>
          <a:prstGeom prst="roundRect">
            <a:avLst>
              <a:gd name="adj" fmla="val 463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19049" y="2180844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6656" y="2238451"/>
            <a:ext cx="114300" cy="114300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923544" y="2214677"/>
            <a:ext cx="172364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Investment Objectives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619049" y="2542946"/>
            <a:ext cx="152705" cy="152705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rcRect l="-1648" r="-1648"/>
          <a:stretch/>
        </p:blipFill>
        <p:spPr>
          <a:xfrm>
            <a:off x="652882" y="2572207"/>
            <a:ext cx="85954" cy="95098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847649" y="2523744"/>
            <a:ext cx="501091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Evaluate technical validity and efficacy rationale for Chitosan IG in tomato disease management</a:t>
            </a:r>
            <a:endParaRPr lang="en-US" sz="900" dirty="0"/>
          </a:p>
        </p:txBody>
      </p:sp>
      <p:sp>
        <p:nvSpPr>
          <p:cNvPr id="22" name="Shape 17"/>
          <p:cNvSpPr/>
          <p:nvPr/>
        </p:nvSpPr>
        <p:spPr>
          <a:xfrm>
            <a:off x="619049" y="2939796"/>
            <a:ext cx="152705" cy="152705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5"/>
          <a:srcRect l="-1648" r="-1648"/>
          <a:stretch/>
        </p:blipFill>
        <p:spPr>
          <a:xfrm>
            <a:off x="652882" y="2968142"/>
            <a:ext cx="85954" cy="95098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847649" y="2920594"/>
            <a:ext cx="43214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Analyze per-application cost modeling at $130/kg and 6 g/L dosage</a:t>
            </a:r>
            <a:endParaRPr lang="en-US" sz="900" dirty="0"/>
          </a:p>
        </p:txBody>
      </p:sp>
      <p:sp>
        <p:nvSpPr>
          <p:cNvPr id="25" name="Shape 19"/>
          <p:cNvSpPr/>
          <p:nvPr/>
        </p:nvSpPr>
        <p:spPr>
          <a:xfrm>
            <a:off x="619049" y="3186684"/>
            <a:ext cx="152705" cy="152705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rcRect l="-1648" r="-1648"/>
          <a:stretch/>
        </p:blipFill>
        <p:spPr>
          <a:xfrm>
            <a:off x="652882" y="3215945"/>
            <a:ext cx="85954" cy="95098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847649" y="3168396"/>
            <a:ext cx="54864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 against conventional fungicides (copper hydroxide, mancozeb, azoxystrobin)</a:t>
            </a:r>
            <a:endParaRPr lang="en-US" sz="900" dirty="0"/>
          </a:p>
        </p:txBody>
      </p:sp>
      <p:sp>
        <p:nvSpPr>
          <p:cNvPr id="28" name="Shape 21"/>
          <p:cNvSpPr/>
          <p:nvPr/>
        </p:nvSpPr>
        <p:spPr>
          <a:xfrm>
            <a:off x="619049" y="3434486"/>
            <a:ext cx="152705" cy="152705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5"/>
          <a:srcRect l="-1648" r="-1648"/>
          <a:stretch/>
        </p:blipFill>
        <p:spPr>
          <a:xfrm>
            <a:off x="652882" y="3462833"/>
            <a:ext cx="85954" cy="95098"/>
          </a:xfrm>
          <a:prstGeom prst="rect">
            <a:avLst/>
          </a:prstGeom>
        </p:spPr>
      </p:pic>
      <p:sp>
        <p:nvSpPr>
          <p:cNvPr id="30" name="Text 22"/>
          <p:cNvSpPr txBox="1"/>
          <p:nvPr/>
        </p:nvSpPr>
        <p:spPr>
          <a:xfrm>
            <a:off x="847649" y="3415284"/>
            <a:ext cx="379476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addressable use-cases and commercial positioning</a:t>
            </a:r>
            <a:endParaRPr lang="en-US" sz="900" dirty="0"/>
          </a:p>
        </p:txBody>
      </p:sp>
      <p:sp>
        <p:nvSpPr>
          <p:cNvPr id="31" name="Shape 23"/>
          <p:cNvSpPr/>
          <p:nvPr/>
        </p:nvSpPr>
        <p:spPr>
          <a:xfrm>
            <a:off x="457200" y="3901745"/>
            <a:ext cx="5562295" cy="1218895"/>
          </a:xfrm>
          <a:prstGeom prst="roundRect">
            <a:avLst>
              <a:gd name="adj" fmla="val 93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4"/>
          <p:cNvSpPr/>
          <p:nvPr/>
        </p:nvSpPr>
        <p:spPr>
          <a:xfrm>
            <a:off x="619049" y="4063594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76656" y="4120286"/>
            <a:ext cx="114300" cy="114300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923544" y="4096512"/>
            <a:ext cx="214243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Performance Indicators</a:t>
            </a:r>
            <a:endParaRPr lang="en-US" sz="1000" dirty="0"/>
          </a:p>
        </p:txBody>
      </p:sp>
      <p:sp>
        <p:nvSpPr>
          <p:cNvPr id="35" name="Text 26"/>
          <p:cNvSpPr txBox="1"/>
          <p:nvPr/>
        </p:nvSpPr>
        <p:spPr>
          <a:xfrm>
            <a:off x="619049" y="4406494"/>
            <a:ext cx="25438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Mycelial Inhibition</a:t>
            </a:r>
            <a:endParaRPr lang="en-US" sz="800" dirty="0"/>
          </a:p>
        </p:txBody>
      </p:sp>
      <p:sp>
        <p:nvSpPr>
          <p:cNvPr id="36" name="Text 27"/>
          <p:cNvSpPr txBox="1"/>
          <p:nvPr/>
        </p:nvSpPr>
        <p:spPr>
          <a:xfrm>
            <a:off x="619049" y="4582058"/>
            <a:ext cx="25438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81.25%</a:t>
            </a:r>
            <a:endParaRPr lang="en-US" sz="1200" dirty="0"/>
          </a:p>
        </p:txBody>
      </p:sp>
      <p:sp>
        <p:nvSpPr>
          <p:cNvPr id="37" name="Text 28"/>
          <p:cNvSpPr txBox="1"/>
          <p:nvPr/>
        </p:nvSpPr>
        <p:spPr>
          <a:xfrm>
            <a:off x="619049" y="4810658"/>
            <a:ext cx="2543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16A3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@ 3 g/L (Fusarium solani)</a:t>
            </a:r>
            <a:endParaRPr lang="en-US" sz="800" dirty="0"/>
          </a:p>
        </p:txBody>
      </p:sp>
      <p:sp>
        <p:nvSpPr>
          <p:cNvPr id="38" name="Text 29"/>
          <p:cNvSpPr txBox="1"/>
          <p:nvPr/>
        </p:nvSpPr>
        <p:spPr>
          <a:xfrm>
            <a:off x="3314700" y="4406494"/>
            <a:ext cx="25438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Disease Index Reduction</a:t>
            </a:r>
            <a:endParaRPr lang="en-US" sz="800" dirty="0"/>
          </a:p>
        </p:txBody>
      </p:sp>
      <p:sp>
        <p:nvSpPr>
          <p:cNvPr id="39" name="Text 30"/>
          <p:cNvSpPr txBox="1"/>
          <p:nvPr/>
        </p:nvSpPr>
        <p:spPr>
          <a:xfrm>
            <a:off x="3314700" y="4582058"/>
            <a:ext cx="25438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45.1%</a:t>
            </a:r>
            <a:endParaRPr lang="en-US" sz="1200" dirty="0"/>
          </a:p>
        </p:txBody>
      </p:sp>
      <p:sp>
        <p:nvSpPr>
          <p:cNvPr id="40" name="Text 31"/>
          <p:cNvSpPr txBox="1"/>
          <p:nvPr/>
        </p:nvSpPr>
        <p:spPr>
          <a:xfrm>
            <a:off x="3314700" y="4810658"/>
            <a:ext cx="2543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16A3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vs. control</a:t>
            </a:r>
            <a:endParaRPr lang="en-US" sz="800" dirty="0"/>
          </a:p>
        </p:txBody>
      </p:sp>
      <p:sp>
        <p:nvSpPr>
          <p:cNvPr id="41" name="Shape 32"/>
          <p:cNvSpPr/>
          <p:nvPr/>
        </p:nvSpPr>
        <p:spPr>
          <a:xfrm>
            <a:off x="6172200" y="2018995"/>
            <a:ext cx="5562295" cy="2066544"/>
          </a:xfrm>
          <a:prstGeom prst="roundRect">
            <a:avLst>
              <a:gd name="adj" fmla="val 326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3"/>
          <p:cNvSpPr/>
          <p:nvPr/>
        </p:nvSpPr>
        <p:spPr>
          <a:xfrm>
            <a:off x="6334049" y="2180844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7" descr="preencoded.png"/>
          <p:cNvPicPr>
            <a:picLocks noChangeAspect="1"/>
          </p:cNvPicPr>
          <p:nvPr/>
        </p:nvPicPr>
        <p:blipFill>
          <a:blip r:embed="rId7"/>
          <a:srcRect l="-2571" r="-2571"/>
          <a:stretch/>
        </p:blipFill>
        <p:spPr>
          <a:xfrm>
            <a:off x="6396228" y="2238451"/>
            <a:ext cx="105156" cy="114300"/>
          </a:xfrm>
          <a:prstGeom prst="rect">
            <a:avLst/>
          </a:prstGeom>
        </p:spPr>
      </p:pic>
      <p:sp>
        <p:nvSpPr>
          <p:cNvPr id="44" name="Text 34"/>
          <p:cNvSpPr txBox="1"/>
          <p:nvPr/>
        </p:nvSpPr>
        <p:spPr>
          <a:xfrm>
            <a:off x="6638544" y="2214677"/>
            <a:ext cx="265450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Summary (2020-Present)</a:t>
            </a:r>
            <a:endParaRPr lang="en-US" sz="1000" dirty="0"/>
          </a:p>
        </p:txBody>
      </p:sp>
      <p:graphicFrame>
        <p:nvGraphicFramePr>
          <p:cNvPr id="4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34049" y="2523744"/>
          <a:ext cx="5239512" cy="1400860"/>
        </p:xfrm>
        <a:graphic>
          <a:graphicData uri="http://schemas.openxmlformats.org/drawingml/2006/table">
            <a:tbl>
              <a:tblPr/>
              <a:tblGrid>
                <a:gridCol w="2116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6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1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Pathogen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Strength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1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Fusarium solani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 in vitro/in vivo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●●●●●</a:t>
                      </a:r>
                      <a:endParaRPr lang="en-US" sz="1200" dirty="0"/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1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Botrytis cinerea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Postharvest/foliar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●●●●○</a:t>
                      </a:r>
                      <a:endParaRPr lang="en-US" sz="1200" dirty="0"/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1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Phytophthora infestans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Synergy with fungicides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●●●●●</a:t>
                      </a:r>
                      <a:endParaRPr lang="en-US" sz="1200" dirty="0"/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Xanthomonas spp.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Nano-formulations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F59E0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●●●○○</a:t>
                      </a:r>
                      <a:endParaRPr lang="en-US" sz="1200" dirty="0"/>
                    </a:p>
                  </a:txBody>
                  <a:tcPr marL="57607" marR="57607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" name="Shape 35"/>
          <p:cNvSpPr/>
          <p:nvPr/>
        </p:nvSpPr>
        <p:spPr>
          <a:xfrm>
            <a:off x="6172200" y="4233672"/>
            <a:ext cx="5562295" cy="1190549"/>
          </a:xfrm>
          <a:prstGeom prst="roundRect">
            <a:avLst>
              <a:gd name="adj" fmla="val 983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36"/>
          <p:cNvSpPr/>
          <p:nvPr/>
        </p:nvSpPr>
        <p:spPr>
          <a:xfrm>
            <a:off x="6334049" y="4395521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8" descr="preencoded.png"/>
          <p:cNvPicPr>
            <a:picLocks noChangeAspect="1"/>
          </p:cNvPicPr>
          <p:nvPr/>
        </p:nvPicPr>
        <p:blipFill>
          <a:blip r:embed="rId8"/>
          <a:srcRect l="-3120" r="-3120"/>
          <a:stretch/>
        </p:blipFill>
        <p:spPr>
          <a:xfrm>
            <a:off x="6409944" y="4453128"/>
            <a:ext cx="75895" cy="114300"/>
          </a:xfrm>
          <a:prstGeom prst="rect">
            <a:avLst/>
          </a:prstGeom>
        </p:spPr>
      </p:pic>
      <p:sp>
        <p:nvSpPr>
          <p:cNvPr id="49" name="Text 37"/>
          <p:cNvSpPr txBox="1"/>
          <p:nvPr/>
        </p:nvSpPr>
        <p:spPr>
          <a:xfrm>
            <a:off x="6638544" y="4429354"/>
            <a:ext cx="179862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Analysis Summary</a:t>
            </a:r>
            <a:endParaRPr lang="en-US" sz="1000" dirty="0"/>
          </a:p>
        </p:txBody>
      </p:sp>
      <p:sp>
        <p:nvSpPr>
          <p:cNvPr id="50" name="Text 38"/>
          <p:cNvSpPr txBox="1"/>
          <p:nvPr/>
        </p:nvSpPr>
        <p:spPr>
          <a:xfrm>
            <a:off x="6334049" y="4738421"/>
            <a:ext cx="25438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Application</a:t>
            </a:r>
            <a:endParaRPr lang="en-US" sz="800" dirty="0"/>
          </a:p>
        </p:txBody>
      </p:sp>
      <p:sp>
        <p:nvSpPr>
          <p:cNvPr id="51" name="Text 39"/>
          <p:cNvSpPr txBox="1"/>
          <p:nvPr/>
        </p:nvSpPr>
        <p:spPr>
          <a:xfrm>
            <a:off x="6334049" y="4914900"/>
            <a:ext cx="254386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$156-468/ha</a:t>
            </a:r>
            <a:endParaRPr lang="en-US" sz="1000" dirty="0"/>
          </a:p>
        </p:txBody>
      </p:sp>
      <p:sp>
        <p:nvSpPr>
          <p:cNvPr id="52" name="Text 40"/>
          <p:cNvSpPr txBox="1"/>
          <p:nvPr/>
        </p:nvSpPr>
        <p:spPr>
          <a:xfrm>
            <a:off x="6334049" y="5115154"/>
            <a:ext cx="2543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(200-600 L spray volume)</a:t>
            </a:r>
            <a:endParaRPr lang="en-US" sz="800" dirty="0"/>
          </a:p>
        </p:txBody>
      </p:sp>
      <p:sp>
        <p:nvSpPr>
          <p:cNvPr id="53" name="Text 41"/>
          <p:cNvSpPr txBox="1"/>
          <p:nvPr/>
        </p:nvSpPr>
        <p:spPr>
          <a:xfrm>
            <a:off x="9029700" y="4738421"/>
            <a:ext cx="25438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vs. Conventional</a:t>
            </a:r>
            <a:endParaRPr lang="en-US" sz="800" dirty="0"/>
          </a:p>
        </p:txBody>
      </p:sp>
      <p:sp>
        <p:nvSpPr>
          <p:cNvPr id="54" name="Text 42"/>
          <p:cNvSpPr txBox="1"/>
          <p:nvPr/>
        </p:nvSpPr>
        <p:spPr>
          <a:xfrm>
            <a:off x="9029700" y="4914900"/>
            <a:ext cx="254386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$20-62/ha</a:t>
            </a:r>
            <a:endParaRPr lang="en-US" sz="1000" dirty="0"/>
          </a:p>
        </p:txBody>
      </p:sp>
      <p:sp>
        <p:nvSpPr>
          <p:cNvPr id="55" name="Text 43"/>
          <p:cNvSpPr txBox="1"/>
          <p:nvPr/>
        </p:nvSpPr>
        <p:spPr>
          <a:xfrm>
            <a:off x="9029700" y="5115154"/>
            <a:ext cx="2543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(Copper/Mancozeb)</a:t>
            </a:r>
            <a:endParaRPr lang="en-US" sz="800" dirty="0"/>
          </a:p>
        </p:txBody>
      </p:sp>
      <p:pic>
        <p:nvPicPr>
          <p:cNvPr id="56" name="Image 9" descr="preencoded.png"/>
          <p:cNvPicPr>
            <a:picLocks noChangeAspect="1"/>
          </p:cNvPicPr>
          <p:nvPr/>
        </p:nvPicPr>
        <p:blipFill>
          <a:blip r:embed="rId9"/>
          <a:srcRect l="-19" r="-19"/>
          <a:stretch/>
        </p:blipFill>
        <p:spPr>
          <a:xfrm>
            <a:off x="0" y="0"/>
            <a:ext cx="12191695" cy="761695"/>
          </a:xfrm>
          <a:prstGeom prst="rect">
            <a:avLst/>
          </a:prstGeom>
        </p:spPr>
      </p:pic>
      <p:sp>
        <p:nvSpPr>
          <p:cNvPr id="59" name="Text 45"/>
          <p:cNvSpPr txBox="1"/>
          <p:nvPr/>
        </p:nvSpPr>
        <p:spPr>
          <a:xfrm>
            <a:off x="990295" y="185623"/>
            <a:ext cx="46012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Global</a:t>
            </a:r>
            <a:endParaRPr lang="en-US" sz="1500" dirty="0"/>
          </a:p>
        </p:txBody>
      </p:sp>
      <p:sp>
        <p:nvSpPr>
          <p:cNvPr id="60" name="Text 46"/>
          <p:cNvSpPr txBox="1"/>
          <p:nvPr/>
        </p:nvSpPr>
        <p:spPr>
          <a:xfrm>
            <a:off x="1104595" y="414223"/>
            <a:ext cx="51727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 for Tomato Pathogen Suppression</a:t>
            </a:r>
            <a:endParaRPr lang="en-US" sz="1000" dirty="0"/>
          </a:p>
        </p:txBody>
      </p:sp>
      <p:sp>
        <p:nvSpPr>
          <p:cNvPr id="61" name="Text 47"/>
          <p:cNvSpPr txBox="1"/>
          <p:nvPr/>
        </p:nvSpPr>
        <p:spPr>
          <a:xfrm>
            <a:off x="9697212" y="299923"/>
            <a:ext cx="125455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1000" dirty="0"/>
          </a:p>
        </p:txBody>
      </p:sp>
      <p:sp>
        <p:nvSpPr>
          <p:cNvPr id="64" name="Shape 50"/>
          <p:cNvSpPr/>
          <p:nvPr/>
        </p:nvSpPr>
        <p:spPr>
          <a:xfrm>
            <a:off x="0" y="58293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5" name="Shape 51"/>
          <p:cNvSpPr/>
          <p:nvPr/>
        </p:nvSpPr>
        <p:spPr>
          <a:xfrm>
            <a:off x="0" y="58293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52"/>
          <p:cNvSpPr txBox="1"/>
          <p:nvPr/>
        </p:nvSpPr>
        <p:spPr>
          <a:xfrm>
            <a:off x="457200" y="59957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67" name="Image 11" descr="preencoded.png"/>
          <p:cNvPicPr>
            <a:picLocks noChangeAspect="1"/>
          </p:cNvPicPr>
          <p:nvPr/>
        </p:nvPicPr>
        <p:blipFill>
          <a:blip r:embed="rId10"/>
          <a:srcRect t="-2187" b="-2187"/>
          <a:stretch/>
        </p:blipFill>
        <p:spPr>
          <a:xfrm>
            <a:off x="3284525" y="5986577"/>
            <a:ext cx="9144" cy="152705"/>
          </a:xfrm>
          <a:prstGeom prst="rect">
            <a:avLst/>
          </a:prstGeom>
        </p:spPr>
      </p:pic>
      <p:sp>
        <p:nvSpPr>
          <p:cNvPr id="68" name="Text 53"/>
          <p:cNvSpPr txBox="1"/>
          <p:nvPr/>
        </p:nvSpPr>
        <p:spPr>
          <a:xfrm>
            <a:off x="3446374" y="59957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69" name="Image 12" descr="preencoded.png"/>
          <p:cNvPicPr>
            <a:picLocks noChangeAspect="1"/>
          </p:cNvPicPr>
          <p:nvPr/>
        </p:nvPicPr>
        <p:blipFill>
          <a:blip r:embed="rId10"/>
          <a:srcRect t="-2187" b="-2187"/>
          <a:stretch/>
        </p:blipFill>
        <p:spPr>
          <a:xfrm>
            <a:off x="4401007" y="5986577"/>
            <a:ext cx="9144" cy="152705"/>
          </a:xfrm>
          <a:prstGeom prst="rect">
            <a:avLst/>
          </a:prstGeom>
        </p:spPr>
      </p:pic>
      <p:sp>
        <p:nvSpPr>
          <p:cNvPr id="70" name="Text 54"/>
          <p:cNvSpPr txBox="1"/>
          <p:nvPr/>
        </p:nvSpPr>
        <p:spPr>
          <a:xfrm>
            <a:off x="4562856" y="59957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71" name="Shape 55"/>
          <p:cNvSpPr/>
          <p:nvPr/>
        </p:nvSpPr>
        <p:spPr>
          <a:xfrm>
            <a:off x="10758830" y="60249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56"/>
          <p:cNvSpPr txBox="1"/>
          <p:nvPr/>
        </p:nvSpPr>
        <p:spPr>
          <a:xfrm>
            <a:off x="10873130" y="5995721"/>
            <a:ext cx="113659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Ready for Review</a:t>
            </a:r>
            <a:endParaRPr lang="en-US" sz="800" dirty="0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F439AB8-1595-52FF-9454-48809C214C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427" y="127525"/>
            <a:ext cx="539171" cy="4672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43077"/>
            <a:ext cx="929670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Reference List (2020-Present)</a:t>
            </a:r>
            <a:endParaRPr lang="en-US" sz="16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138428"/>
            <a:ext cx="92967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9744761" y="819302"/>
            <a:ext cx="694944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906610" y="905256"/>
            <a:ext cx="3721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15+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9864547" y="1114654"/>
            <a:ext cx="456286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551262" y="819302"/>
            <a:ext cx="1190549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0713110" y="905256"/>
            <a:ext cx="8668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2020-2026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0713110" y="1114654"/>
            <a:ext cx="866851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Timeframe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457200" y="1466698"/>
            <a:ext cx="3657600" cy="4781398"/>
          </a:xfrm>
          <a:prstGeom prst="roundRect">
            <a:avLst>
              <a:gd name="adj" fmla="val 104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7454" y="1628546"/>
            <a:ext cx="267005" cy="267005"/>
          </a:xfrm>
          <a:prstGeom prst="roundRect">
            <a:avLst>
              <a:gd name="adj" fmla="val 9784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4205" y="1695298"/>
            <a:ext cx="133502" cy="133502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1000354" y="1666951"/>
            <a:ext cx="199522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Specifications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57454" y="2276856"/>
            <a:ext cx="32580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657454" y="2009851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rcRect t="-1958" b="-1958"/>
          <a:stretch/>
        </p:blipFill>
        <p:spPr>
          <a:xfrm>
            <a:off x="714146" y="2052828"/>
            <a:ext cx="75895" cy="105156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923544" y="2018081"/>
            <a:ext cx="1950415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 Documentation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657454" y="2381098"/>
            <a:ext cx="3258007" cy="743407"/>
          </a:xfrm>
          <a:prstGeom prst="roundRect">
            <a:avLst>
              <a:gd name="adj" fmla="val 1892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761695" y="2486254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rcRect l="-1923" r="-1923"/>
          <a:stretch/>
        </p:blipFill>
        <p:spPr>
          <a:xfrm>
            <a:off x="776326" y="2514600"/>
            <a:ext cx="123444" cy="95098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990295" y="2467051"/>
            <a:ext cx="282001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Page: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Oligosaccharide Hydrochloride (Industrial Grade)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chitosanglobal.com/product/chitosan-oligosaccharide-hydrochloride-chitosan-ig/</a:t>
            </a:r>
            <a:endParaRPr lang="en-US" sz="800" dirty="0"/>
          </a:p>
        </p:txBody>
      </p:sp>
      <p:sp>
        <p:nvSpPr>
          <p:cNvPr id="24" name="Shape 18"/>
          <p:cNvSpPr/>
          <p:nvPr/>
        </p:nvSpPr>
        <p:spPr>
          <a:xfrm>
            <a:off x="657454" y="3197657"/>
            <a:ext cx="3258007" cy="743407"/>
          </a:xfrm>
          <a:prstGeom prst="roundRect">
            <a:avLst>
              <a:gd name="adj" fmla="val 1892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761695" y="3301898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rcRect l="-3205" r="-3205"/>
          <a:stretch/>
        </p:blipFill>
        <p:spPr>
          <a:xfrm>
            <a:off x="800100" y="3331159"/>
            <a:ext cx="75895" cy="95098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990295" y="3282696"/>
            <a:ext cx="282001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COA (Certificate of Analysis):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70 IG - Lenzites betulina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chitosanglobal.com/wp-content/uploads/2026/02/Chitosan-70-IG-COA-.docx</a:t>
            </a:r>
            <a:endParaRPr lang="en-US" sz="800" dirty="0"/>
          </a:p>
        </p:txBody>
      </p:sp>
      <p:sp>
        <p:nvSpPr>
          <p:cNvPr id="28" name="Shape 21"/>
          <p:cNvSpPr/>
          <p:nvPr/>
        </p:nvSpPr>
        <p:spPr>
          <a:xfrm>
            <a:off x="657454" y="4013302"/>
            <a:ext cx="3258007" cy="599846"/>
          </a:xfrm>
          <a:prstGeom prst="roundRect">
            <a:avLst>
              <a:gd name="adj" fmla="val 2903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2"/>
          <p:cNvSpPr/>
          <p:nvPr/>
        </p:nvSpPr>
        <p:spPr>
          <a:xfrm>
            <a:off x="761695" y="4118458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7"/>
          <a:srcRect l="-3205" r="-3205"/>
          <a:stretch/>
        </p:blipFill>
        <p:spPr>
          <a:xfrm>
            <a:off x="800100" y="4146804"/>
            <a:ext cx="75895" cy="95098"/>
          </a:xfrm>
          <a:prstGeom prst="rect">
            <a:avLst/>
          </a:prstGeom>
        </p:spPr>
      </p:pic>
      <p:sp>
        <p:nvSpPr>
          <p:cNvPr id="31" name="Text 23"/>
          <p:cNvSpPr txBox="1"/>
          <p:nvPr/>
        </p:nvSpPr>
        <p:spPr>
          <a:xfrm>
            <a:off x="990295" y="4099255"/>
            <a:ext cx="28200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MSDS: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Water-Soluble Chitosan Hydrochloride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chitosanglobal.com/wp-content/uploads/2026/02/MSDS-Chitosan-70-IG.docx</a:t>
            </a:r>
            <a:endParaRPr lang="en-US" sz="800" dirty="0"/>
          </a:p>
        </p:txBody>
      </p:sp>
      <p:sp>
        <p:nvSpPr>
          <p:cNvPr id="32" name="Shape 24"/>
          <p:cNvSpPr/>
          <p:nvPr/>
        </p:nvSpPr>
        <p:spPr>
          <a:xfrm>
            <a:off x="657454" y="4688129"/>
            <a:ext cx="3258007" cy="619049"/>
          </a:xfrm>
          <a:prstGeom prst="roundRect">
            <a:avLst>
              <a:gd name="adj" fmla="val 2727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5"/>
          <p:cNvSpPr/>
          <p:nvPr/>
        </p:nvSpPr>
        <p:spPr>
          <a:xfrm>
            <a:off x="761695" y="4793285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8"/>
          <a:srcRect l="-1648" r="-1648"/>
          <a:stretch/>
        </p:blipFill>
        <p:spPr>
          <a:xfrm>
            <a:off x="795528" y="4821631"/>
            <a:ext cx="85954" cy="95098"/>
          </a:xfrm>
          <a:prstGeom prst="rect">
            <a:avLst/>
          </a:prstGeom>
        </p:spPr>
      </p:pic>
      <p:sp>
        <p:nvSpPr>
          <p:cNvPr id="35" name="Text 26"/>
          <p:cNvSpPr txBox="1"/>
          <p:nvPr/>
        </p:nvSpPr>
        <p:spPr>
          <a:xfrm>
            <a:off x="990295" y="4774082"/>
            <a:ext cx="282001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Wholesale Pricing: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Charge density 70mV, 1-499kg $78/kg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chitosanglobal.com/wholesale-prices/</a:t>
            </a:r>
            <a:endParaRPr lang="en-US" sz="800" dirty="0"/>
          </a:p>
        </p:txBody>
      </p:sp>
      <p:sp>
        <p:nvSpPr>
          <p:cNvPr id="36" name="Shape 27"/>
          <p:cNvSpPr/>
          <p:nvPr/>
        </p:nvSpPr>
        <p:spPr>
          <a:xfrm>
            <a:off x="4267505" y="1466698"/>
            <a:ext cx="3657600" cy="4781398"/>
          </a:xfrm>
          <a:prstGeom prst="roundRect">
            <a:avLst>
              <a:gd name="adj" fmla="val 104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28"/>
          <p:cNvSpPr/>
          <p:nvPr/>
        </p:nvSpPr>
        <p:spPr>
          <a:xfrm>
            <a:off x="4466844" y="1628546"/>
            <a:ext cx="267005" cy="267005"/>
          </a:xfrm>
          <a:prstGeom prst="roundRect">
            <a:avLst>
              <a:gd name="adj" fmla="val 9784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9"/>
          <a:srcRect t="-1100" b="-1100"/>
          <a:stretch/>
        </p:blipFill>
        <p:spPr>
          <a:xfrm>
            <a:off x="4543654" y="1695298"/>
            <a:ext cx="114300" cy="133502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4809744" y="1666951"/>
            <a:ext cx="291327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Scientific Literature (2020-2026)</a:t>
            </a:r>
            <a:endParaRPr lang="en-US" sz="1200" dirty="0"/>
          </a:p>
        </p:txBody>
      </p:sp>
      <p:sp>
        <p:nvSpPr>
          <p:cNvPr id="40" name="Shape 30"/>
          <p:cNvSpPr/>
          <p:nvPr/>
        </p:nvSpPr>
        <p:spPr>
          <a:xfrm>
            <a:off x="4466844" y="2276856"/>
            <a:ext cx="32580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1"/>
          <p:cNvSpPr/>
          <p:nvPr/>
        </p:nvSpPr>
        <p:spPr>
          <a:xfrm>
            <a:off x="4466844" y="2009851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509821" y="2052828"/>
            <a:ext cx="105156" cy="105156"/>
          </a:xfrm>
          <a:prstGeom prst="rect">
            <a:avLst/>
          </a:prstGeom>
        </p:spPr>
      </p:pic>
      <p:sp>
        <p:nvSpPr>
          <p:cNvPr id="43" name="Text 32"/>
          <p:cNvSpPr txBox="1"/>
          <p:nvPr/>
        </p:nvSpPr>
        <p:spPr>
          <a:xfrm>
            <a:off x="4733849" y="2018081"/>
            <a:ext cx="95189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Studies</a:t>
            </a:r>
            <a:endParaRPr lang="en-US" sz="900" dirty="0"/>
          </a:p>
        </p:txBody>
      </p:sp>
      <p:sp>
        <p:nvSpPr>
          <p:cNvPr id="44" name="Shape 33"/>
          <p:cNvSpPr/>
          <p:nvPr/>
        </p:nvSpPr>
        <p:spPr>
          <a:xfrm>
            <a:off x="4466844" y="2381098"/>
            <a:ext cx="3258007" cy="619049"/>
          </a:xfrm>
          <a:prstGeom prst="roundRect">
            <a:avLst>
              <a:gd name="adj" fmla="val 2727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4"/>
          <p:cNvSpPr/>
          <p:nvPr/>
        </p:nvSpPr>
        <p:spPr>
          <a:xfrm>
            <a:off x="4572000" y="2486254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6" name="Image 9" descr="preencoded.png"/>
          <p:cNvPicPr>
            <a:picLocks noChangeAspect="1"/>
          </p:cNvPicPr>
          <p:nvPr/>
        </p:nvPicPr>
        <p:blipFill>
          <a:blip r:embed="rId11"/>
          <a:srcRect l="-3205" r="-3205"/>
          <a:stretch/>
        </p:blipFill>
        <p:spPr>
          <a:xfrm>
            <a:off x="4610405" y="2514600"/>
            <a:ext cx="75895" cy="95098"/>
          </a:xfrm>
          <a:prstGeom prst="rect">
            <a:avLst/>
          </a:prstGeom>
        </p:spPr>
      </p:pic>
      <p:sp>
        <p:nvSpPr>
          <p:cNvPr id="47" name="Text 35"/>
          <p:cNvSpPr txBox="1"/>
          <p:nvPr/>
        </p:nvSpPr>
        <p:spPr>
          <a:xfrm>
            <a:off x="4800600" y="2467051"/>
            <a:ext cx="282001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Fusarium solani biocontrol: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Plants 2025, 81.25% mycelial inhibition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pmc.ncbi.nlm.nih.gov/articles/PMC11820095/</a:t>
            </a:r>
            <a:endParaRPr lang="en-US" sz="800" dirty="0"/>
          </a:p>
        </p:txBody>
      </p:sp>
      <p:sp>
        <p:nvSpPr>
          <p:cNvPr id="48" name="Shape 36"/>
          <p:cNvSpPr/>
          <p:nvPr/>
        </p:nvSpPr>
        <p:spPr>
          <a:xfrm>
            <a:off x="4466844" y="3068726"/>
            <a:ext cx="3258007" cy="599846"/>
          </a:xfrm>
          <a:prstGeom prst="roundRect">
            <a:avLst>
              <a:gd name="adj" fmla="val 2903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37"/>
          <p:cNvSpPr/>
          <p:nvPr/>
        </p:nvSpPr>
        <p:spPr>
          <a:xfrm>
            <a:off x="4572000" y="3173882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0" name="Image 10" descr="preencoded.png"/>
          <p:cNvPicPr>
            <a:picLocks noChangeAspect="1"/>
          </p:cNvPicPr>
          <p:nvPr/>
        </p:nvPicPr>
        <p:blipFill>
          <a:blip r:embed="rId11"/>
          <a:srcRect l="-3205" r="-3205"/>
          <a:stretch/>
        </p:blipFill>
        <p:spPr>
          <a:xfrm>
            <a:off x="4610405" y="3202229"/>
            <a:ext cx="75895" cy="95098"/>
          </a:xfrm>
          <a:prstGeom prst="rect">
            <a:avLst/>
          </a:prstGeom>
        </p:spPr>
      </p:pic>
      <p:sp>
        <p:nvSpPr>
          <p:cNvPr id="51" name="Text 38"/>
          <p:cNvSpPr txBox="1"/>
          <p:nvPr/>
        </p:nvSpPr>
        <p:spPr>
          <a:xfrm>
            <a:off x="4800600" y="3154680"/>
            <a:ext cx="28200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Chitosan-induced tolerance: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Frontiers Plant Sci 2023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frontiersin.org/journals/plant-science/articles/10.3389/fpls.2023.1217822/full</a:t>
            </a:r>
            <a:endParaRPr lang="en-US" sz="800" dirty="0"/>
          </a:p>
        </p:txBody>
      </p:sp>
      <p:sp>
        <p:nvSpPr>
          <p:cNvPr id="52" name="Shape 39"/>
          <p:cNvSpPr/>
          <p:nvPr/>
        </p:nvSpPr>
        <p:spPr>
          <a:xfrm>
            <a:off x="4466844" y="3743554"/>
            <a:ext cx="3258007" cy="619049"/>
          </a:xfrm>
          <a:prstGeom prst="roundRect">
            <a:avLst>
              <a:gd name="adj" fmla="val 2727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40"/>
          <p:cNvSpPr/>
          <p:nvPr/>
        </p:nvSpPr>
        <p:spPr>
          <a:xfrm>
            <a:off x="4572000" y="3848710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4" name="Image 11" descr="preencoded.png"/>
          <p:cNvPicPr>
            <a:picLocks noChangeAspect="1"/>
          </p:cNvPicPr>
          <p:nvPr/>
        </p:nvPicPr>
        <p:blipFill>
          <a:blip r:embed="rId11"/>
          <a:srcRect l="-3205" r="-3205"/>
          <a:stretch/>
        </p:blipFill>
        <p:spPr>
          <a:xfrm>
            <a:off x="4610405" y="3877056"/>
            <a:ext cx="75895" cy="95098"/>
          </a:xfrm>
          <a:prstGeom prst="rect">
            <a:avLst/>
          </a:prstGeom>
        </p:spPr>
      </p:pic>
      <p:sp>
        <p:nvSpPr>
          <p:cNvPr id="55" name="Text 41"/>
          <p:cNvSpPr txBox="1"/>
          <p:nvPr/>
        </p:nvSpPr>
        <p:spPr>
          <a:xfrm>
            <a:off x="4800600" y="3829507"/>
            <a:ext cx="282001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Antifungal parameters: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Molecules 2023, MW/DDA effects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pmc.ncbi.nlm.nih.gov/articles/PMC10095919/</a:t>
            </a:r>
            <a:endParaRPr lang="en-US" sz="800" dirty="0"/>
          </a:p>
        </p:txBody>
      </p:sp>
      <p:sp>
        <p:nvSpPr>
          <p:cNvPr id="56" name="Shape 42"/>
          <p:cNvSpPr/>
          <p:nvPr/>
        </p:nvSpPr>
        <p:spPr>
          <a:xfrm>
            <a:off x="4466844" y="4431182"/>
            <a:ext cx="3258007" cy="599846"/>
          </a:xfrm>
          <a:prstGeom prst="roundRect">
            <a:avLst>
              <a:gd name="adj" fmla="val 2903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43"/>
          <p:cNvSpPr/>
          <p:nvPr/>
        </p:nvSpPr>
        <p:spPr>
          <a:xfrm>
            <a:off x="4572000" y="4536338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8" name="Image 12" descr="preencoded.png"/>
          <p:cNvPicPr>
            <a:picLocks noChangeAspect="1"/>
          </p:cNvPicPr>
          <p:nvPr/>
        </p:nvPicPr>
        <p:blipFill>
          <a:blip r:embed="rId11"/>
          <a:srcRect l="-3205" r="-3205"/>
          <a:stretch/>
        </p:blipFill>
        <p:spPr>
          <a:xfrm>
            <a:off x="4610405" y="4564685"/>
            <a:ext cx="75895" cy="95098"/>
          </a:xfrm>
          <a:prstGeom prst="rect">
            <a:avLst/>
          </a:prstGeom>
        </p:spPr>
      </p:pic>
      <p:sp>
        <p:nvSpPr>
          <p:cNvPr id="59" name="Text 44"/>
          <p:cNvSpPr txBox="1"/>
          <p:nvPr/>
        </p:nvSpPr>
        <p:spPr>
          <a:xfrm>
            <a:off x="4800600" y="4517136"/>
            <a:ext cx="28200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Aminochitosan vs Botrytis: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Frontiers Plant Sci 2023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frontiersin.org/journals/plant-science/articles/10.3389/fpls.2023.1282050/full</a:t>
            </a:r>
            <a:endParaRPr lang="en-US" sz="800" dirty="0"/>
          </a:p>
        </p:txBody>
      </p:sp>
      <p:sp>
        <p:nvSpPr>
          <p:cNvPr id="60" name="Shape 45"/>
          <p:cNvSpPr/>
          <p:nvPr/>
        </p:nvSpPr>
        <p:spPr>
          <a:xfrm>
            <a:off x="4466844" y="5106010"/>
            <a:ext cx="3258007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46"/>
          <p:cNvSpPr/>
          <p:nvPr/>
        </p:nvSpPr>
        <p:spPr>
          <a:xfrm>
            <a:off x="4572000" y="5211166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2" name="Image 13" descr="preencoded.png"/>
          <p:cNvPicPr>
            <a:picLocks noChangeAspect="1"/>
          </p:cNvPicPr>
          <p:nvPr/>
        </p:nvPicPr>
        <p:blipFill>
          <a:blip r:embed="rId11"/>
          <a:srcRect l="-3205" r="-3205"/>
          <a:stretch/>
        </p:blipFill>
        <p:spPr>
          <a:xfrm>
            <a:off x="4610405" y="5239512"/>
            <a:ext cx="75895" cy="95098"/>
          </a:xfrm>
          <a:prstGeom prst="rect">
            <a:avLst/>
          </a:prstGeom>
        </p:spPr>
      </p:pic>
      <p:sp>
        <p:nvSpPr>
          <p:cNvPr id="63" name="Text 47"/>
          <p:cNvSpPr txBox="1"/>
          <p:nvPr/>
        </p:nvSpPr>
        <p:spPr>
          <a:xfrm>
            <a:off x="4800600" y="5191963"/>
            <a:ext cx="2820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Phytophthora infestans: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 J Biol Macromol 2021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pubmed.ncbi.nlm.nih.gov/33161079/</a:t>
            </a:r>
            <a:endParaRPr lang="en-US" sz="800" dirty="0"/>
          </a:p>
        </p:txBody>
      </p:sp>
      <p:sp>
        <p:nvSpPr>
          <p:cNvPr id="64" name="Shape 48"/>
          <p:cNvSpPr/>
          <p:nvPr/>
        </p:nvSpPr>
        <p:spPr>
          <a:xfrm>
            <a:off x="8076895" y="1466698"/>
            <a:ext cx="3657600" cy="4781398"/>
          </a:xfrm>
          <a:prstGeom prst="roundRect">
            <a:avLst>
              <a:gd name="adj" fmla="val 104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49"/>
          <p:cNvSpPr/>
          <p:nvPr/>
        </p:nvSpPr>
        <p:spPr>
          <a:xfrm>
            <a:off x="8277149" y="1628546"/>
            <a:ext cx="267005" cy="267005"/>
          </a:xfrm>
          <a:prstGeom prst="roundRect">
            <a:avLst>
              <a:gd name="adj" fmla="val 9784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6" name="Image 14" descr="preencoded.png"/>
          <p:cNvPicPr>
            <a:picLocks noChangeAspect="1"/>
          </p:cNvPicPr>
          <p:nvPr/>
        </p:nvPicPr>
        <p:blipFill>
          <a:blip r:embed="rId12"/>
          <a:srcRect l="-1507" r="-1507"/>
          <a:stretch/>
        </p:blipFill>
        <p:spPr>
          <a:xfrm>
            <a:off x="8324698" y="1695298"/>
            <a:ext cx="171907" cy="133502"/>
          </a:xfrm>
          <a:prstGeom prst="rect">
            <a:avLst/>
          </a:prstGeom>
        </p:spPr>
      </p:pic>
      <p:sp>
        <p:nvSpPr>
          <p:cNvPr id="67" name="Text 50"/>
          <p:cNvSpPr txBox="1"/>
          <p:nvPr/>
        </p:nvSpPr>
        <p:spPr>
          <a:xfrm>
            <a:off x="8620049" y="1666951"/>
            <a:ext cx="216529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Conventional Fungicides</a:t>
            </a:r>
            <a:endParaRPr lang="en-US" sz="1200" dirty="0"/>
          </a:p>
        </p:txBody>
      </p:sp>
      <p:sp>
        <p:nvSpPr>
          <p:cNvPr id="68" name="Shape 51"/>
          <p:cNvSpPr/>
          <p:nvPr/>
        </p:nvSpPr>
        <p:spPr>
          <a:xfrm>
            <a:off x="8277149" y="2276856"/>
            <a:ext cx="3258007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52"/>
          <p:cNvSpPr/>
          <p:nvPr/>
        </p:nvSpPr>
        <p:spPr>
          <a:xfrm>
            <a:off x="8277149" y="2009851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0" name="Image 15" descr="preencoded.png"/>
          <p:cNvPicPr>
            <a:picLocks noChangeAspect="1"/>
          </p:cNvPicPr>
          <p:nvPr/>
        </p:nvPicPr>
        <p:blipFill>
          <a:blip r:embed="rId13"/>
          <a:srcRect t="-1750" b="-1750"/>
          <a:stretch/>
        </p:blipFill>
        <p:spPr>
          <a:xfrm>
            <a:off x="8315554" y="2052828"/>
            <a:ext cx="114300" cy="105156"/>
          </a:xfrm>
          <a:prstGeom prst="rect">
            <a:avLst/>
          </a:prstGeom>
        </p:spPr>
      </p:pic>
      <p:sp>
        <p:nvSpPr>
          <p:cNvPr id="71" name="Text 53"/>
          <p:cNvSpPr txBox="1"/>
          <p:nvPr/>
        </p:nvSpPr>
        <p:spPr>
          <a:xfrm>
            <a:off x="8544154" y="2018081"/>
            <a:ext cx="122346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 Data</a:t>
            </a:r>
            <a:endParaRPr lang="en-US" sz="900" dirty="0"/>
          </a:p>
        </p:txBody>
      </p:sp>
      <p:sp>
        <p:nvSpPr>
          <p:cNvPr id="72" name="Shape 54"/>
          <p:cNvSpPr/>
          <p:nvPr/>
        </p:nvSpPr>
        <p:spPr>
          <a:xfrm>
            <a:off x="8277149" y="2381098"/>
            <a:ext cx="3258007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55"/>
          <p:cNvSpPr/>
          <p:nvPr/>
        </p:nvSpPr>
        <p:spPr>
          <a:xfrm>
            <a:off x="8382305" y="2486254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4" name="Image 16" descr="preencoded.png"/>
          <p:cNvPicPr>
            <a:picLocks noChangeAspect="1"/>
          </p:cNvPicPr>
          <p:nvPr/>
        </p:nvPicPr>
        <p:blipFill>
          <a:blip r:embed="rId14"/>
          <a:srcRect t="-870" b="-870"/>
          <a:stretch/>
        </p:blipFill>
        <p:spPr>
          <a:xfrm>
            <a:off x="8406079" y="2514600"/>
            <a:ext cx="105156" cy="95098"/>
          </a:xfrm>
          <a:prstGeom prst="rect">
            <a:avLst/>
          </a:prstGeom>
        </p:spPr>
      </p:pic>
      <p:sp>
        <p:nvSpPr>
          <p:cNvPr id="75" name="Text 56"/>
          <p:cNvSpPr txBox="1"/>
          <p:nvPr/>
        </p:nvSpPr>
        <p:spPr>
          <a:xfrm>
            <a:off x="8610905" y="2467051"/>
            <a:ext cx="2820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Kocide 3000-O: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Copper hydroxide 46.1%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chemicalwarehouse.com/products/kocide-3000-o</a:t>
            </a:r>
            <a:endParaRPr lang="en-US" sz="800" dirty="0"/>
          </a:p>
        </p:txBody>
      </p:sp>
      <p:sp>
        <p:nvSpPr>
          <p:cNvPr id="76" name="Shape 57"/>
          <p:cNvSpPr/>
          <p:nvPr/>
        </p:nvSpPr>
        <p:spPr>
          <a:xfrm>
            <a:off x="8277149" y="2926994"/>
            <a:ext cx="3258007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58"/>
          <p:cNvSpPr/>
          <p:nvPr/>
        </p:nvSpPr>
        <p:spPr>
          <a:xfrm>
            <a:off x="8382305" y="3032150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8" name="Image 17" descr="preencoded.png"/>
          <p:cNvPicPr>
            <a:picLocks noChangeAspect="1"/>
          </p:cNvPicPr>
          <p:nvPr/>
        </p:nvPicPr>
        <p:blipFill>
          <a:blip r:embed="rId14"/>
          <a:srcRect t="-870" b="-870"/>
          <a:stretch/>
        </p:blipFill>
        <p:spPr>
          <a:xfrm>
            <a:off x="8406079" y="3060497"/>
            <a:ext cx="105156" cy="95098"/>
          </a:xfrm>
          <a:prstGeom prst="rect">
            <a:avLst/>
          </a:prstGeom>
        </p:spPr>
      </p:pic>
      <p:sp>
        <p:nvSpPr>
          <p:cNvPr id="79" name="Text 59"/>
          <p:cNvSpPr txBox="1"/>
          <p:nvPr/>
        </p:nvSpPr>
        <p:spPr>
          <a:xfrm>
            <a:off x="8610905" y="3012948"/>
            <a:ext cx="2820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Dithane F-45: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Mancozeb 37%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forestrydistributing.com/dithane-f-45</a:t>
            </a:r>
            <a:endParaRPr lang="en-US" sz="800" dirty="0"/>
          </a:p>
        </p:txBody>
      </p:sp>
      <p:sp>
        <p:nvSpPr>
          <p:cNvPr id="80" name="Shape 60"/>
          <p:cNvSpPr/>
          <p:nvPr/>
        </p:nvSpPr>
        <p:spPr>
          <a:xfrm>
            <a:off x="8277149" y="3473806"/>
            <a:ext cx="3258007" cy="599846"/>
          </a:xfrm>
          <a:prstGeom prst="roundRect">
            <a:avLst>
              <a:gd name="adj" fmla="val 2903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61"/>
          <p:cNvSpPr/>
          <p:nvPr/>
        </p:nvSpPr>
        <p:spPr>
          <a:xfrm>
            <a:off x="8382305" y="3578047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2" name="Image 18" descr="preencoded.png"/>
          <p:cNvPicPr>
            <a:picLocks noChangeAspect="1"/>
          </p:cNvPicPr>
          <p:nvPr/>
        </p:nvPicPr>
        <p:blipFill>
          <a:blip r:embed="rId14"/>
          <a:srcRect t="-870" b="-870"/>
          <a:stretch/>
        </p:blipFill>
        <p:spPr>
          <a:xfrm>
            <a:off x="8406079" y="3607308"/>
            <a:ext cx="105156" cy="95098"/>
          </a:xfrm>
          <a:prstGeom prst="rect">
            <a:avLst/>
          </a:prstGeom>
        </p:spPr>
      </p:pic>
      <p:sp>
        <p:nvSpPr>
          <p:cNvPr id="83" name="Text 62"/>
          <p:cNvSpPr txBox="1"/>
          <p:nvPr/>
        </p:nvSpPr>
        <p:spPr>
          <a:xfrm>
            <a:off x="8610905" y="3559759"/>
            <a:ext cx="28200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Quadris/2SC: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Azoxystrobin 22.9%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martinsproducesupplies.com/product/quadris-fungicide-1-gal/</a:t>
            </a:r>
            <a:endParaRPr lang="en-US" sz="800" dirty="0"/>
          </a:p>
        </p:txBody>
      </p:sp>
      <p:sp>
        <p:nvSpPr>
          <p:cNvPr id="84" name="Shape 63"/>
          <p:cNvSpPr/>
          <p:nvPr/>
        </p:nvSpPr>
        <p:spPr>
          <a:xfrm>
            <a:off x="8277149" y="4148633"/>
            <a:ext cx="3258007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64"/>
          <p:cNvSpPr/>
          <p:nvPr/>
        </p:nvSpPr>
        <p:spPr>
          <a:xfrm>
            <a:off x="8382305" y="4252874"/>
            <a:ext cx="152705" cy="1527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6" name="Image 19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10651" y="4282135"/>
            <a:ext cx="95098" cy="95098"/>
          </a:xfrm>
          <a:prstGeom prst="rect">
            <a:avLst/>
          </a:prstGeom>
        </p:spPr>
      </p:pic>
      <p:sp>
        <p:nvSpPr>
          <p:cNvPr id="87" name="Text 65"/>
          <p:cNvSpPr txBox="1"/>
          <p:nvPr/>
        </p:nvSpPr>
        <p:spPr>
          <a:xfrm>
            <a:off x="8610905" y="4234586"/>
            <a:ext cx="2820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 Veg Guide: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Label rates for tomato diseases </a:t>
            </a:r>
            <a:r>
              <a:rPr lang="en-US" sz="800" dirty="0">
                <a:solidFill>
                  <a:srgbClr val="0EA5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nevegetable.org/book/export/html/367</a:t>
            </a:r>
            <a:endParaRPr lang="en-US" sz="800" dirty="0"/>
          </a:p>
        </p:txBody>
      </p:sp>
      <p:pic>
        <p:nvPicPr>
          <p:cNvPr id="88" name="Image 20" descr="preencoded.png"/>
          <p:cNvPicPr>
            <a:picLocks noChangeAspect="1"/>
          </p:cNvPicPr>
          <p:nvPr/>
        </p:nvPicPr>
        <p:blipFill>
          <a:blip r:embed="rId16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89" name="Shape 66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0" name="Image 21" descr="preencoded.png"/>
          <p:cNvPicPr>
            <a:picLocks noChangeAspect="1"/>
          </p:cNvPicPr>
          <p:nvPr/>
        </p:nvPicPr>
        <p:blipFill>
          <a:blip r:embed="rId17"/>
          <a:srcRect t="-842" b="-842"/>
          <a:stretch/>
        </p:blipFill>
        <p:spPr>
          <a:xfrm>
            <a:off x="533095" y="247802"/>
            <a:ext cx="190195" cy="171907"/>
          </a:xfrm>
          <a:prstGeom prst="rect">
            <a:avLst/>
          </a:prstGeom>
        </p:spPr>
      </p:pic>
      <p:sp>
        <p:nvSpPr>
          <p:cNvPr id="91" name="Text 67"/>
          <p:cNvSpPr txBox="1"/>
          <p:nvPr/>
        </p:nvSpPr>
        <p:spPr>
          <a:xfrm>
            <a:off x="952805" y="152705"/>
            <a:ext cx="501091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References and Source Material</a:t>
            </a:r>
            <a:endParaRPr lang="en-US" sz="1300" dirty="0"/>
          </a:p>
        </p:txBody>
      </p:sp>
      <p:sp>
        <p:nvSpPr>
          <p:cNvPr id="92" name="Text 68"/>
          <p:cNvSpPr txBox="1"/>
          <p:nvPr/>
        </p:nvSpPr>
        <p:spPr>
          <a:xfrm>
            <a:off x="1028700" y="362102"/>
            <a:ext cx="56199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URLs for product documentation, scientific literature, and benchmark data</a:t>
            </a:r>
            <a:endParaRPr lang="en-US" sz="900" dirty="0"/>
          </a:p>
        </p:txBody>
      </p:sp>
      <p:sp>
        <p:nvSpPr>
          <p:cNvPr id="93" name="Text 69"/>
          <p:cNvSpPr txBox="1"/>
          <p:nvPr/>
        </p:nvSpPr>
        <p:spPr>
          <a:xfrm>
            <a:off x="9841687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900" dirty="0"/>
          </a:p>
        </p:txBody>
      </p:sp>
      <p:sp>
        <p:nvSpPr>
          <p:cNvPr id="94" name="Shape 70"/>
          <p:cNvSpPr/>
          <p:nvPr/>
        </p:nvSpPr>
        <p:spPr>
          <a:xfrm>
            <a:off x="10896905" y="228600"/>
            <a:ext cx="838505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Text 71"/>
          <p:cNvSpPr txBox="1"/>
          <p:nvPr/>
        </p:nvSpPr>
        <p:spPr>
          <a:xfrm>
            <a:off x="10896905" y="228600"/>
            <a:ext cx="838505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15+ Sources</a:t>
            </a:r>
            <a:endParaRPr lang="en-US" sz="800" dirty="0"/>
          </a:p>
        </p:txBody>
      </p:sp>
      <p:sp>
        <p:nvSpPr>
          <p:cNvPr id="96" name="Shape 7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7" name="Shape 73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74"/>
          <p:cNvSpPr txBox="1"/>
          <p:nvPr/>
        </p:nvSpPr>
        <p:spPr>
          <a:xfrm>
            <a:off x="457200" y="65672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99" name="Image 22" descr="preencoded.png"/>
          <p:cNvPicPr>
            <a:picLocks noChangeAspect="1"/>
          </p:cNvPicPr>
          <p:nvPr/>
        </p:nvPicPr>
        <p:blipFill>
          <a:blip r:embed="rId18"/>
          <a:srcRect t="-2187" b="-2187"/>
          <a:stretch/>
        </p:blipFill>
        <p:spPr>
          <a:xfrm>
            <a:off x="3284525" y="6558077"/>
            <a:ext cx="9144" cy="152705"/>
          </a:xfrm>
          <a:prstGeom prst="rect">
            <a:avLst/>
          </a:prstGeom>
        </p:spPr>
      </p:pic>
      <p:sp>
        <p:nvSpPr>
          <p:cNvPr id="100" name="Text 75"/>
          <p:cNvSpPr txBox="1"/>
          <p:nvPr/>
        </p:nvSpPr>
        <p:spPr>
          <a:xfrm>
            <a:off x="3446374" y="65672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101" name="Image 23" descr="preencoded.png"/>
          <p:cNvPicPr>
            <a:picLocks noChangeAspect="1"/>
          </p:cNvPicPr>
          <p:nvPr/>
        </p:nvPicPr>
        <p:blipFill>
          <a:blip r:embed="rId18"/>
          <a:srcRect t="-2187" b="-2187"/>
          <a:stretch/>
        </p:blipFill>
        <p:spPr>
          <a:xfrm>
            <a:off x="4401007" y="6558077"/>
            <a:ext cx="9144" cy="152705"/>
          </a:xfrm>
          <a:prstGeom prst="rect">
            <a:avLst/>
          </a:prstGeom>
        </p:spPr>
      </p:pic>
      <p:sp>
        <p:nvSpPr>
          <p:cNvPr id="102" name="Text 76"/>
          <p:cNvSpPr txBox="1"/>
          <p:nvPr/>
        </p:nvSpPr>
        <p:spPr>
          <a:xfrm>
            <a:off x="4562856" y="65672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103" name="Shape 77"/>
          <p:cNvSpPr/>
          <p:nvPr/>
        </p:nvSpPr>
        <p:spPr>
          <a:xfrm>
            <a:off x="10619842" y="65964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78"/>
          <p:cNvSpPr txBox="1"/>
          <p:nvPr/>
        </p:nvSpPr>
        <p:spPr>
          <a:xfrm>
            <a:off x="10734142" y="6567221"/>
            <a:ext cx="140909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15+ sources verified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57707"/>
            <a:ext cx="858255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IG (Industrial Grade)</a:t>
            </a:r>
            <a:endParaRPr lang="en-US" sz="19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200607"/>
            <a:ext cx="85825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Verified specifications from COA, MSDS, and product documentation | CAS: 70694-72-3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9030614" y="857707"/>
            <a:ext cx="914400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192463" y="942746"/>
            <a:ext cx="5907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98.67%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9192463" y="1152144"/>
            <a:ext cx="590702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DDA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052914" y="857707"/>
            <a:ext cx="752551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0184587" y="942746"/>
            <a:ext cx="4901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kDa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0214762" y="1152144"/>
            <a:ext cx="42885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MW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10912450" y="857707"/>
            <a:ext cx="828446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11074298" y="942746"/>
            <a:ext cx="5056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+71mV</a:t>
            </a:r>
            <a:endParaRPr lang="en-US" sz="1200" dirty="0"/>
          </a:p>
        </p:txBody>
      </p:sp>
      <p:sp>
        <p:nvSpPr>
          <p:cNvPr id="14" name="Text 11"/>
          <p:cNvSpPr txBox="1"/>
          <p:nvPr/>
        </p:nvSpPr>
        <p:spPr>
          <a:xfrm>
            <a:off x="11074298" y="1152144"/>
            <a:ext cx="50566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Zeta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57200" y="1543507"/>
            <a:ext cx="5562295" cy="3343046"/>
          </a:xfrm>
          <a:prstGeom prst="roundRect">
            <a:avLst>
              <a:gd name="adj" fmla="val 124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57454" y="17428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4146" y="1800454"/>
            <a:ext cx="114300" cy="114300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961949" y="1776679"/>
            <a:ext cx="269839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Verified Specifications (COA 2026)</a:t>
            </a:r>
            <a:endParaRPr lang="en-US" sz="10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7454" y="2124151"/>
          <a:ext cx="5160874" cy="2324406"/>
        </p:xfrm>
        <a:graphic>
          <a:graphicData uri="http://schemas.openxmlformats.org/drawingml/2006/table">
            <a:tbl>
              <a:tblPr/>
              <a:tblGrid>
                <a:gridCol w="1971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205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Parameter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Specification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Result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Status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Degree of Deacetylation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≥95%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98.67%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Verified</a:t>
                      </a:r>
                      <a:endParaRPr lang="en-US" sz="1200" dirty="0"/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Molecular Weight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&lt;3000 Da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~3 kDa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Verified</a:t>
                      </a:r>
                      <a:endParaRPr lang="en-US" sz="1200" dirty="0"/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Zeta Potential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+60 to +75 mV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+71.04 mV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Verified</a:t>
                      </a:r>
                      <a:endParaRPr lang="en-US" sz="1200" dirty="0"/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pH (1% solution)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2.0 - 5.5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4.48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Verified</a:t>
                      </a:r>
                      <a:endParaRPr lang="en-US" sz="1200" dirty="0"/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Insoluble Matter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≤1.0%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0.01%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Verified</a:t>
                      </a:r>
                      <a:endParaRPr lang="en-US" sz="1200" dirty="0"/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Purity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98.0-99.5%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99.13%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Verified</a:t>
                      </a:r>
                      <a:endParaRPr lang="en-US" sz="1200" dirty="0"/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Text 15"/>
          <p:cNvSpPr txBox="1"/>
          <p:nvPr/>
        </p:nvSpPr>
        <p:spPr>
          <a:xfrm>
            <a:off x="763524" y="4524451"/>
            <a:ext cx="505663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Source: Chitosan 70 IG COA (Jan 2026), Promecens Entosystems </a:t>
            </a:r>
            <a:endParaRPr lang="en-US" sz="800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rcRect t="-1958" b="-1958"/>
          <a:stretch/>
        </p:blipFill>
        <p:spPr>
          <a:xfrm>
            <a:off x="657454" y="4547311"/>
            <a:ext cx="75895" cy="105156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457200" y="4996282"/>
            <a:ext cx="5562295" cy="2162556"/>
          </a:xfrm>
          <a:prstGeom prst="roundRect">
            <a:avLst>
              <a:gd name="adj" fmla="val 298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657454" y="5195621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4146" y="5253228"/>
            <a:ext cx="114300" cy="114300"/>
          </a:xfrm>
          <a:prstGeom prst="rect">
            <a:avLst/>
          </a:prstGeom>
        </p:spPr>
      </p:pic>
      <p:sp>
        <p:nvSpPr>
          <p:cNvPr id="25" name="Text 18"/>
          <p:cNvSpPr txBox="1"/>
          <p:nvPr/>
        </p:nvSpPr>
        <p:spPr>
          <a:xfrm>
            <a:off x="961949" y="5229454"/>
            <a:ext cx="138897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Details</a:t>
            </a:r>
            <a:endParaRPr lang="en-US" sz="1000" dirty="0"/>
          </a:p>
        </p:txBody>
      </p:sp>
      <p:sp>
        <p:nvSpPr>
          <p:cNvPr id="26" name="Text 19"/>
          <p:cNvSpPr txBox="1"/>
          <p:nvPr/>
        </p:nvSpPr>
        <p:spPr>
          <a:xfrm>
            <a:off x="657454" y="5538521"/>
            <a:ext cx="250545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</a:t>
            </a:r>
            <a:endParaRPr lang="en-US" sz="900" dirty="0"/>
          </a:p>
        </p:txBody>
      </p:sp>
      <p:sp>
        <p:nvSpPr>
          <p:cNvPr id="27" name="Text 20"/>
          <p:cNvSpPr txBox="1"/>
          <p:nvPr/>
        </p:nvSpPr>
        <p:spPr>
          <a:xfrm>
            <a:off x="657454" y="5729630"/>
            <a:ext cx="2505456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Oligosaccharide Hydrochloride</a:t>
            </a:r>
            <a:endParaRPr lang="en-US" sz="1000" dirty="0"/>
          </a:p>
        </p:txBody>
      </p:sp>
      <p:sp>
        <p:nvSpPr>
          <p:cNvPr id="28" name="Text 21"/>
          <p:cNvSpPr txBox="1"/>
          <p:nvPr/>
        </p:nvSpPr>
        <p:spPr>
          <a:xfrm>
            <a:off x="657454" y="6129223"/>
            <a:ext cx="2505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water-soluble powder</a:t>
            </a:r>
            <a:endParaRPr lang="en-US" sz="800" dirty="0"/>
          </a:p>
        </p:txBody>
      </p:sp>
      <p:sp>
        <p:nvSpPr>
          <p:cNvPr id="29" name="Text 22"/>
          <p:cNvSpPr txBox="1"/>
          <p:nvPr/>
        </p:nvSpPr>
        <p:spPr>
          <a:xfrm>
            <a:off x="3314700" y="5538521"/>
            <a:ext cx="250545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</a:t>
            </a:r>
            <a:endParaRPr lang="en-US" sz="900" dirty="0"/>
          </a:p>
        </p:txBody>
      </p:sp>
      <p:sp>
        <p:nvSpPr>
          <p:cNvPr id="30" name="Text 23"/>
          <p:cNvSpPr txBox="1"/>
          <p:nvPr/>
        </p:nvSpPr>
        <p:spPr>
          <a:xfrm>
            <a:off x="3314700" y="5729630"/>
            <a:ext cx="250545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Mushroom/Insect</a:t>
            </a:r>
            <a:endParaRPr lang="en-US" sz="1000" dirty="0"/>
          </a:p>
        </p:txBody>
      </p:sp>
      <p:sp>
        <p:nvSpPr>
          <p:cNvPr id="31" name="Text 24"/>
          <p:cNvSpPr txBox="1"/>
          <p:nvPr/>
        </p:nvSpPr>
        <p:spPr>
          <a:xfrm>
            <a:off x="3314700" y="5928970"/>
            <a:ext cx="2505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Lenzites betulina</a:t>
            </a:r>
            <a:endParaRPr lang="en-US" sz="800" dirty="0"/>
          </a:p>
        </p:txBody>
      </p:sp>
      <p:sp>
        <p:nvSpPr>
          <p:cNvPr id="32" name="Shape 25"/>
          <p:cNvSpPr/>
          <p:nvPr/>
        </p:nvSpPr>
        <p:spPr>
          <a:xfrm>
            <a:off x="657454" y="6400800"/>
            <a:ext cx="5162702" cy="552298"/>
          </a:xfrm>
          <a:prstGeom prst="roundRect">
            <a:avLst>
              <a:gd name="adj" fmla="val 34254"/>
            </a:avLst>
          </a:prstGeom>
          <a:solidFill>
            <a:srgbClr val="F0F9FF"/>
          </a:solidFill>
          <a:ln w="12700">
            <a:solidFill>
              <a:srgbClr val="BAE6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6"/>
          <p:cNvSpPr txBox="1"/>
          <p:nvPr/>
        </p:nvSpPr>
        <p:spPr>
          <a:xfrm>
            <a:off x="800100" y="6505956"/>
            <a:ext cx="48774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Feature:</a:t>
            </a:r>
            <a:r>
              <a:rPr lang="en-US" sz="9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 molecular weight (&lt;3kDa) enables systemic penetration and rapid cellular uptake for enhanced antimicrobial activity. </a:t>
            </a:r>
            <a:endParaRPr lang="en-US" sz="900" dirty="0"/>
          </a:p>
        </p:txBody>
      </p:sp>
      <p:sp>
        <p:nvSpPr>
          <p:cNvPr id="34" name="Shape 27"/>
          <p:cNvSpPr/>
          <p:nvPr/>
        </p:nvSpPr>
        <p:spPr>
          <a:xfrm>
            <a:off x="6172200" y="1543507"/>
            <a:ext cx="5562295" cy="3105302"/>
          </a:xfrm>
          <a:prstGeom prst="roundRect">
            <a:avLst>
              <a:gd name="adj" fmla="val 144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28"/>
          <p:cNvSpPr/>
          <p:nvPr/>
        </p:nvSpPr>
        <p:spPr>
          <a:xfrm>
            <a:off x="6372454" y="17428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rcRect l="-2571" r="-2571"/>
          <a:stretch/>
        </p:blipFill>
        <p:spPr>
          <a:xfrm>
            <a:off x="6433718" y="1800454"/>
            <a:ext cx="105156" cy="114300"/>
          </a:xfrm>
          <a:prstGeom prst="rect">
            <a:avLst/>
          </a:prstGeom>
        </p:spPr>
      </p:pic>
      <p:sp>
        <p:nvSpPr>
          <p:cNvPr id="37" name="Text 29"/>
          <p:cNvSpPr txBox="1"/>
          <p:nvPr/>
        </p:nvSpPr>
        <p:spPr>
          <a:xfrm>
            <a:off x="6676949" y="1776679"/>
            <a:ext cx="188183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Specifications</a:t>
            </a:r>
            <a:endParaRPr lang="en-US" sz="1000" dirty="0"/>
          </a:p>
        </p:txBody>
      </p:sp>
      <p:graphicFrame>
        <p:nvGraphicFramePr>
          <p:cNvPr id="38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72454" y="2124151"/>
          <a:ext cx="5161788" cy="2324406"/>
        </p:xfrm>
        <a:graphic>
          <a:graphicData uri="http://schemas.openxmlformats.org/drawingml/2006/table">
            <a:tbl>
              <a:tblPr/>
              <a:tblGrid>
                <a:gridCol w="2139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205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Property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Value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Unit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Solubility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Completely soluble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 DI water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Viscosity (1% @ 30°C)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6.59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cSt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Moisture Content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≤10%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Ash Content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≤1%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Heavy Metals (as Pb)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NIL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ppm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0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Mesh Size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Customizable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-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5098" marR="95098" marT="75895" marB="7589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" name="Shape 30"/>
          <p:cNvSpPr/>
          <p:nvPr/>
        </p:nvSpPr>
        <p:spPr>
          <a:xfrm>
            <a:off x="6172200" y="4762195"/>
            <a:ext cx="5562295" cy="2391156"/>
          </a:xfrm>
          <a:prstGeom prst="roundRect">
            <a:avLst>
              <a:gd name="adj" fmla="val 24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1"/>
          <p:cNvSpPr/>
          <p:nvPr/>
        </p:nvSpPr>
        <p:spPr>
          <a:xfrm>
            <a:off x="6372454" y="4962449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5" descr="preencoded.png"/>
          <p:cNvPicPr>
            <a:picLocks noChangeAspect="1"/>
          </p:cNvPicPr>
          <p:nvPr/>
        </p:nvPicPr>
        <p:blipFill>
          <a:blip r:embed="rId8"/>
          <a:srcRect l="-133" r="-133"/>
          <a:stretch/>
        </p:blipFill>
        <p:spPr>
          <a:xfrm>
            <a:off x="6443777" y="5020056"/>
            <a:ext cx="85954" cy="114300"/>
          </a:xfrm>
          <a:prstGeom prst="rect">
            <a:avLst/>
          </a:prstGeom>
        </p:spPr>
      </p:pic>
      <p:sp>
        <p:nvSpPr>
          <p:cNvPr id="42" name="Text 32"/>
          <p:cNvSpPr txBox="1"/>
          <p:nvPr/>
        </p:nvSpPr>
        <p:spPr>
          <a:xfrm>
            <a:off x="6676949" y="4996282"/>
            <a:ext cx="1968703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Economic Modeling Basis</a:t>
            </a:r>
            <a:endParaRPr lang="en-US" sz="1000" dirty="0"/>
          </a:p>
        </p:txBody>
      </p:sp>
      <p:sp>
        <p:nvSpPr>
          <p:cNvPr id="43" name="Text 33"/>
          <p:cNvSpPr txBox="1"/>
          <p:nvPr/>
        </p:nvSpPr>
        <p:spPr>
          <a:xfrm>
            <a:off x="6372454" y="5305349"/>
            <a:ext cx="250545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Price Assumption</a:t>
            </a:r>
            <a:endParaRPr lang="en-US" sz="900" dirty="0"/>
          </a:p>
        </p:txBody>
      </p:sp>
      <p:sp>
        <p:nvSpPr>
          <p:cNvPr id="44" name="Text 34"/>
          <p:cNvSpPr txBox="1"/>
          <p:nvPr/>
        </p:nvSpPr>
        <p:spPr>
          <a:xfrm>
            <a:off x="6372454" y="5495544"/>
            <a:ext cx="250545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$130/kg</a:t>
            </a:r>
            <a:endParaRPr lang="en-US" sz="1000" dirty="0"/>
          </a:p>
        </p:txBody>
      </p:sp>
      <p:sp>
        <p:nvSpPr>
          <p:cNvPr id="45" name="Text 35"/>
          <p:cNvSpPr txBox="1"/>
          <p:nvPr/>
        </p:nvSpPr>
        <p:spPr>
          <a:xfrm>
            <a:off x="6372454" y="5695798"/>
            <a:ext cx="2505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Scenario input</a:t>
            </a:r>
            <a:endParaRPr lang="en-US" sz="800" dirty="0"/>
          </a:p>
        </p:txBody>
      </p:sp>
      <p:sp>
        <p:nvSpPr>
          <p:cNvPr id="46" name="Text 36"/>
          <p:cNvSpPr txBox="1"/>
          <p:nvPr/>
        </p:nvSpPr>
        <p:spPr>
          <a:xfrm>
            <a:off x="9029700" y="5305349"/>
            <a:ext cx="250545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Dosage</a:t>
            </a:r>
            <a:endParaRPr lang="en-US" sz="900" dirty="0"/>
          </a:p>
        </p:txBody>
      </p:sp>
      <p:sp>
        <p:nvSpPr>
          <p:cNvPr id="47" name="Text 37"/>
          <p:cNvSpPr txBox="1"/>
          <p:nvPr/>
        </p:nvSpPr>
        <p:spPr>
          <a:xfrm>
            <a:off x="9029700" y="5495544"/>
            <a:ext cx="250545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g/L</a:t>
            </a:r>
            <a:endParaRPr lang="en-US" sz="1000" dirty="0"/>
          </a:p>
        </p:txBody>
      </p:sp>
      <p:sp>
        <p:nvSpPr>
          <p:cNvPr id="48" name="Text 38"/>
          <p:cNvSpPr txBox="1"/>
          <p:nvPr/>
        </p:nvSpPr>
        <p:spPr>
          <a:xfrm>
            <a:off x="9029700" y="5695798"/>
            <a:ext cx="2505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rate</a:t>
            </a:r>
            <a:endParaRPr lang="en-US" sz="800" dirty="0"/>
          </a:p>
        </p:txBody>
      </p:sp>
      <p:sp>
        <p:nvSpPr>
          <p:cNvPr id="49" name="Shape 39"/>
          <p:cNvSpPr/>
          <p:nvPr/>
        </p:nvSpPr>
        <p:spPr>
          <a:xfrm>
            <a:off x="6372454" y="5967374"/>
            <a:ext cx="5162702" cy="362102"/>
          </a:xfrm>
          <a:prstGeom prst="roundRect">
            <a:avLst>
              <a:gd name="adj" fmla="val 53163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0"/>
          <p:cNvSpPr txBox="1"/>
          <p:nvPr/>
        </p:nvSpPr>
        <p:spPr>
          <a:xfrm>
            <a:off x="6372454" y="5967374"/>
            <a:ext cx="5162702" cy="3621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101600" rIns="101600" bIns="1016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per liter of spray:</a:t>
            </a:r>
            <a:r>
              <a:rPr lang="en-US" sz="9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0.006 kg/L × $130 = $0.78/L </a:t>
            </a:r>
            <a:endParaRPr lang="en-US" sz="900" dirty="0"/>
          </a:p>
        </p:txBody>
      </p:sp>
      <p:pic>
        <p:nvPicPr>
          <p:cNvPr id="51" name="Image 6" descr="preencoded.png"/>
          <p:cNvPicPr>
            <a:picLocks noChangeAspect="1"/>
          </p:cNvPicPr>
          <p:nvPr/>
        </p:nvPicPr>
        <p:blipFill>
          <a:blip r:embed="rId9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52" name="Shape 41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3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43154" y="247802"/>
            <a:ext cx="171907" cy="171907"/>
          </a:xfrm>
          <a:prstGeom prst="rect">
            <a:avLst/>
          </a:prstGeom>
        </p:spPr>
      </p:pic>
      <p:sp>
        <p:nvSpPr>
          <p:cNvPr id="54" name="Text 42"/>
          <p:cNvSpPr txBox="1"/>
          <p:nvPr/>
        </p:nvSpPr>
        <p:spPr>
          <a:xfrm>
            <a:off x="952805" y="152705"/>
            <a:ext cx="359816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IG Product Specification</a:t>
            </a:r>
            <a:endParaRPr lang="en-US" sz="1300" dirty="0"/>
          </a:p>
        </p:txBody>
      </p:sp>
      <p:sp>
        <p:nvSpPr>
          <p:cNvPr id="55" name="Text 43"/>
          <p:cNvSpPr txBox="1"/>
          <p:nvPr/>
        </p:nvSpPr>
        <p:spPr>
          <a:xfrm>
            <a:off x="1028700" y="362102"/>
            <a:ext cx="351038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Verified COA data and technical specifications</a:t>
            </a:r>
            <a:endParaRPr lang="en-US" sz="900" dirty="0"/>
          </a:p>
        </p:txBody>
      </p:sp>
      <p:sp>
        <p:nvSpPr>
          <p:cNvPr id="56" name="Text 44"/>
          <p:cNvSpPr txBox="1"/>
          <p:nvPr/>
        </p:nvSpPr>
        <p:spPr>
          <a:xfrm>
            <a:off x="9752990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25, 2026</a:t>
            </a:r>
            <a:endParaRPr lang="en-US" sz="900" dirty="0"/>
          </a:p>
        </p:txBody>
      </p:sp>
      <p:sp>
        <p:nvSpPr>
          <p:cNvPr id="59" name="Shape 47"/>
          <p:cNvSpPr/>
          <p:nvPr/>
        </p:nvSpPr>
        <p:spPr>
          <a:xfrm>
            <a:off x="0" y="59436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48"/>
          <p:cNvSpPr/>
          <p:nvPr/>
        </p:nvSpPr>
        <p:spPr>
          <a:xfrm>
            <a:off x="0" y="59436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9"/>
          <p:cNvSpPr txBox="1"/>
          <p:nvPr/>
        </p:nvSpPr>
        <p:spPr>
          <a:xfrm>
            <a:off x="457200" y="61100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62" name="Image 8" descr="preencoded.png"/>
          <p:cNvPicPr>
            <a:picLocks noChangeAspect="1"/>
          </p:cNvPicPr>
          <p:nvPr/>
        </p:nvPicPr>
        <p:blipFill>
          <a:blip r:embed="rId11"/>
          <a:srcRect t="-2187" b="-2187"/>
          <a:stretch/>
        </p:blipFill>
        <p:spPr>
          <a:xfrm>
            <a:off x="3284525" y="6100877"/>
            <a:ext cx="9144" cy="152705"/>
          </a:xfrm>
          <a:prstGeom prst="rect">
            <a:avLst/>
          </a:prstGeom>
        </p:spPr>
      </p:pic>
      <p:sp>
        <p:nvSpPr>
          <p:cNvPr id="63" name="Text 50"/>
          <p:cNvSpPr txBox="1"/>
          <p:nvPr/>
        </p:nvSpPr>
        <p:spPr>
          <a:xfrm>
            <a:off x="3446374" y="61100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64" name="Image 9" descr="preencoded.png"/>
          <p:cNvPicPr>
            <a:picLocks noChangeAspect="1"/>
          </p:cNvPicPr>
          <p:nvPr/>
        </p:nvPicPr>
        <p:blipFill>
          <a:blip r:embed="rId11"/>
          <a:srcRect t="-2187" b="-2187"/>
          <a:stretch/>
        </p:blipFill>
        <p:spPr>
          <a:xfrm>
            <a:off x="4401007" y="6100877"/>
            <a:ext cx="9144" cy="152705"/>
          </a:xfrm>
          <a:prstGeom prst="rect">
            <a:avLst/>
          </a:prstGeom>
        </p:spPr>
      </p:pic>
      <p:sp>
        <p:nvSpPr>
          <p:cNvPr id="65" name="Text 51"/>
          <p:cNvSpPr txBox="1"/>
          <p:nvPr/>
        </p:nvSpPr>
        <p:spPr>
          <a:xfrm>
            <a:off x="4562856" y="61100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66" name="Text 52"/>
          <p:cNvSpPr txBox="1"/>
          <p:nvPr/>
        </p:nvSpPr>
        <p:spPr>
          <a:xfrm>
            <a:off x="10489997" y="6110021"/>
            <a:ext cx="151699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All specifications verified </a:t>
            </a:r>
            <a:endParaRPr lang="en-US" sz="800" dirty="0"/>
          </a:p>
        </p:txBody>
      </p:sp>
      <p:pic>
        <p:nvPicPr>
          <p:cNvPr id="67" name="Image 10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318090" y="6123737"/>
            <a:ext cx="105156" cy="1051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33018"/>
            <a:ext cx="8582558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Antimicrobial + Induced Plant Immunity</a:t>
            </a:r>
            <a:endParaRPr lang="en-US" sz="18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147572"/>
            <a:ext cx="85825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mechanism of action: Electrostatic binding and defense activation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9030614" y="819302"/>
            <a:ext cx="914400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192463" y="905256"/>
            <a:ext cx="5907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98.67%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9192463" y="1114654"/>
            <a:ext cx="590702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DDA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052914" y="819302"/>
            <a:ext cx="752551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0184587" y="905256"/>
            <a:ext cx="4901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kDa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0214762" y="1114654"/>
            <a:ext cx="42885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MW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10912450" y="819302"/>
            <a:ext cx="828446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11074298" y="905256"/>
            <a:ext cx="5056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+71mV</a:t>
            </a:r>
            <a:endParaRPr lang="en-US" sz="1200" dirty="0"/>
          </a:p>
        </p:txBody>
      </p:sp>
      <p:sp>
        <p:nvSpPr>
          <p:cNvPr id="14" name="Text 11"/>
          <p:cNvSpPr txBox="1"/>
          <p:nvPr/>
        </p:nvSpPr>
        <p:spPr>
          <a:xfrm>
            <a:off x="11074298" y="1114654"/>
            <a:ext cx="50566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Zeta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57200" y="1466698"/>
            <a:ext cx="3685946" cy="4781398"/>
          </a:xfrm>
          <a:prstGeom prst="roundRect">
            <a:avLst>
              <a:gd name="adj" fmla="val 102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19049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rcRect l="-2571" r="-2571"/>
          <a:stretch/>
        </p:blipFill>
        <p:spPr>
          <a:xfrm>
            <a:off x="681228" y="1686154"/>
            <a:ext cx="105156" cy="114300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923544" y="1662379"/>
            <a:ext cx="209763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Antimicrobial Effects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619049" y="1971446"/>
            <a:ext cx="1543507" cy="972007"/>
          </a:xfrm>
          <a:prstGeom prst="roundRect">
            <a:avLst>
              <a:gd name="adj" fmla="val 1106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743407" y="2057400"/>
            <a:ext cx="190195" cy="190195"/>
          </a:xfrm>
          <a:prstGeom prst="ellipse">
            <a:avLst/>
          </a:prstGeom>
          <a:solidFill>
            <a:srgbClr val="0EA5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743407" y="2057400"/>
            <a:ext cx="19111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800" dirty="0"/>
          </a:p>
        </p:txBody>
      </p:sp>
      <p:sp>
        <p:nvSpPr>
          <p:cNvPr id="22" name="Text 18"/>
          <p:cNvSpPr txBox="1"/>
          <p:nvPr/>
        </p:nvSpPr>
        <p:spPr>
          <a:xfrm>
            <a:off x="743407" y="2247595"/>
            <a:ext cx="137251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Electrostatic Binding</a:t>
            </a:r>
            <a:endParaRPr lang="en-US" sz="800" dirty="0"/>
          </a:p>
        </p:txBody>
      </p:sp>
      <p:sp>
        <p:nvSpPr>
          <p:cNvPr id="23" name="Text 19"/>
          <p:cNvSpPr txBox="1"/>
          <p:nvPr/>
        </p:nvSpPr>
        <p:spPr>
          <a:xfrm>
            <a:off x="743407" y="2424074"/>
            <a:ext cx="1295705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Polycationic chitosan binds to negatively charged microbial surfaces</a:t>
            </a:r>
            <a:endParaRPr lang="en-US" sz="800" dirty="0"/>
          </a:p>
        </p:txBody>
      </p:sp>
      <p:sp>
        <p:nvSpPr>
          <p:cNvPr id="24" name="Text 20"/>
          <p:cNvSpPr txBox="1"/>
          <p:nvPr/>
        </p:nvSpPr>
        <p:spPr>
          <a:xfrm>
            <a:off x="2232050" y="2355494"/>
            <a:ext cx="1335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2441448" y="2042770"/>
            <a:ext cx="1543507" cy="828446"/>
          </a:xfrm>
          <a:prstGeom prst="roundRect">
            <a:avLst>
              <a:gd name="adj" fmla="val 15224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2565806" y="2128723"/>
            <a:ext cx="190195" cy="190195"/>
          </a:xfrm>
          <a:prstGeom prst="ellipse">
            <a:avLst/>
          </a:prstGeom>
          <a:solidFill>
            <a:srgbClr val="0EA5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2565806" y="2128723"/>
            <a:ext cx="19111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800" dirty="0"/>
          </a:p>
        </p:txBody>
      </p:sp>
      <p:sp>
        <p:nvSpPr>
          <p:cNvPr id="28" name="Text 24"/>
          <p:cNvSpPr txBox="1"/>
          <p:nvPr/>
        </p:nvSpPr>
        <p:spPr>
          <a:xfrm>
            <a:off x="2565806" y="2318918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Membrane Disruption</a:t>
            </a:r>
            <a:endParaRPr lang="en-US" sz="800" dirty="0"/>
          </a:p>
        </p:txBody>
      </p:sp>
      <p:sp>
        <p:nvSpPr>
          <p:cNvPr id="29" name="Text 25"/>
          <p:cNvSpPr txBox="1"/>
          <p:nvPr/>
        </p:nvSpPr>
        <p:spPr>
          <a:xfrm>
            <a:off x="2565806" y="2495398"/>
            <a:ext cx="12957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Permeabilization causes intracellular leakage</a:t>
            </a:r>
            <a:endParaRPr lang="en-US" sz="800" dirty="0"/>
          </a:p>
        </p:txBody>
      </p:sp>
      <p:sp>
        <p:nvSpPr>
          <p:cNvPr id="30" name="Shape 26"/>
          <p:cNvSpPr/>
          <p:nvPr/>
        </p:nvSpPr>
        <p:spPr>
          <a:xfrm>
            <a:off x="619049" y="3014777"/>
            <a:ext cx="1543507" cy="828446"/>
          </a:xfrm>
          <a:prstGeom prst="roundRect">
            <a:avLst>
              <a:gd name="adj" fmla="val 15224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7"/>
          <p:cNvSpPr/>
          <p:nvPr/>
        </p:nvSpPr>
        <p:spPr>
          <a:xfrm>
            <a:off x="743407" y="3100730"/>
            <a:ext cx="190195" cy="190195"/>
          </a:xfrm>
          <a:prstGeom prst="ellipse">
            <a:avLst/>
          </a:prstGeom>
          <a:solidFill>
            <a:srgbClr val="0EA5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8"/>
          <p:cNvSpPr/>
          <p:nvPr/>
        </p:nvSpPr>
        <p:spPr>
          <a:xfrm>
            <a:off x="743407" y="3100730"/>
            <a:ext cx="19111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800" dirty="0"/>
          </a:p>
        </p:txBody>
      </p:sp>
      <p:sp>
        <p:nvSpPr>
          <p:cNvPr id="33" name="Text 29"/>
          <p:cNvSpPr txBox="1"/>
          <p:nvPr/>
        </p:nvSpPr>
        <p:spPr>
          <a:xfrm>
            <a:off x="743407" y="3290926"/>
            <a:ext cx="12957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Biofilm Degradation</a:t>
            </a:r>
            <a:endParaRPr lang="en-US" sz="800" dirty="0"/>
          </a:p>
        </p:txBody>
      </p:sp>
      <p:sp>
        <p:nvSpPr>
          <p:cNvPr id="34" name="Text 30"/>
          <p:cNvSpPr txBox="1"/>
          <p:nvPr/>
        </p:nvSpPr>
        <p:spPr>
          <a:xfrm>
            <a:off x="743407" y="3467405"/>
            <a:ext cx="12957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Destabilizes bacterial/ fungal cell walls</a:t>
            </a:r>
            <a:endParaRPr lang="en-US" sz="800" dirty="0"/>
          </a:p>
        </p:txBody>
      </p:sp>
      <p:sp>
        <p:nvSpPr>
          <p:cNvPr id="35" name="Text 31"/>
          <p:cNvSpPr txBox="1"/>
          <p:nvPr/>
        </p:nvSpPr>
        <p:spPr>
          <a:xfrm>
            <a:off x="2232050" y="3326587"/>
            <a:ext cx="1335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000" dirty="0"/>
          </a:p>
        </p:txBody>
      </p:sp>
      <p:sp>
        <p:nvSpPr>
          <p:cNvPr id="36" name="Shape 32"/>
          <p:cNvSpPr/>
          <p:nvPr/>
        </p:nvSpPr>
        <p:spPr>
          <a:xfrm>
            <a:off x="2441448" y="3014777"/>
            <a:ext cx="1543507" cy="828446"/>
          </a:xfrm>
          <a:prstGeom prst="roundRect">
            <a:avLst>
              <a:gd name="adj" fmla="val 15224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3"/>
          <p:cNvSpPr/>
          <p:nvPr/>
        </p:nvSpPr>
        <p:spPr>
          <a:xfrm>
            <a:off x="2565806" y="3100730"/>
            <a:ext cx="190195" cy="190195"/>
          </a:xfrm>
          <a:prstGeom prst="ellipse">
            <a:avLst/>
          </a:prstGeom>
          <a:solidFill>
            <a:srgbClr val="0EA5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4"/>
          <p:cNvSpPr/>
          <p:nvPr/>
        </p:nvSpPr>
        <p:spPr>
          <a:xfrm>
            <a:off x="2565806" y="3100730"/>
            <a:ext cx="191110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800" dirty="0"/>
          </a:p>
        </p:txBody>
      </p:sp>
      <p:sp>
        <p:nvSpPr>
          <p:cNvPr id="39" name="Text 35"/>
          <p:cNvSpPr txBox="1"/>
          <p:nvPr/>
        </p:nvSpPr>
        <p:spPr>
          <a:xfrm>
            <a:off x="2565806" y="3290926"/>
            <a:ext cx="143560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Interference</a:t>
            </a:r>
            <a:endParaRPr lang="en-US" sz="800" dirty="0"/>
          </a:p>
        </p:txBody>
      </p:sp>
      <p:sp>
        <p:nvSpPr>
          <p:cNvPr id="40" name="Text 36"/>
          <p:cNvSpPr txBox="1"/>
          <p:nvPr/>
        </p:nvSpPr>
        <p:spPr>
          <a:xfrm>
            <a:off x="2565806" y="3467405"/>
            <a:ext cx="12957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Inhibits protein/mRNA synthesis</a:t>
            </a:r>
            <a:endParaRPr lang="en-US" sz="800" dirty="0"/>
          </a:p>
        </p:txBody>
      </p:sp>
      <p:sp>
        <p:nvSpPr>
          <p:cNvPr id="41" name="Shape 37"/>
          <p:cNvSpPr/>
          <p:nvPr/>
        </p:nvSpPr>
        <p:spPr>
          <a:xfrm>
            <a:off x="619049" y="3914546"/>
            <a:ext cx="3362249" cy="504749"/>
          </a:xfrm>
          <a:prstGeom prst="roundRect">
            <a:avLst>
              <a:gd name="adj" fmla="val 41017"/>
            </a:avLst>
          </a:prstGeom>
          <a:solidFill>
            <a:srgbClr val="F0F9FF"/>
          </a:solidFill>
          <a:ln w="12700">
            <a:solidFill>
              <a:srgbClr val="BAE6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8"/>
          <p:cNvSpPr txBox="1"/>
          <p:nvPr/>
        </p:nvSpPr>
        <p:spPr>
          <a:xfrm>
            <a:off x="743407" y="4019702"/>
            <a:ext cx="3115361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Finding:</a:t>
            </a:r>
            <a:r>
              <a:rPr lang="en-US" sz="8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 kDa oligomers penetrate cell walls more effectively than high MW chitosan (PMC10095919) </a:t>
            </a:r>
            <a:endParaRPr lang="en-US" sz="800" dirty="0"/>
          </a:p>
        </p:txBody>
      </p:sp>
      <p:sp>
        <p:nvSpPr>
          <p:cNvPr id="43" name="Shape 39"/>
          <p:cNvSpPr/>
          <p:nvPr/>
        </p:nvSpPr>
        <p:spPr>
          <a:xfrm>
            <a:off x="4254703" y="1466698"/>
            <a:ext cx="3685946" cy="4781398"/>
          </a:xfrm>
          <a:prstGeom prst="roundRect">
            <a:avLst>
              <a:gd name="adj" fmla="val 102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0"/>
          <p:cNvSpPr/>
          <p:nvPr/>
        </p:nvSpPr>
        <p:spPr>
          <a:xfrm>
            <a:off x="4416552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473245" y="1686154"/>
            <a:ext cx="114300" cy="114300"/>
          </a:xfrm>
          <a:prstGeom prst="rect">
            <a:avLst/>
          </a:prstGeom>
        </p:spPr>
      </p:pic>
      <p:sp>
        <p:nvSpPr>
          <p:cNvPr id="46" name="Text 41"/>
          <p:cNvSpPr txBox="1"/>
          <p:nvPr/>
        </p:nvSpPr>
        <p:spPr>
          <a:xfrm>
            <a:off x="4721047" y="1662379"/>
            <a:ext cx="181417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Induced Plant Immunity</a:t>
            </a:r>
            <a:endParaRPr lang="en-US" sz="1000" dirty="0"/>
          </a:p>
        </p:txBody>
      </p:sp>
      <p:sp>
        <p:nvSpPr>
          <p:cNvPr id="47" name="Shape 42"/>
          <p:cNvSpPr/>
          <p:nvPr/>
        </p:nvSpPr>
        <p:spPr>
          <a:xfrm>
            <a:off x="4416552" y="1971446"/>
            <a:ext cx="1647749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3"/>
          <p:cNvSpPr txBox="1"/>
          <p:nvPr/>
        </p:nvSpPr>
        <p:spPr>
          <a:xfrm>
            <a:off x="4539996" y="2057400"/>
            <a:ext cx="1400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SA/JA Signaling</a:t>
            </a:r>
            <a:endParaRPr lang="en-US" sz="800" dirty="0"/>
          </a:p>
        </p:txBody>
      </p:sp>
      <p:sp>
        <p:nvSpPr>
          <p:cNvPr id="49" name="Text 44"/>
          <p:cNvSpPr txBox="1"/>
          <p:nvPr/>
        </p:nvSpPr>
        <p:spPr>
          <a:xfrm>
            <a:off x="4539996" y="2219249"/>
            <a:ext cx="14008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Activated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↑45%</a:t>
            </a:r>
            <a:endParaRPr lang="en-US" sz="900" dirty="0"/>
          </a:p>
        </p:txBody>
      </p:sp>
      <p:sp>
        <p:nvSpPr>
          <p:cNvPr id="50" name="Shape 45"/>
          <p:cNvSpPr/>
          <p:nvPr/>
        </p:nvSpPr>
        <p:spPr>
          <a:xfrm>
            <a:off x="6133795" y="1971446"/>
            <a:ext cx="1647749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6"/>
          <p:cNvSpPr txBox="1"/>
          <p:nvPr/>
        </p:nvSpPr>
        <p:spPr>
          <a:xfrm>
            <a:off x="6258154" y="2057400"/>
            <a:ext cx="1400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ROS Burst</a:t>
            </a:r>
            <a:endParaRPr lang="en-US" sz="800" dirty="0"/>
          </a:p>
        </p:txBody>
      </p:sp>
      <p:sp>
        <p:nvSpPr>
          <p:cNvPr id="52" name="Text 47"/>
          <p:cNvSpPr txBox="1"/>
          <p:nvPr/>
        </p:nvSpPr>
        <p:spPr>
          <a:xfrm>
            <a:off x="6258154" y="2219249"/>
            <a:ext cx="14008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Enhanced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↑60%</a:t>
            </a:r>
            <a:endParaRPr lang="en-US" sz="900" dirty="0"/>
          </a:p>
        </p:txBody>
      </p:sp>
      <p:sp>
        <p:nvSpPr>
          <p:cNvPr id="53" name="Shape 48"/>
          <p:cNvSpPr/>
          <p:nvPr/>
        </p:nvSpPr>
        <p:spPr>
          <a:xfrm>
            <a:off x="4416552" y="2566721"/>
            <a:ext cx="1647749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49"/>
          <p:cNvSpPr txBox="1"/>
          <p:nvPr/>
        </p:nvSpPr>
        <p:spPr>
          <a:xfrm>
            <a:off x="4539996" y="2652674"/>
            <a:ext cx="1400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 Proteins</a:t>
            </a:r>
            <a:endParaRPr lang="en-US" sz="800" dirty="0"/>
          </a:p>
        </p:txBody>
      </p:sp>
      <p:sp>
        <p:nvSpPr>
          <p:cNvPr id="55" name="Text 50"/>
          <p:cNvSpPr txBox="1"/>
          <p:nvPr/>
        </p:nvSpPr>
        <p:spPr>
          <a:xfrm>
            <a:off x="4539996" y="2814523"/>
            <a:ext cx="14008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Upregulated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↑35%</a:t>
            </a:r>
            <a:endParaRPr lang="en-US" sz="900" dirty="0"/>
          </a:p>
        </p:txBody>
      </p:sp>
      <p:sp>
        <p:nvSpPr>
          <p:cNvPr id="56" name="Shape 51"/>
          <p:cNvSpPr/>
          <p:nvPr/>
        </p:nvSpPr>
        <p:spPr>
          <a:xfrm>
            <a:off x="6133795" y="2566721"/>
            <a:ext cx="1647749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2"/>
          <p:cNvSpPr txBox="1"/>
          <p:nvPr/>
        </p:nvSpPr>
        <p:spPr>
          <a:xfrm>
            <a:off x="6258154" y="2652674"/>
            <a:ext cx="14008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Lignification</a:t>
            </a:r>
            <a:endParaRPr lang="en-US" sz="800" dirty="0"/>
          </a:p>
        </p:txBody>
      </p:sp>
      <p:sp>
        <p:nvSpPr>
          <p:cNvPr id="58" name="Text 53"/>
          <p:cNvSpPr txBox="1"/>
          <p:nvPr/>
        </p:nvSpPr>
        <p:spPr>
          <a:xfrm>
            <a:off x="6258154" y="2814523"/>
            <a:ext cx="14008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↑25%</a:t>
            </a:r>
            <a:endParaRPr lang="en-US" sz="900" dirty="0"/>
          </a:p>
        </p:txBody>
      </p:sp>
      <p:sp>
        <p:nvSpPr>
          <p:cNvPr id="59" name="Shape 54"/>
          <p:cNvSpPr/>
          <p:nvPr/>
        </p:nvSpPr>
        <p:spPr>
          <a:xfrm>
            <a:off x="4416552" y="3161995"/>
            <a:ext cx="3362249" cy="504749"/>
          </a:xfrm>
          <a:prstGeom prst="roundRect">
            <a:avLst>
              <a:gd name="adj" fmla="val 41017"/>
            </a:avLst>
          </a:prstGeom>
          <a:solidFill>
            <a:srgbClr val="F0F9FF"/>
          </a:solidFill>
          <a:ln w="12700">
            <a:solidFill>
              <a:srgbClr val="BAE6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5"/>
          <p:cNvSpPr txBox="1"/>
          <p:nvPr/>
        </p:nvSpPr>
        <p:spPr>
          <a:xfrm>
            <a:off x="4539996" y="3267151"/>
            <a:ext cx="3115361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8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triggers systemic acquired resistance (SAR) through defense gene activation </a:t>
            </a:r>
            <a:endParaRPr lang="en-US" sz="800" dirty="0"/>
          </a:p>
        </p:txBody>
      </p:sp>
      <p:sp>
        <p:nvSpPr>
          <p:cNvPr id="61" name="Shape 56">
            <a:hlinkClick r:id="rId6" action="ppaction://hlinksldjump"/>
          </p:cNvPr>
          <p:cNvSpPr/>
          <p:nvPr/>
        </p:nvSpPr>
        <p:spPr>
          <a:xfrm>
            <a:off x="8052206" y="1466698"/>
            <a:ext cx="3685946" cy="4781398"/>
          </a:xfrm>
          <a:prstGeom prst="roundRect">
            <a:avLst>
              <a:gd name="adj" fmla="val 102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57"/>
          <p:cNvSpPr/>
          <p:nvPr/>
        </p:nvSpPr>
        <p:spPr>
          <a:xfrm>
            <a:off x="8214055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3" name="Imag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70748" y="1686154"/>
            <a:ext cx="114300" cy="114300"/>
          </a:xfrm>
          <a:prstGeom prst="rect">
            <a:avLst/>
          </a:prstGeom>
        </p:spPr>
      </p:pic>
      <p:sp>
        <p:nvSpPr>
          <p:cNvPr id="64" name="Text 58"/>
          <p:cNvSpPr txBox="1"/>
          <p:nvPr/>
        </p:nvSpPr>
        <p:spPr>
          <a:xfrm>
            <a:off x="8518550" y="1662379"/>
            <a:ext cx="157916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Parameter Effects</a:t>
            </a:r>
            <a:endParaRPr lang="en-US" sz="1000" dirty="0"/>
          </a:p>
        </p:txBody>
      </p:sp>
      <p:graphicFrame>
        <p:nvGraphicFramePr>
          <p:cNvPr id="6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14055" y="2009851"/>
          <a:ext cx="3358592" cy="1664938"/>
        </p:xfrm>
        <a:graphic>
          <a:graphicData uri="http://schemas.openxmlformats.org/drawingml/2006/table">
            <a:tbl>
              <a:tblPr/>
              <a:tblGrid>
                <a:gridCol w="675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53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Parameter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Effect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Impact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5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DDA 98%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More protonated amines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Stronger charge interaction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5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MW 3 kDa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Systemic penetration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Enhanced uptake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5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+71 mV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 zeta potential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Stable dispersion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5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pH 4.48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Optimal protonation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Max activity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6" name="Text 59"/>
          <p:cNvSpPr txBox="1"/>
          <p:nvPr/>
        </p:nvSpPr>
        <p:spPr>
          <a:xfrm>
            <a:off x="8348472" y="3638398"/>
            <a:ext cx="322874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Activity depends on pH (protonation below pKa) </a:t>
            </a:r>
            <a:endParaRPr lang="en-US" sz="800" dirty="0"/>
          </a:p>
        </p:txBody>
      </p:sp>
      <p:pic>
        <p:nvPicPr>
          <p:cNvPr id="67" name="Image 4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14055" y="3661258"/>
            <a:ext cx="105156" cy="105156"/>
          </a:xfrm>
          <a:prstGeom prst="rect">
            <a:avLst/>
          </a:prstGeom>
        </p:spPr>
      </p:pic>
      <p:pic>
        <p:nvPicPr>
          <p:cNvPr id="68" name="Image 5" descr="preencoded.png"/>
          <p:cNvPicPr>
            <a:picLocks noChangeAspect="1"/>
          </p:cNvPicPr>
          <p:nvPr/>
        </p:nvPicPr>
        <p:blipFill>
          <a:blip r:embed="rId9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69" name="Shape 60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0" name="Image 6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43154" y="247802"/>
            <a:ext cx="171907" cy="171907"/>
          </a:xfrm>
          <a:prstGeom prst="rect">
            <a:avLst/>
          </a:prstGeom>
        </p:spPr>
      </p:pic>
      <p:sp>
        <p:nvSpPr>
          <p:cNvPr id="71" name="Text 61"/>
          <p:cNvSpPr txBox="1"/>
          <p:nvPr/>
        </p:nvSpPr>
        <p:spPr>
          <a:xfrm>
            <a:off x="952805" y="152705"/>
            <a:ext cx="40773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Mechanism of Action</a:t>
            </a:r>
            <a:endParaRPr lang="en-US" sz="1300" dirty="0"/>
          </a:p>
        </p:txBody>
      </p:sp>
      <p:sp>
        <p:nvSpPr>
          <p:cNvPr id="72" name="Text 62"/>
          <p:cNvSpPr txBox="1"/>
          <p:nvPr/>
        </p:nvSpPr>
        <p:spPr>
          <a:xfrm>
            <a:off x="1028700" y="362102"/>
            <a:ext cx="46863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3 kDa, 98% DDA, and +70 mV matter for pathogen suppression</a:t>
            </a:r>
            <a:endParaRPr lang="en-US" sz="900" dirty="0"/>
          </a:p>
        </p:txBody>
      </p:sp>
      <p:sp>
        <p:nvSpPr>
          <p:cNvPr id="73" name="Text 63"/>
          <p:cNvSpPr txBox="1"/>
          <p:nvPr/>
        </p:nvSpPr>
        <p:spPr>
          <a:xfrm>
            <a:off x="9533534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900" dirty="0"/>
          </a:p>
        </p:txBody>
      </p:sp>
      <p:sp>
        <p:nvSpPr>
          <p:cNvPr id="74" name="Shape 64"/>
          <p:cNvSpPr/>
          <p:nvPr/>
        </p:nvSpPr>
        <p:spPr>
          <a:xfrm>
            <a:off x="10587838" y="228600"/>
            <a:ext cx="1152144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65"/>
          <p:cNvSpPr txBox="1"/>
          <p:nvPr/>
        </p:nvSpPr>
        <p:spPr>
          <a:xfrm>
            <a:off x="10587838" y="228600"/>
            <a:ext cx="1153058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Analysis</a:t>
            </a:r>
            <a:endParaRPr lang="en-US" sz="800" dirty="0"/>
          </a:p>
        </p:txBody>
      </p:sp>
      <p:sp>
        <p:nvSpPr>
          <p:cNvPr id="76" name="Shape 66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7" name="Shape 67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68"/>
          <p:cNvSpPr txBox="1"/>
          <p:nvPr/>
        </p:nvSpPr>
        <p:spPr>
          <a:xfrm>
            <a:off x="457200" y="65672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79" name="Image 7" descr="preencoded.png"/>
          <p:cNvPicPr>
            <a:picLocks noChangeAspect="1"/>
          </p:cNvPicPr>
          <p:nvPr/>
        </p:nvPicPr>
        <p:blipFill>
          <a:blip r:embed="rId11"/>
          <a:srcRect t="-2187" b="-2187"/>
          <a:stretch/>
        </p:blipFill>
        <p:spPr>
          <a:xfrm>
            <a:off x="3284525" y="6558077"/>
            <a:ext cx="9144" cy="152705"/>
          </a:xfrm>
          <a:prstGeom prst="rect">
            <a:avLst/>
          </a:prstGeom>
        </p:spPr>
      </p:pic>
      <p:sp>
        <p:nvSpPr>
          <p:cNvPr id="80" name="Text 69"/>
          <p:cNvSpPr txBox="1"/>
          <p:nvPr/>
        </p:nvSpPr>
        <p:spPr>
          <a:xfrm>
            <a:off x="3446374" y="65672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81" name="Image 8" descr="preencoded.png"/>
          <p:cNvPicPr>
            <a:picLocks noChangeAspect="1"/>
          </p:cNvPicPr>
          <p:nvPr/>
        </p:nvPicPr>
        <p:blipFill>
          <a:blip r:embed="rId11"/>
          <a:srcRect t="-2187" b="-2187"/>
          <a:stretch/>
        </p:blipFill>
        <p:spPr>
          <a:xfrm>
            <a:off x="4401007" y="6558077"/>
            <a:ext cx="9144" cy="152705"/>
          </a:xfrm>
          <a:prstGeom prst="rect">
            <a:avLst/>
          </a:prstGeom>
        </p:spPr>
      </p:pic>
      <p:sp>
        <p:nvSpPr>
          <p:cNvPr id="82" name="Text 70"/>
          <p:cNvSpPr txBox="1"/>
          <p:nvPr/>
        </p:nvSpPr>
        <p:spPr>
          <a:xfrm>
            <a:off x="4562856" y="65672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83" name="Shape 71"/>
          <p:cNvSpPr/>
          <p:nvPr/>
        </p:nvSpPr>
        <p:spPr>
          <a:xfrm>
            <a:off x="10647274" y="65964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72"/>
          <p:cNvSpPr txBox="1"/>
          <p:nvPr/>
        </p:nvSpPr>
        <p:spPr>
          <a:xfrm>
            <a:off x="10761574" y="6567221"/>
            <a:ext cx="1279246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 verified</a:t>
            </a:r>
            <a:endParaRPr lang="en-US" sz="800" dirty="0"/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D5BDFB45-03FE-2A47-146E-0F2B646877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1286072" y="4458977"/>
            <a:ext cx="1752968" cy="175296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98DC407-DC11-73A7-14F1-0A4B4302DC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0115" y="3857397"/>
            <a:ext cx="2215551" cy="22155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33018"/>
            <a:ext cx="9553651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Pathogen Categories and Evidence Strength</a:t>
            </a:r>
            <a:endParaRPr lang="en-US" sz="18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147572"/>
            <a:ext cx="95536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Fungi, oomycetes, and bacteria with clinical relevance to tomato production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10003536" y="819302"/>
            <a:ext cx="809244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10165385" y="905256"/>
            <a:ext cx="4864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10114178" y="1114654"/>
            <a:ext cx="587959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Pathogens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920679" y="819302"/>
            <a:ext cx="819302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1082528" y="905256"/>
            <a:ext cx="4956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1007547" y="1114654"/>
            <a:ext cx="646481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Categories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457200" y="1466698"/>
            <a:ext cx="3657600" cy="4781398"/>
          </a:xfrm>
          <a:prstGeom prst="roundRect">
            <a:avLst>
              <a:gd name="adj" fmla="val 104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19049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6656" y="1686154"/>
            <a:ext cx="114300" cy="114300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923544" y="1662379"/>
            <a:ext cx="18480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Fungi (Strong Evidence)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19049" y="2048256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743407" y="2168957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rcRect l="-1923" r="-1923"/>
          <a:stretch/>
        </p:blipFill>
        <p:spPr>
          <a:xfrm>
            <a:off x="795528" y="2235708"/>
            <a:ext cx="123444" cy="95098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1047902" y="2133295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Fusarium solani</a:t>
            </a:r>
            <a:endParaRPr lang="en-US" sz="800" dirty="0"/>
          </a:p>
        </p:txBody>
      </p:sp>
      <p:sp>
        <p:nvSpPr>
          <p:cNvPr id="20" name="Text 15"/>
          <p:cNvSpPr txBox="1"/>
          <p:nvPr/>
        </p:nvSpPr>
        <p:spPr>
          <a:xfrm>
            <a:off x="1047902" y="2290572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Root rot/Wilt</a:t>
            </a:r>
            <a:endParaRPr lang="en-US" sz="800" dirty="0"/>
          </a:p>
        </p:txBody>
      </p:sp>
      <p:sp>
        <p:nvSpPr>
          <p:cNvPr id="21" name="Shape 16"/>
          <p:cNvSpPr/>
          <p:nvPr/>
        </p:nvSpPr>
        <p:spPr>
          <a:xfrm>
            <a:off x="3390595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3486607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3581705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3676802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3771900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1"/>
          <p:cNvSpPr/>
          <p:nvPr/>
        </p:nvSpPr>
        <p:spPr>
          <a:xfrm>
            <a:off x="619049" y="2595982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2"/>
          <p:cNvSpPr/>
          <p:nvPr/>
        </p:nvSpPr>
        <p:spPr>
          <a:xfrm>
            <a:off x="743407" y="2716682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5"/>
          <a:srcRect l="-1923" r="-1923"/>
          <a:stretch/>
        </p:blipFill>
        <p:spPr>
          <a:xfrm>
            <a:off x="795528" y="2783434"/>
            <a:ext cx="123444" cy="95098"/>
          </a:xfrm>
          <a:prstGeom prst="rect">
            <a:avLst/>
          </a:prstGeom>
        </p:spPr>
      </p:pic>
      <p:sp>
        <p:nvSpPr>
          <p:cNvPr id="29" name="Text 23"/>
          <p:cNvSpPr txBox="1"/>
          <p:nvPr/>
        </p:nvSpPr>
        <p:spPr>
          <a:xfrm>
            <a:off x="1047902" y="2681021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Botrytis cinerea</a:t>
            </a:r>
            <a:endParaRPr lang="en-US" sz="800" dirty="0"/>
          </a:p>
        </p:txBody>
      </p:sp>
      <p:sp>
        <p:nvSpPr>
          <p:cNvPr id="30" name="Text 24"/>
          <p:cNvSpPr txBox="1"/>
          <p:nvPr/>
        </p:nvSpPr>
        <p:spPr>
          <a:xfrm>
            <a:off x="1047902" y="2838298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Gray mold</a:t>
            </a:r>
            <a:endParaRPr lang="en-US" sz="800" dirty="0"/>
          </a:p>
        </p:txBody>
      </p:sp>
      <p:sp>
        <p:nvSpPr>
          <p:cNvPr id="31" name="Shape 25"/>
          <p:cNvSpPr/>
          <p:nvPr/>
        </p:nvSpPr>
        <p:spPr>
          <a:xfrm>
            <a:off x="3390595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6"/>
          <p:cNvSpPr/>
          <p:nvPr/>
        </p:nvSpPr>
        <p:spPr>
          <a:xfrm>
            <a:off x="3486607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7"/>
          <p:cNvSpPr/>
          <p:nvPr/>
        </p:nvSpPr>
        <p:spPr>
          <a:xfrm>
            <a:off x="3581705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8"/>
          <p:cNvSpPr/>
          <p:nvPr/>
        </p:nvSpPr>
        <p:spPr>
          <a:xfrm>
            <a:off x="3676802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29"/>
          <p:cNvSpPr/>
          <p:nvPr/>
        </p:nvSpPr>
        <p:spPr>
          <a:xfrm>
            <a:off x="3771900" y="2802636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0"/>
          <p:cNvSpPr/>
          <p:nvPr/>
        </p:nvSpPr>
        <p:spPr>
          <a:xfrm>
            <a:off x="619049" y="3143707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1"/>
          <p:cNvSpPr/>
          <p:nvPr/>
        </p:nvSpPr>
        <p:spPr>
          <a:xfrm>
            <a:off x="743407" y="3264408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4" descr="preencoded.png"/>
          <p:cNvPicPr>
            <a:picLocks noChangeAspect="1"/>
          </p:cNvPicPr>
          <p:nvPr/>
        </p:nvPicPr>
        <p:blipFill>
          <a:blip r:embed="rId5"/>
          <a:srcRect l="-1923" r="-1923"/>
          <a:stretch/>
        </p:blipFill>
        <p:spPr>
          <a:xfrm>
            <a:off x="795528" y="3331159"/>
            <a:ext cx="123444" cy="95098"/>
          </a:xfrm>
          <a:prstGeom prst="rect">
            <a:avLst/>
          </a:prstGeom>
        </p:spPr>
      </p:pic>
      <p:sp>
        <p:nvSpPr>
          <p:cNvPr id="39" name="Text 32"/>
          <p:cNvSpPr txBox="1"/>
          <p:nvPr/>
        </p:nvSpPr>
        <p:spPr>
          <a:xfrm>
            <a:off x="1047902" y="3228746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Alternaria solani</a:t>
            </a:r>
            <a:endParaRPr lang="en-US" sz="800" dirty="0"/>
          </a:p>
        </p:txBody>
      </p:sp>
      <p:sp>
        <p:nvSpPr>
          <p:cNvPr id="40" name="Text 33"/>
          <p:cNvSpPr txBox="1"/>
          <p:nvPr/>
        </p:nvSpPr>
        <p:spPr>
          <a:xfrm>
            <a:off x="1047902" y="3386023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blight</a:t>
            </a:r>
            <a:endParaRPr lang="en-US" sz="800" dirty="0"/>
          </a:p>
        </p:txBody>
      </p:sp>
      <p:sp>
        <p:nvSpPr>
          <p:cNvPr id="41" name="Shape 34"/>
          <p:cNvSpPr/>
          <p:nvPr/>
        </p:nvSpPr>
        <p:spPr>
          <a:xfrm>
            <a:off x="3390595" y="3350362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5"/>
          <p:cNvSpPr/>
          <p:nvPr/>
        </p:nvSpPr>
        <p:spPr>
          <a:xfrm>
            <a:off x="3486607" y="3350362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36"/>
          <p:cNvSpPr/>
          <p:nvPr/>
        </p:nvSpPr>
        <p:spPr>
          <a:xfrm>
            <a:off x="3581705" y="3350362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37"/>
          <p:cNvSpPr/>
          <p:nvPr/>
        </p:nvSpPr>
        <p:spPr>
          <a:xfrm>
            <a:off x="3676802" y="3350362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8"/>
          <p:cNvSpPr/>
          <p:nvPr/>
        </p:nvSpPr>
        <p:spPr>
          <a:xfrm>
            <a:off x="3771900" y="3350362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39"/>
          <p:cNvSpPr/>
          <p:nvPr/>
        </p:nvSpPr>
        <p:spPr>
          <a:xfrm>
            <a:off x="619049" y="3690518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0"/>
          <p:cNvSpPr/>
          <p:nvPr/>
        </p:nvSpPr>
        <p:spPr>
          <a:xfrm>
            <a:off x="743407" y="3812134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5" descr="preencoded.png"/>
          <p:cNvPicPr>
            <a:picLocks noChangeAspect="1"/>
          </p:cNvPicPr>
          <p:nvPr/>
        </p:nvPicPr>
        <p:blipFill>
          <a:blip r:embed="rId5"/>
          <a:srcRect l="-1923" r="-1923"/>
          <a:stretch/>
        </p:blipFill>
        <p:spPr>
          <a:xfrm>
            <a:off x="795528" y="3878885"/>
            <a:ext cx="123444" cy="95098"/>
          </a:xfrm>
          <a:prstGeom prst="rect">
            <a:avLst/>
          </a:prstGeom>
        </p:spPr>
      </p:pic>
      <p:sp>
        <p:nvSpPr>
          <p:cNvPr id="49" name="Text 41"/>
          <p:cNvSpPr txBox="1"/>
          <p:nvPr/>
        </p:nvSpPr>
        <p:spPr>
          <a:xfrm>
            <a:off x="1047902" y="3776472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Fusarium oxysporum</a:t>
            </a:r>
            <a:endParaRPr lang="en-US" sz="800" dirty="0"/>
          </a:p>
        </p:txBody>
      </p:sp>
      <p:sp>
        <p:nvSpPr>
          <p:cNvPr id="50" name="Text 42"/>
          <p:cNvSpPr txBox="1"/>
          <p:nvPr/>
        </p:nvSpPr>
        <p:spPr>
          <a:xfrm>
            <a:off x="1047902" y="3933749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Wilt</a:t>
            </a:r>
            <a:endParaRPr lang="en-US" sz="800" dirty="0"/>
          </a:p>
        </p:txBody>
      </p:sp>
      <p:sp>
        <p:nvSpPr>
          <p:cNvPr id="51" name="Shape 43"/>
          <p:cNvSpPr/>
          <p:nvPr/>
        </p:nvSpPr>
        <p:spPr>
          <a:xfrm>
            <a:off x="3390595" y="3898087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44"/>
          <p:cNvSpPr/>
          <p:nvPr/>
        </p:nvSpPr>
        <p:spPr>
          <a:xfrm>
            <a:off x="3486607" y="3898087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45"/>
          <p:cNvSpPr/>
          <p:nvPr/>
        </p:nvSpPr>
        <p:spPr>
          <a:xfrm>
            <a:off x="3581705" y="3898087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46"/>
          <p:cNvSpPr/>
          <p:nvPr/>
        </p:nvSpPr>
        <p:spPr>
          <a:xfrm>
            <a:off x="3676802" y="3898087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47"/>
          <p:cNvSpPr/>
          <p:nvPr/>
        </p:nvSpPr>
        <p:spPr>
          <a:xfrm>
            <a:off x="3771900" y="3898087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48"/>
          <p:cNvSpPr/>
          <p:nvPr/>
        </p:nvSpPr>
        <p:spPr>
          <a:xfrm>
            <a:off x="619049" y="4238244"/>
            <a:ext cx="3333902" cy="362102"/>
          </a:xfrm>
          <a:prstGeom prst="roundRect">
            <a:avLst>
              <a:gd name="adj" fmla="val 79745"/>
            </a:avLst>
          </a:prstGeom>
          <a:solidFill>
            <a:srgbClr val="F0F9FF"/>
          </a:solidFill>
          <a:ln w="12700">
            <a:solidFill>
              <a:srgbClr val="BAE6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49"/>
          <p:cNvSpPr txBox="1"/>
          <p:nvPr/>
        </p:nvSpPr>
        <p:spPr>
          <a:xfrm>
            <a:off x="743407" y="4343400"/>
            <a:ext cx="366400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Key:</a:t>
            </a:r>
            <a:r>
              <a:rPr lang="en-US" sz="8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 dots = Strong evidence, 3-4 = Moderate, 1-2 = Weak </a:t>
            </a:r>
            <a:endParaRPr lang="en-US" sz="800" dirty="0"/>
          </a:p>
        </p:txBody>
      </p:sp>
      <p:sp>
        <p:nvSpPr>
          <p:cNvPr id="58" name="Shape 50"/>
          <p:cNvSpPr/>
          <p:nvPr/>
        </p:nvSpPr>
        <p:spPr>
          <a:xfrm>
            <a:off x="4267505" y="1466698"/>
            <a:ext cx="3657600" cy="4781398"/>
          </a:xfrm>
          <a:prstGeom prst="roundRect">
            <a:avLst>
              <a:gd name="adj" fmla="val 104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1"/>
          <p:cNvSpPr/>
          <p:nvPr/>
        </p:nvSpPr>
        <p:spPr>
          <a:xfrm>
            <a:off x="4429354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0" name="Image 6" descr="preencoded.png"/>
          <p:cNvPicPr>
            <a:picLocks noChangeAspect="1"/>
          </p:cNvPicPr>
          <p:nvPr/>
        </p:nvPicPr>
        <p:blipFill>
          <a:blip r:embed="rId6"/>
          <a:srcRect l="-1911" r="-1911"/>
          <a:stretch/>
        </p:blipFill>
        <p:spPr>
          <a:xfrm>
            <a:off x="4476902" y="1686154"/>
            <a:ext cx="133502" cy="114300"/>
          </a:xfrm>
          <a:prstGeom prst="rect">
            <a:avLst/>
          </a:prstGeom>
        </p:spPr>
      </p:pic>
      <p:sp>
        <p:nvSpPr>
          <p:cNvPr id="61" name="Text 52"/>
          <p:cNvSpPr txBox="1"/>
          <p:nvPr/>
        </p:nvSpPr>
        <p:spPr>
          <a:xfrm>
            <a:off x="4733849" y="1662379"/>
            <a:ext cx="22896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Oomycetes (Strong Evidence)</a:t>
            </a:r>
            <a:endParaRPr lang="en-US" sz="1000" dirty="0"/>
          </a:p>
        </p:txBody>
      </p:sp>
      <p:sp>
        <p:nvSpPr>
          <p:cNvPr id="62" name="Shape 53"/>
          <p:cNvSpPr/>
          <p:nvPr/>
        </p:nvSpPr>
        <p:spPr>
          <a:xfrm>
            <a:off x="4429354" y="2048256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54"/>
          <p:cNvSpPr/>
          <p:nvPr/>
        </p:nvSpPr>
        <p:spPr>
          <a:xfrm>
            <a:off x="4552798" y="2168957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Image 7" descr="preencoded.png"/>
          <p:cNvPicPr>
            <a:picLocks noChangeAspect="1"/>
          </p:cNvPicPr>
          <p:nvPr/>
        </p:nvPicPr>
        <p:blipFill>
          <a:blip r:embed="rId7"/>
          <a:srcRect l="-1923" r="-1923"/>
          <a:stretch/>
        </p:blipFill>
        <p:spPr>
          <a:xfrm>
            <a:off x="4604918" y="2235708"/>
            <a:ext cx="123444" cy="95098"/>
          </a:xfrm>
          <a:prstGeom prst="rect">
            <a:avLst/>
          </a:prstGeom>
        </p:spPr>
      </p:pic>
      <p:sp>
        <p:nvSpPr>
          <p:cNvPr id="65" name="Text 55"/>
          <p:cNvSpPr txBox="1"/>
          <p:nvPr/>
        </p:nvSpPr>
        <p:spPr>
          <a:xfrm>
            <a:off x="4858207" y="2133295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Phytophthora infestans</a:t>
            </a:r>
            <a:endParaRPr lang="en-US" sz="800" dirty="0"/>
          </a:p>
        </p:txBody>
      </p:sp>
      <p:sp>
        <p:nvSpPr>
          <p:cNvPr id="66" name="Text 56"/>
          <p:cNvSpPr txBox="1"/>
          <p:nvPr/>
        </p:nvSpPr>
        <p:spPr>
          <a:xfrm>
            <a:off x="4858207" y="2290572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 blight</a:t>
            </a:r>
            <a:endParaRPr lang="en-US" sz="800" dirty="0"/>
          </a:p>
        </p:txBody>
      </p:sp>
      <p:sp>
        <p:nvSpPr>
          <p:cNvPr id="67" name="Shape 57"/>
          <p:cNvSpPr/>
          <p:nvPr/>
        </p:nvSpPr>
        <p:spPr>
          <a:xfrm>
            <a:off x="7200900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58"/>
          <p:cNvSpPr/>
          <p:nvPr/>
        </p:nvSpPr>
        <p:spPr>
          <a:xfrm>
            <a:off x="7295998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59"/>
          <p:cNvSpPr/>
          <p:nvPr/>
        </p:nvSpPr>
        <p:spPr>
          <a:xfrm>
            <a:off x="7391095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0"/>
          <p:cNvSpPr/>
          <p:nvPr/>
        </p:nvSpPr>
        <p:spPr>
          <a:xfrm>
            <a:off x="7487107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1"/>
          <p:cNvSpPr/>
          <p:nvPr/>
        </p:nvSpPr>
        <p:spPr>
          <a:xfrm>
            <a:off x="7582205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62"/>
          <p:cNvSpPr/>
          <p:nvPr/>
        </p:nvSpPr>
        <p:spPr>
          <a:xfrm>
            <a:off x="4429354" y="2595982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63"/>
          <p:cNvSpPr/>
          <p:nvPr/>
        </p:nvSpPr>
        <p:spPr>
          <a:xfrm>
            <a:off x="4552798" y="2716682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4" name="Image 8" descr="preencoded.png"/>
          <p:cNvPicPr>
            <a:picLocks noChangeAspect="1"/>
          </p:cNvPicPr>
          <p:nvPr/>
        </p:nvPicPr>
        <p:blipFill>
          <a:blip r:embed="rId7"/>
          <a:srcRect l="-1923" r="-1923"/>
          <a:stretch/>
        </p:blipFill>
        <p:spPr>
          <a:xfrm>
            <a:off x="4604918" y="2783434"/>
            <a:ext cx="123444" cy="95098"/>
          </a:xfrm>
          <a:prstGeom prst="rect">
            <a:avLst/>
          </a:prstGeom>
        </p:spPr>
      </p:pic>
      <p:sp>
        <p:nvSpPr>
          <p:cNvPr id="75" name="Text 64"/>
          <p:cNvSpPr txBox="1"/>
          <p:nvPr/>
        </p:nvSpPr>
        <p:spPr>
          <a:xfrm>
            <a:off x="4858207" y="2681021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P. capsici</a:t>
            </a:r>
            <a:endParaRPr lang="en-US" sz="800" dirty="0"/>
          </a:p>
        </p:txBody>
      </p:sp>
      <p:sp>
        <p:nvSpPr>
          <p:cNvPr id="76" name="Text 65"/>
          <p:cNvSpPr txBox="1"/>
          <p:nvPr/>
        </p:nvSpPr>
        <p:spPr>
          <a:xfrm>
            <a:off x="4858207" y="2838298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Phytophthora</a:t>
            </a:r>
            <a:endParaRPr lang="en-US" sz="800" dirty="0"/>
          </a:p>
        </p:txBody>
      </p:sp>
      <p:sp>
        <p:nvSpPr>
          <p:cNvPr id="77" name="Shape 66"/>
          <p:cNvSpPr/>
          <p:nvPr/>
        </p:nvSpPr>
        <p:spPr>
          <a:xfrm>
            <a:off x="7200900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67"/>
          <p:cNvSpPr/>
          <p:nvPr/>
        </p:nvSpPr>
        <p:spPr>
          <a:xfrm>
            <a:off x="7295998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68"/>
          <p:cNvSpPr/>
          <p:nvPr/>
        </p:nvSpPr>
        <p:spPr>
          <a:xfrm>
            <a:off x="7391095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69"/>
          <p:cNvSpPr/>
          <p:nvPr/>
        </p:nvSpPr>
        <p:spPr>
          <a:xfrm>
            <a:off x="7487107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0"/>
          <p:cNvSpPr/>
          <p:nvPr/>
        </p:nvSpPr>
        <p:spPr>
          <a:xfrm>
            <a:off x="7582205" y="2802636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71"/>
          <p:cNvSpPr/>
          <p:nvPr/>
        </p:nvSpPr>
        <p:spPr>
          <a:xfrm>
            <a:off x="4429354" y="3143707"/>
            <a:ext cx="3333902" cy="504749"/>
          </a:xfrm>
          <a:prstGeom prst="roundRect">
            <a:avLst>
              <a:gd name="adj" fmla="val 41017"/>
            </a:avLst>
          </a:prstGeom>
          <a:solidFill>
            <a:srgbClr val="F0F9FF"/>
          </a:solidFill>
          <a:ln w="12700">
            <a:solidFill>
              <a:srgbClr val="BAE6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72"/>
          <p:cNvSpPr txBox="1"/>
          <p:nvPr/>
        </p:nvSpPr>
        <p:spPr>
          <a:xfrm>
            <a:off x="4552798" y="3247949"/>
            <a:ext cx="3086100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Evidence:</a:t>
            </a:r>
            <a:r>
              <a:rPr lang="en-US" sz="8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Strong in vitro inhibition and induced resistance; synergy with fungicides reported </a:t>
            </a:r>
            <a:endParaRPr lang="en-US" sz="800" dirty="0"/>
          </a:p>
        </p:txBody>
      </p:sp>
      <p:sp>
        <p:nvSpPr>
          <p:cNvPr id="84" name="Shape 73"/>
          <p:cNvSpPr/>
          <p:nvPr/>
        </p:nvSpPr>
        <p:spPr>
          <a:xfrm>
            <a:off x="8076895" y="1466698"/>
            <a:ext cx="3657600" cy="4781398"/>
          </a:xfrm>
          <a:prstGeom prst="roundRect">
            <a:avLst>
              <a:gd name="adj" fmla="val 104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74"/>
          <p:cNvSpPr/>
          <p:nvPr/>
        </p:nvSpPr>
        <p:spPr>
          <a:xfrm>
            <a:off x="8238744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6" name="Image 9" descr="preencoded.png"/>
          <p:cNvPicPr>
            <a:picLocks noChangeAspect="1"/>
          </p:cNvPicPr>
          <p:nvPr/>
        </p:nvPicPr>
        <p:blipFill>
          <a:blip r:embed="rId8"/>
          <a:srcRect t="-80" b="-80"/>
          <a:stretch/>
        </p:blipFill>
        <p:spPr>
          <a:xfrm>
            <a:off x="8281721" y="1686154"/>
            <a:ext cx="142646" cy="114300"/>
          </a:xfrm>
          <a:prstGeom prst="rect">
            <a:avLst/>
          </a:prstGeom>
        </p:spPr>
      </p:pic>
      <p:sp>
        <p:nvSpPr>
          <p:cNvPr id="87" name="Text 75"/>
          <p:cNvSpPr txBox="1"/>
          <p:nvPr/>
        </p:nvSpPr>
        <p:spPr>
          <a:xfrm>
            <a:off x="8544154" y="1662379"/>
            <a:ext cx="176204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Bacteria (Emerging)</a:t>
            </a:r>
            <a:endParaRPr lang="en-US" sz="1000" dirty="0"/>
          </a:p>
        </p:txBody>
      </p:sp>
      <p:sp>
        <p:nvSpPr>
          <p:cNvPr id="88" name="Shape 76"/>
          <p:cNvSpPr/>
          <p:nvPr/>
        </p:nvSpPr>
        <p:spPr>
          <a:xfrm>
            <a:off x="8238744" y="2048256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 77"/>
          <p:cNvSpPr/>
          <p:nvPr/>
        </p:nvSpPr>
        <p:spPr>
          <a:xfrm>
            <a:off x="8363102" y="2168957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0" name="Image 10" descr="preencoded.png"/>
          <p:cNvPicPr>
            <a:picLocks noChangeAspect="1"/>
          </p:cNvPicPr>
          <p:nvPr/>
        </p:nvPicPr>
        <p:blipFill>
          <a:blip r:embed="rId9"/>
          <a:srcRect l="-1923" r="-1923"/>
          <a:stretch/>
        </p:blipFill>
        <p:spPr>
          <a:xfrm>
            <a:off x="8415223" y="2235708"/>
            <a:ext cx="123444" cy="95098"/>
          </a:xfrm>
          <a:prstGeom prst="rect">
            <a:avLst/>
          </a:prstGeom>
        </p:spPr>
      </p:pic>
      <p:sp>
        <p:nvSpPr>
          <p:cNvPr id="91" name="Text 78"/>
          <p:cNvSpPr txBox="1"/>
          <p:nvPr/>
        </p:nvSpPr>
        <p:spPr>
          <a:xfrm>
            <a:off x="8667598" y="2133295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Xanthomonas spp.</a:t>
            </a:r>
            <a:endParaRPr lang="en-US" sz="800" dirty="0"/>
          </a:p>
        </p:txBody>
      </p:sp>
      <p:sp>
        <p:nvSpPr>
          <p:cNvPr id="92" name="Text 79"/>
          <p:cNvSpPr txBox="1"/>
          <p:nvPr/>
        </p:nvSpPr>
        <p:spPr>
          <a:xfrm>
            <a:off x="8667598" y="2290572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Bacterial spot</a:t>
            </a:r>
            <a:endParaRPr lang="en-US" sz="800" dirty="0"/>
          </a:p>
        </p:txBody>
      </p:sp>
      <p:sp>
        <p:nvSpPr>
          <p:cNvPr id="93" name="Shape 80"/>
          <p:cNvSpPr/>
          <p:nvPr/>
        </p:nvSpPr>
        <p:spPr>
          <a:xfrm>
            <a:off x="11011205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81"/>
          <p:cNvSpPr/>
          <p:nvPr/>
        </p:nvSpPr>
        <p:spPr>
          <a:xfrm>
            <a:off x="11106302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82"/>
          <p:cNvSpPr/>
          <p:nvPr/>
        </p:nvSpPr>
        <p:spPr>
          <a:xfrm>
            <a:off x="11201400" y="2254910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83"/>
          <p:cNvSpPr/>
          <p:nvPr/>
        </p:nvSpPr>
        <p:spPr>
          <a:xfrm>
            <a:off x="11296498" y="2254910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84"/>
          <p:cNvSpPr/>
          <p:nvPr/>
        </p:nvSpPr>
        <p:spPr>
          <a:xfrm>
            <a:off x="11391595" y="2254910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85"/>
          <p:cNvSpPr/>
          <p:nvPr/>
        </p:nvSpPr>
        <p:spPr>
          <a:xfrm>
            <a:off x="8238744" y="2595982"/>
            <a:ext cx="3333902" cy="476402"/>
          </a:xfrm>
          <a:prstGeom prst="roundRect">
            <a:avLst>
              <a:gd name="adj" fmla="val 4606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86"/>
          <p:cNvSpPr/>
          <p:nvPr/>
        </p:nvSpPr>
        <p:spPr>
          <a:xfrm>
            <a:off x="8363102" y="2716682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0" name="Image 11" descr="preencoded.png"/>
          <p:cNvPicPr>
            <a:picLocks noChangeAspect="1"/>
          </p:cNvPicPr>
          <p:nvPr/>
        </p:nvPicPr>
        <p:blipFill>
          <a:blip r:embed="rId9"/>
          <a:srcRect l="-1923" r="-1923"/>
          <a:stretch/>
        </p:blipFill>
        <p:spPr>
          <a:xfrm>
            <a:off x="8415223" y="2783434"/>
            <a:ext cx="123444" cy="95098"/>
          </a:xfrm>
          <a:prstGeom prst="rect">
            <a:avLst/>
          </a:prstGeom>
        </p:spPr>
      </p:pic>
      <p:sp>
        <p:nvSpPr>
          <p:cNvPr id="101" name="Text 87"/>
          <p:cNvSpPr txBox="1"/>
          <p:nvPr/>
        </p:nvSpPr>
        <p:spPr>
          <a:xfrm>
            <a:off x="8667598" y="2681021"/>
            <a:ext cx="226771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P. syringae</a:t>
            </a:r>
            <a:endParaRPr lang="en-US" sz="800" dirty="0"/>
          </a:p>
        </p:txBody>
      </p:sp>
      <p:sp>
        <p:nvSpPr>
          <p:cNvPr id="102" name="Text 88"/>
          <p:cNvSpPr txBox="1"/>
          <p:nvPr/>
        </p:nvSpPr>
        <p:spPr>
          <a:xfrm>
            <a:off x="8667598" y="2838298"/>
            <a:ext cx="226771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Bacterial speck</a:t>
            </a:r>
            <a:endParaRPr lang="en-US" sz="800" dirty="0"/>
          </a:p>
        </p:txBody>
      </p:sp>
      <p:sp>
        <p:nvSpPr>
          <p:cNvPr id="103" name="Shape 89"/>
          <p:cNvSpPr/>
          <p:nvPr/>
        </p:nvSpPr>
        <p:spPr>
          <a:xfrm>
            <a:off x="11011205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 90"/>
          <p:cNvSpPr/>
          <p:nvPr/>
        </p:nvSpPr>
        <p:spPr>
          <a:xfrm>
            <a:off x="11106302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 91"/>
          <p:cNvSpPr/>
          <p:nvPr/>
        </p:nvSpPr>
        <p:spPr>
          <a:xfrm>
            <a:off x="11201400" y="2802636"/>
            <a:ext cx="57607" cy="57607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 92"/>
          <p:cNvSpPr/>
          <p:nvPr/>
        </p:nvSpPr>
        <p:spPr>
          <a:xfrm>
            <a:off x="11296498" y="2802636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93"/>
          <p:cNvSpPr/>
          <p:nvPr/>
        </p:nvSpPr>
        <p:spPr>
          <a:xfrm>
            <a:off x="11391595" y="2802636"/>
            <a:ext cx="57607" cy="57607"/>
          </a:xfrm>
          <a:prstGeom prst="ellipse">
            <a:avLst/>
          </a:prstGeom>
          <a:solidFill>
            <a:srgbClr val="E2E8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 94"/>
          <p:cNvSpPr/>
          <p:nvPr/>
        </p:nvSpPr>
        <p:spPr>
          <a:xfrm>
            <a:off x="8238744" y="3143707"/>
            <a:ext cx="3333902" cy="362102"/>
          </a:xfrm>
          <a:prstGeom prst="roundRect">
            <a:avLst>
              <a:gd name="adj" fmla="val 79745"/>
            </a:avLst>
          </a:prstGeom>
          <a:solidFill>
            <a:srgbClr val="F0F9FF"/>
          </a:solidFill>
          <a:ln w="12700">
            <a:solidFill>
              <a:srgbClr val="BAE6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Text 95"/>
          <p:cNvSpPr txBox="1"/>
          <p:nvPr/>
        </p:nvSpPr>
        <p:spPr>
          <a:xfrm>
            <a:off x="8363102" y="3247949"/>
            <a:ext cx="366400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</a:t>
            </a:r>
            <a:r>
              <a:rPr lang="en-US" sz="800" dirty="0">
                <a:solidFill>
                  <a:srgbClr val="0369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efficacy via nano-formulations or combinations </a:t>
            </a:r>
            <a:endParaRPr lang="en-US" sz="800" dirty="0"/>
          </a:p>
        </p:txBody>
      </p:sp>
      <p:pic>
        <p:nvPicPr>
          <p:cNvPr id="110" name="Image 12" descr="preencoded.png"/>
          <p:cNvPicPr>
            <a:picLocks noChangeAspect="1"/>
          </p:cNvPicPr>
          <p:nvPr/>
        </p:nvPicPr>
        <p:blipFill>
          <a:blip r:embed="rId10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111" name="Shape 96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2" name="Image 13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43154" y="247802"/>
            <a:ext cx="171907" cy="171907"/>
          </a:xfrm>
          <a:prstGeom prst="rect">
            <a:avLst/>
          </a:prstGeom>
        </p:spPr>
      </p:pic>
      <p:sp>
        <p:nvSpPr>
          <p:cNvPr id="113" name="Text 97"/>
          <p:cNvSpPr txBox="1"/>
          <p:nvPr/>
        </p:nvSpPr>
        <p:spPr>
          <a:xfrm>
            <a:off x="952805" y="152705"/>
            <a:ext cx="319765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Tomato Pathogen Relevance Map</a:t>
            </a:r>
            <a:endParaRPr lang="en-US" sz="1300" dirty="0"/>
          </a:p>
        </p:txBody>
      </p:sp>
      <p:sp>
        <p:nvSpPr>
          <p:cNvPr id="114" name="Text 98"/>
          <p:cNvSpPr txBox="1"/>
          <p:nvPr/>
        </p:nvSpPr>
        <p:spPr>
          <a:xfrm>
            <a:off x="1028700" y="362102"/>
            <a:ext cx="349940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strength ratings by pathogen category</a:t>
            </a:r>
            <a:endParaRPr lang="en-US" sz="900" dirty="0"/>
          </a:p>
        </p:txBody>
      </p:sp>
      <p:sp>
        <p:nvSpPr>
          <p:cNvPr id="115" name="Text 99"/>
          <p:cNvSpPr txBox="1"/>
          <p:nvPr/>
        </p:nvSpPr>
        <p:spPr>
          <a:xfrm>
            <a:off x="9536278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900" dirty="0"/>
          </a:p>
        </p:txBody>
      </p:sp>
      <p:sp>
        <p:nvSpPr>
          <p:cNvPr id="116" name="Shape 100"/>
          <p:cNvSpPr/>
          <p:nvPr/>
        </p:nvSpPr>
        <p:spPr>
          <a:xfrm>
            <a:off x="10590581" y="228600"/>
            <a:ext cx="1152144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Text 101"/>
          <p:cNvSpPr txBox="1"/>
          <p:nvPr/>
        </p:nvSpPr>
        <p:spPr>
          <a:xfrm>
            <a:off x="10590581" y="228600"/>
            <a:ext cx="1153058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Pathogen Analysis</a:t>
            </a:r>
            <a:endParaRPr lang="en-US" sz="800" dirty="0"/>
          </a:p>
        </p:txBody>
      </p:sp>
      <p:sp>
        <p:nvSpPr>
          <p:cNvPr id="118" name="Shape 102"/>
          <p:cNvSpPr/>
          <p:nvPr/>
        </p:nvSpPr>
        <p:spPr>
          <a:xfrm>
            <a:off x="0" y="59436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9" name="Shape 103"/>
          <p:cNvSpPr/>
          <p:nvPr/>
        </p:nvSpPr>
        <p:spPr>
          <a:xfrm>
            <a:off x="0" y="59436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04"/>
          <p:cNvSpPr txBox="1"/>
          <p:nvPr/>
        </p:nvSpPr>
        <p:spPr>
          <a:xfrm>
            <a:off x="457200" y="61100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121" name="Image 14" descr="preencoded.png"/>
          <p:cNvPicPr>
            <a:picLocks noChangeAspect="1"/>
          </p:cNvPicPr>
          <p:nvPr/>
        </p:nvPicPr>
        <p:blipFill>
          <a:blip r:embed="rId12"/>
          <a:srcRect t="-2187" b="-2187"/>
          <a:stretch/>
        </p:blipFill>
        <p:spPr>
          <a:xfrm>
            <a:off x="3284525" y="6100877"/>
            <a:ext cx="9144" cy="152705"/>
          </a:xfrm>
          <a:prstGeom prst="rect">
            <a:avLst/>
          </a:prstGeom>
        </p:spPr>
      </p:pic>
      <p:sp>
        <p:nvSpPr>
          <p:cNvPr id="122" name="Text 105"/>
          <p:cNvSpPr txBox="1"/>
          <p:nvPr/>
        </p:nvSpPr>
        <p:spPr>
          <a:xfrm>
            <a:off x="3446374" y="61100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123" name="Image 15" descr="preencoded.png"/>
          <p:cNvPicPr>
            <a:picLocks noChangeAspect="1"/>
          </p:cNvPicPr>
          <p:nvPr/>
        </p:nvPicPr>
        <p:blipFill>
          <a:blip r:embed="rId12"/>
          <a:srcRect t="-2187" b="-2187"/>
          <a:stretch/>
        </p:blipFill>
        <p:spPr>
          <a:xfrm>
            <a:off x="4401007" y="6100877"/>
            <a:ext cx="9144" cy="152705"/>
          </a:xfrm>
          <a:prstGeom prst="rect">
            <a:avLst/>
          </a:prstGeom>
        </p:spPr>
      </p:pic>
      <p:sp>
        <p:nvSpPr>
          <p:cNvPr id="124" name="Text 106"/>
          <p:cNvSpPr txBox="1"/>
          <p:nvPr/>
        </p:nvSpPr>
        <p:spPr>
          <a:xfrm>
            <a:off x="4562856" y="61100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125" name="Shape 107"/>
          <p:cNvSpPr/>
          <p:nvPr/>
        </p:nvSpPr>
        <p:spPr>
          <a:xfrm>
            <a:off x="10717682" y="61392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08"/>
          <p:cNvSpPr txBox="1"/>
          <p:nvPr/>
        </p:nvSpPr>
        <p:spPr>
          <a:xfrm>
            <a:off x="10831982" y="6110021"/>
            <a:ext cx="120517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Analysis complete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914400"/>
            <a:ext cx="860176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Literature Evidence (2020-Present)</a:t>
            </a:r>
            <a:endParaRPr lang="en-US" sz="19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276502"/>
            <a:ext cx="860176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key studies on chitosan mechanisms, efficacy, and applications in tomato disease management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9057132" y="895198"/>
            <a:ext cx="771754" cy="562356"/>
          </a:xfrm>
          <a:prstGeom prst="roundRect">
            <a:avLst>
              <a:gd name="adj" fmla="val 4409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256471" y="1000354"/>
            <a:ext cx="37216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300" dirty="0"/>
          </a:p>
        </p:txBody>
      </p:sp>
      <p:sp>
        <p:nvSpPr>
          <p:cNvPr id="8" name="Text 5"/>
          <p:cNvSpPr txBox="1"/>
          <p:nvPr/>
        </p:nvSpPr>
        <p:spPr>
          <a:xfrm>
            <a:off x="9194292" y="1218895"/>
            <a:ext cx="49651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9978847" y="895198"/>
            <a:ext cx="733349" cy="562356"/>
          </a:xfrm>
          <a:prstGeom prst="roundRect">
            <a:avLst>
              <a:gd name="adj" fmla="val 4409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0179101" y="1000354"/>
            <a:ext cx="33375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300" dirty="0"/>
          </a:p>
        </p:txBody>
      </p:sp>
      <p:sp>
        <p:nvSpPr>
          <p:cNvPr id="11" name="Text 8"/>
          <p:cNvSpPr txBox="1"/>
          <p:nvPr/>
        </p:nvSpPr>
        <p:spPr>
          <a:xfrm>
            <a:off x="10131552" y="1218895"/>
            <a:ext cx="42793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10859414" y="895198"/>
            <a:ext cx="875995" cy="562356"/>
          </a:xfrm>
          <a:prstGeom prst="roundRect">
            <a:avLst>
              <a:gd name="adj" fmla="val 4409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11059668" y="1000354"/>
            <a:ext cx="4764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1"/>
          <p:cNvSpPr txBox="1"/>
          <p:nvPr/>
        </p:nvSpPr>
        <p:spPr>
          <a:xfrm>
            <a:off x="11010290" y="1218895"/>
            <a:ext cx="57515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57200" y="1686154"/>
            <a:ext cx="5524805" cy="5076749"/>
          </a:xfrm>
          <a:prstGeom prst="roundRect">
            <a:avLst>
              <a:gd name="adj" fmla="val 54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57454" y="1886407"/>
            <a:ext cx="267005" cy="267005"/>
          </a:xfrm>
          <a:prstGeom prst="roundRect">
            <a:avLst>
              <a:gd name="adj" fmla="val 9784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rcRect t="-1100" b="-1100"/>
          <a:stretch/>
        </p:blipFill>
        <p:spPr>
          <a:xfrm>
            <a:off x="733349" y="1952244"/>
            <a:ext cx="114300" cy="133502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1037844" y="1923898"/>
            <a:ext cx="37627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 1-4: Fungal &amp; Oomycete Pathogens</a:t>
            </a:r>
            <a:endParaRPr lang="en-US" sz="12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7454" y="2343607"/>
          <a:ext cx="5124298" cy="4219955"/>
        </p:xfrm>
        <a:graphic>
          <a:graphicData uri="http://schemas.openxmlformats.org/drawingml/2006/table">
            <a:tbl>
              <a:tblPr/>
              <a:tblGrid>
                <a:gridCol w="1305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8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399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Study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Pathogen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Key Finding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Fusarium solani biocontrol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Plants (MDPI) 2025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PMC11820095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Fusarium solani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81.25% mycelial inhibition @ 3 g/L; reduced disease index 44.44%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Chitosan-induced tolerance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Frontiers Plant Sci 2023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1217822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Multiple fungi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Systemic resistance via SA/JA signaling, ROS burst, PR proteins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3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Antifungal parameters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Molecules 2023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PMC10095919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Phytophthora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MW, DDA, and zeta potential effects on antifungal activity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3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Aminochitosan vs Botrytis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Frontiers Plant Sci 2023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1282050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Botrytis cinerea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Improved antifungal activity &gt;20% @ 0.5 mg/mL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F59E0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Moderate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Shape 15"/>
          <p:cNvSpPr/>
          <p:nvPr/>
        </p:nvSpPr>
        <p:spPr>
          <a:xfrm>
            <a:off x="6210605" y="1686154"/>
            <a:ext cx="5524805" cy="5076749"/>
          </a:xfrm>
          <a:prstGeom prst="roundRect">
            <a:avLst>
              <a:gd name="adj" fmla="val 54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6409944" y="1886407"/>
            <a:ext cx="267005" cy="267005"/>
          </a:xfrm>
          <a:prstGeom prst="roundRect">
            <a:avLst>
              <a:gd name="adj" fmla="val 97847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rcRect l="-1507" r="-1507"/>
          <a:stretch/>
        </p:blipFill>
        <p:spPr>
          <a:xfrm>
            <a:off x="6458407" y="1952244"/>
            <a:ext cx="171907" cy="133502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6791249" y="1923898"/>
            <a:ext cx="348843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Studies 5-8: Bacterial &amp; Viral Pathogens</a:t>
            </a:r>
            <a:endParaRPr lang="en-US" sz="1200" dirty="0"/>
          </a:p>
        </p:txBody>
      </p:sp>
      <p:graphicFrame>
        <p:nvGraphicFramePr>
          <p:cNvPr id="24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9944" y="2343607"/>
          <a:ext cx="5124298" cy="4210810"/>
        </p:xfrm>
        <a:graphic>
          <a:graphicData uri="http://schemas.openxmlformats.org/drawingml/2006/table">
            <a:tbl>
              <a:tblPr/>
              <a:tblGrid>
                <a:gridCol w="1395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21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Study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Pathogen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Key Finding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Evidence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1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Phytophthora infestans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Int J Biol Macromol 2021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33161079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P. infestans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Significant inhibition of mycelial growth and spore germination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1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Postharvest control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PMC 2025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PMC12177070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Multiple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Chitosan coatings effective against gray mold, early blight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F59E0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Moderate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1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Nano-immunomodulation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Frontiers Plant Sci 2024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1445786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Bacterial speck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Chitosan-ZnO NPs control bacterial speck, improve photosynthesis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F59E0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Moderate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21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Synergistic soil treatment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64748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Frontiers Microbiol 2025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1574765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Soil pathogens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HBC treatment reduced disease index by 45.1%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16A34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Strong</a:t>
                      </a:r>
                      <a:endParaRPr lang="en-US" sz="1200" dirty="0"/>
                    </a:p>
                  </a:txBody>
                  <a:tcPr marL="114300" marR="114300" marT="95098" marB="95098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rcRect t="-842" b="-842"/>
          <a:stretch/>
        </p:blipFill>
        <p:spPr>
          <a:xfrm>
            <a:off x="533095" y="247802"/>
            <a:ext cx="190195" cy="171907"/>
          </a:xfrm>
          <a:prstGeom prst="rect">
            <a:avLst/>
          </a:prstGeom>
        </p:spPr>
      </p:pic>
      <p:sp>
        <p:nvSpPr>
          <p:cNvPr id="28" name="Text 19"/>
          <p:cNvSpPr txBox="1"/>
          <p:nvPr/>
        </p:nvSpPr>
        <p:spPr>
          <a:xfrm>
            <a:off x="952805" y="152705"/>
            <a:ext cx="3820363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Literature Since 2020</a:t>
            </a:r>
            <a:endParaRPr lang="en-US" sz="1300" dirty="0"/>
          </a:p>
        </p:txBody>
      </p:sp>
      <p:sp>
        <p:nvSpPr>
          <p:cNvPr id="29" name="Text 20"/>
          <p:cNvSpPr txBox="1"/>
          <p:nvPr/>
        </p:nvSpPr>
        <p:spPr>
          <a:xfrm>
            <a:off x="1028700" y="362102"/>
            <a:ext cx="44192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Selected studies on chitosan efficacy against tomato pathogens</a:t>
            </a:r>
            <a:endParaRPr lang="en-US" sz="900" dirty="0"/>
          </a:p>
        </p:txBody>
      </p:sp>
      <p:sp>
        <p:nvSpPr>
          <p:cNvPr id="30" name="Text 21"/>
          <p:cNvSpPr txBox="1"/>
          <p:nvPr/>
        </p:nvSpPr>
        <p:spPr>
          <a:xfrm>
            <a:off x="9987991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900" dirty="0"/>
          </a:p>
        </p:txBody>
      </p:sp>
      <p:sp>
        <p:nvSpPr>
          <p:cNvPr id="31" name="Shape 22"/>
          <p:cNvSpPr/>
          <p:nvPr/>
        </p:nvSpPr>
        <p:spPr>
          <a:xfrm>
            <a:off x="11042294" y="228600"/>
            <a:ext cx="694944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3"/>
          <p:cNvSpPr txBox="1"/>
          <p:nvPr/>
        </p:nvSpPr>
        <p:spPr>
          <a:xfrm>
            <a:off x="11042294" y="228600"/>
            <a:ext cx="695858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Studies</a:t>
            </a:r>
            <a:endParaRPr lang="en-US" sz="800" dirty="0"/>
          </a:p>
        </p:txBody>
      </p:sp>
      <p:sp>
        <p:nvSpPr>
          <p:cNvPr id="33" name="Shape 24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5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6"/>
          <p:cNvSpPr txBox="1"/>
          <p:nvPr/>
        </p:nvSpPr>
        <p:spPr>
          <a:xfrm>
            <a:off x="457200" y="65672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36" name="Image 5" descr="preencoded.png"/>
          <p:cNvPicPr>
            <a:picLocks noChangeAspect="1"/>
          </p:cNvPicPr>
          <p:nvPr/>
        </p:nvPicPr>
        <p:blipFill>
          <a:blip r:embed="rId8"/>
          <a:srcRect t="-2187" b="-2187"/>
          <a:stretch/>
        </p:blipFill>
        <p:spPr>
          <a:xfrm>
            <a:off x="3284525" y="6558077"/>
            <a:ext cx="9144" cy="152705"/>
          </a:xfrm>
          <a:prstGeom prst="rect">
            <a:avLst/>
          </a:prstGeom>
        </p:spPr>
      </p:pic>
      <p:sp>
        <p:nvSpPr>
          <p:cNvPr id="37" name="Text 27"/>
          <p:cNvSpPr txBox="1"/>
          <p:nvPr/>
        </p:nvSpPr>
        <p:spPr>
          <a:xfrm>
            <a:off x="3446374" y="65672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8"/>
          <a:srcRect t="-2187" b="-2187"/>
          <a:stretch/>
        </p:blipFill>
        <p:spPr>
          <a:xfrm>
            <a:off x="4401007" y="6558077"/>
            <a:ext cx="9144" cy="152705"/>
          </a:xfrm>
          <a:prstGeom prst="rect">
            <a:avLst/>
          </a:prstGeom>
        </p:spPr>
      </p:pic>
      <p:sp>
        <p:nvSpPr>
          <p:cNvPr id="39" name="Text 28"/>
          <p:cNvSpPr txBox="1"/>
          <p:nvPr/>
        </p:nvSpPr>
        <p:spPr>
          <a:xfrm>
            <a:off x="4562856" y="65672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40" name="Shape 29"/>
          <p:cNvSpPr/>
          <p:nvPr/>
        </p:nvSpPr>
        <p:spPr>
          <a:xfrm>
            <a:off x="10766146" y="65964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0"/>
          <p:cNvSpPr txBox="1"/>
          <p:nvPr/>
        </p:nvSpPr>
        <p:spPr>
          <a:xfrm>
            <a:off x="10880446" y="6567221"/>
            <a:ext cx="126095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studies verified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33018"/>
            <a:ext cx="93351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Limitations and Evidence Gaps</a:t>
            </a:r>
            <a:endParaRPr lang="en-US" sz="18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147572"/>
            <a:ext cx="93351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caveats for commercial deployment of Chitosan IG in tomato disease management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9782251" y="819302"/>
            <a:ext cx="819302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944100" y="905256"/>
            <a:ext cx="4956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9840773" y="1114654"/>
            <a:ext cx="70317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Limitations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706710" y="819302"/>
            <a:ext cx="1028700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0869473" y="905256"/>
            <a:ext cx="705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0739628" y="1114654"/>
            <a:ext cx="963778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Categories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457200" y="1466698"/>
            <a:ext cx="5562295" cy="2333549"/>
          </a:xfrm>
          <a:prstGeom prst="roundRect">
            <a:avLst>
              <a:gd name="adj" fmla="val 25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580644" y="159105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 l="-2571" r="-2571"/>
          <a:stretch/>
        </p:blipFill>
        <p:spPr>
          <a:xfrm>
            <a:off x="642823" y="1647749"/>
            <a:ext cx="105156" cy="114300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886054" y="1623974"/>
            <a:ext cx="301569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Caveats &amp; Batch Variability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580644" y="1914754"/>
            <a:ext cx="5315407" cy="362102"/>
          </a:xfrm>
          <a:prstGeom prst="roundRect">
            <a:avLst>
              <a:gd name="adj" fmla="val 79745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638251" y="1990649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700430" y="2014423"/>
            <a:ext cx="9144" cy="85954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828446" y="1971446"/>
            <a:ext cx="501091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Solvent effects: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vitro results may be confounded by acetic acid or other solvents used to dissolve chitosan, which can independently inhibit fungal growth </a:t>
            </a:r>
            <a:endParaRPr lang="en-US" sz="800" dirty="0"/>
          </a:p>
        </p:txBody>
      </p:sp>
      <p:sp>
        <p:nvSpPr>
          <p:cNvPr id="20" name="Shape 15"/>
          <p:cNvSpPr/>
          <p:nvPr/>
        </p:nvSpPr>
        <p:spPr>
          <a:xfrm>
            <a:off x="580644" y="2333549"/>
            <a:ext cx="5315407" cy="362102"/>
          </a:xfrm>
          <a:prstGeom prst="roundRect">
            <a:avLst>
              <a:gd name="adj" fmla="val 79745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638251" y="2409444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700430" y="2433218"/>
            <a:ext cx="9144" cy="85954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828446" y="2391156"/>
            <a:ext cx="501091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 variability: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Batch-to-batch variations in physiochemical properties (solubility, viscosity) can affect biological activity </a:t>
            </a:r>
            <a:endParaRPr lang="en-US" sz="800" dirty="0"/>
          </a:p>
        </p:txBody>
      </p:sp>
      <p:sp>
        <p:nvSpPr>
          <p:cNvPr id="24" name="Shape 18"/>
          <p:cNvSpPr/>
          <p:nvPr/>
        </p:nvSpPr>
        <p:spPr>
          <a:xfrm>
            <a:off x="580644" y="2752344"/>
            <a:ext cx="5315407" cy="267005"/>
          </a:xfrm>
          <a:prstGeom prst="roundRect">
            <a:avLst>
              <a:gd name="adj" fmla="val 146771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638251" y="2829154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700430" y="2852928"/>
            <a:ext cx="9144" cy="85954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828446" y="2809951"/>
            <a:ext cx="552480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MW distribution: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Commercial chitosan may have broader MW distribution than specified, affecting efficacy </a:t>
            </a:r>
            <a:endParaRPr lang="en-US" sz="800" dirty="0"/>
          </a:p>
        </p:txBody>
      </p:sp>
      <p:sp>
        <p:nvSpPr>
          <p:cNvPr id="28" name="Shape 21"/>
          <p:cNvSpPr/>
          <p:nvPr/>
        </p:nvSpPr>
        <p:spPr>
          <a:xfrm>
            <a:off x="580644" y="3076956"/>
            <a:ext cx="5315407" cy="418795"/>
          </a:xfrm>
          <a:prstGeom prst="roundRect">
            <a:avLst>
              <a:gd name="adj" fmla="val 59547"/>
            </a:avLst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2"/>
          <p:cNvSpPr txBox="1"/>
          <p:nvPr/>
        </p:nvSpPr>
        <p:spPr>
          <a:xfrm>
            <a:off x="685800" y="3161995"/>
            <a:ext cx="51060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Note:</a:t>
            </a:r>
            <a:r>
              <a:rPr lang="en-US" sz="80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Some studies dissolve chitosan in 0.35% acetic acid, which itself shows significant antifungal effects at 0.1% </a:t>
            </a:r>
            <a:endParaRPr lang="en-US" sz="800" dirty="0"/>
          </a:p>
        </p:txBody>
      </p:sp>
      <p:sp>
        <p:nvSpPr>
          <p:cNvPr id="30" name="Shape 23"/>
          <p:cNvSpPr/>
          <p:nvPr/>
        </p:nvSpPr>
        <p:spPr>
          <a:xfrm>
            <a:off x="457200" y="3914546"/>
            <a:ext cx="5562295" cy="2333549"/>
          </a:xfrm>
          <a:prstGeom prst="roundRect">
            <a:avLst>
              <a:gd name="adj" fmla="val 25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580644" y="4038905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8251" y="4095598"/>
            <a:ext cx="114300" cy="114300"/>
          </a:xfrm>
          <a:prstGeom prst="rect">
            <a:avLst/>
          </a:prstGeom>
        </p:spPr>
      </p:pic>
      <p:sp>
        <p:nvSpPr>
          <p:cNvPr id="33" name="Text 25"/>
          <p:cNvSpPr txBox="1"/>
          <p:nvPr/>
        </p:nvSpPr>
        <p:spPr>
          <a:xfrm>
            <a:off x="886054" y="4071823"/>
            <a:ext cx="214243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Pathogen Scope Limitations</a:t>
            </a:r>
            <a:endParaRPr lang="en-US" sz="1000" dirty="0"/>
          </a:p>
        </p:txBody>
      </p:sp>
      <p:sp>
        <p:nvSpPr>
          <p:cNvPr id="34" name="Shape 26"/>
          <p:cNvSpPr/>
          <p:nvPr/>
        </p:nvSpPr>
        <p:spPr>
          <a:xfrm>
            <a:off x="580644" y="4419295"/>
            <a:ext cx="2619756" cy="609905"/>
          </a:xfrm>
          <a:prstGeom prst="roundRect">
            <a:avLst>
              <a:gd name="adj" fmla="val 28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27"/>
          <p:cNvSpPr/>
          <p:nvPr/>
        </p:nvSpPr>
        <p:spPr>
          <a:xfrm>
            <a:off x="685800" y="4511650"/>
            <a:ext cx="133502" cy="133502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7"/>
          <a:srcRect l="-455" r="-455"/>
          <a:stretch/>
        </p:blipFill>
        <p:spPr>
          <a:xfrm>
            <a:off x="714146" y="4535424"/>
            <a:ext cx="75895" cy="85954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875995" y="4505249"/>
            <a:ext cx="36850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Fungi</a:t>
            </a:r>
            <a:endParaRPr lang="en-US" sz="800" dirty="0"/>
          </a:p>
        </p:txBody>
      </p:sp>
      <p:sp>
        <p:nvSpPr>
          <p:cNvPr id="38" name="Text 29"/>
          <p:cNvSpPr txBox="1"/>
          <p:nvPr/>
        </p:nvSpPr>
        <p:spPr>
          <a:xfrm>
            <a:off x="685800" y="4689958"/>
            <a:ext cx="241035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Strongest evidence for Fusarium, Phytophthora; moderate for Botrytis</a:t>
            </a:r>
            <a:endParaRPr lang="en-US" sz="800" dirty="0"/>
          </a:p>
        </p:txBody>
      </p:sp>
      <p:sp>
        <p:nvSpPr>
          <p:cNvPr id="39" name="Shape 30"/>
          <p:cNvSpPr/>
          <p:nvPr/>
        </p:nvSpPr>
        <p:spPr>
          <a:xfrm>
            <a:off x="3276295" y="4419295"/>
            <a:ext cx="2619756" cy="609905"/>
          </a:xfrm>
          <a:prstGeom prst="roundRect">
            <a:avLst>
              <a:gd name="adj" fmla="val 28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1"/>
          <p:cNvSpPr/>
          <p:nvPr/>
        </p:nvSpPr>
        <p:spPr>
          <a:xfrm>
            <a:off x="3381451" y="4511650"/>
            <a:ext cx="133502" cy="1335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7" descr="preencoded.png"/>
          <p:cNvPicPr>
            <a:picLocks noChangeAspect="1"/>
          </p:cNvPicPr>
          <p:nvPr/>
        </p:nvPicPr>
        <p:blipFill>
          <a:blip r:embed="rId8"/>
          <a:srcRect t="-6856" b="-6856"/>
          <a:stretch/>
        </p:blipFill>
        <p:spPr>
          <a:xfrm>
            <a:off x="3433572" y="4535424"/>
            <a:ext cx="28346" cy="85954"/>
          </a:xfrm>
          <a:prstGeom prst="rect">
            <a:avLst/>
          </a:prstGeom>
        </p:spPr>
      </p:pic>
      <p:sp>
        <p:nvSpPr>
          <p:cNvPr id="42" name="Text 32"/>
          <p:cNvSpPr txBox="1"/>
          <p:nvPr/>
        </p:nvSpPr>
        <p:spPr>
          <a:xfrm>
            <a:off x="3571646" y="4505249"/>
            <a:ext cx="58338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Bacteria</a:t>
            </a:r>
            <a:endParaRPr lang="en-US" sz="800" dirty="0"/>
          </a:p>
        </p:txBody>
      </p:sp>
      <p:sp>
        <p:nvSpPr>
          <p:cNvPr id="43" name="Text 33"/>
          <p:cNvSpPr txBox="1"/>
          <p:nvPr/>
        </p:nvSpPr>
        <p:spPr>
          <a:xfrm>
            <a:off x="3381451" y="4689958"/>
            <a:ext cx="241035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efficacy via nano-formulations, not plain COS-HCl</a:t>
            </a:r>
            <a:endParaRPr lang="en-US" sz="800" dirty="0"/>
          </a:p>
        </p:txBody>
      </p:sp>
      <p:sp>
        <p:nvSpPr>
          <p:cNvPr id="44" name="Shape 34"/>
          <p:cNvSpPr/>
          <p:nvPr/>
        </p:nvSpPr>
        <p:spPr>
          <a:xfrm>
            <a:off x="580644" y="5099609"/>
            <a:ext cx="2619756" cy="485546"/>
          </a:xfrm>
          <a:prstGeom prst="roundRect">
            <a:avLst>
              <a:gd name="adj" fmla="val 4431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5"/>
          <p:cNvSpPr/>
          <p:nvPr/>
        </p:nvSpPr>
        <p:spPr>
          <a:xfrm>
            <a:off x="685800" y="5191963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6" name="Image 8" descr="preencoded.png"/>
          <p:cNvPicPr>
            <a:picLocks noChangeAspect="1"/>
          </p:cNvPicPr>
          <p:nvPr/>
        </p:nvPicPr>
        <p:blipFill>
          <a:blip r:embed="rId9"/>
          <a:srcRect l="-1773" r="-1773"/>
          <a:stretch/>
        </p:blipFill>
        <p:spPr>
          <a:xfrm>
            <a:off x="718718" y="5215738"/>
            <a:ext cx="66751" cy="85954"/>
          </a:xfrm>
          <a:prstGeom prst="rect">
            <a:avLst/>
          </a:prstGeom>
        </p:spPr>
      </p:pic>
      <p:sp>
        <p:nvSpPr>
          <p:cNvPr id="47" name="Text 36"/>
          <p:cNvSpPr txBox="1"/>
          <p:nvPr/>
        </p:nvSpPr>
        <p:spPr>
          <a:xfrm>
            <a:off x="875995" y="5185562"/>
            <a:ext cx="3666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Virus</a:t>
            </a:r>
            <a:endParaRPr lang="en-US" sz="800" dirty="0"/>
          </a:p>
        </p:txBody>
      </p:sp>
      <p:sp>
        <p:nvSpPr>
          <p:cNvPr id="48" name="Text 37"/>
          <p:cNvSpPr txBox="1"/>
          <p:nvPr/>
        </p:nvSpPr>
        <p:spPr>
          <a:xfrm>
            <a:off x="685800" y="5370271"/>
            <a:ext cx="2840126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evidence for viral pathogens in tomatoes</a:t>
            </a:r>
            <a:endParaRPr lang="en-US" sz="800" dirty="0"/>
          </a:p>
        </p:txBody>
      </p:sp>
      <p:sp>
        <p:nvSpPr>
          <p:cNvPr id="49" name="Shape 38"/>
          <p:cNvSpPr/>
          <p:nvPr/>
        </p:nvSpPr>
        <p:spPr>
          <a:xfrm>
            <a:off x="3276295" y="5099609"/>
            <a:ext cx="2619756" cy="485546"/>
          </a:xfrm>
          <a:prstGeom prst="roundRect">
            <a:avLst>
              <a:gd name="adj" fmla="val 4431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39"/>
          <p:cNvSpPr/>
          <p:nvPr/>
        </p:nvSpPr>
        <p:spPr>
          <a:xfrm>
            <a:off x="3381451" y="5191963"/>
            <a:ext cx="133502" cy="133502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1" name="Image 9" descr="preencoded.png"/>
          <p:cNvPicPr>
            <a:picLocks noChangeAspect="1"/>
          </p:cNvPicPr>
          <p:nvPr/>
        </p:nvPicPr>
        <p:blipFill>
          <a:blip r:embed="rId10"/>
          <a:srcRect l="-3617" r="-3617"/>
          <a:stretch/>
        </p:blipFill>
        <p:spPr>
          <a:xfrm>
            <a:off x="3419856" y="5215738"/>
            <a:ext cx="57607" cy="85954"/>
          </a:xfrm>
          <a:prstGeom prst="rect">
            <a:avLst/>
          </a:prstGeom>
        </p:spPr>
      </p:pic>
      <p:sp>
        <p:nvSpPr>
          <p:cNvPr id="52" name="Text 40"/>
          <p:cNvSpPr txBox="1"/>
          <p:nvPr/>
        </p:nvSpPr>
        <p:spPr>
          <a:xfrm>
            <a:off x="3571646" y="5185562"/>
            <a:ext cx="67208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Nematodes</a:t>
            </a:r>
            <a:endParaRPr lang="en-US" sz="800" dirty="0"/>
          </a:p>
        </p:txBody>
      </p:sp>
      <p:sp>
        <p:nvSpPr>
          <p:cNvPr id="53" name="Text 41"/>
          <p:cNvSpPr txBox="1"/>
          <p:nvPr/>
        </p:nvSpPr>
        <p:spPr>
          <a:xfrm>
            <a:off x="3381451" y="5370271"/>
            <a:ext cx="2410358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data for nematode control</a:t>
            </a:r>
            <a:endParaRPr lang="en-US" sz="800" dirty="0"/>
          </a:p>
        </p:txBody>
      </p:sp>
      <p:sp>
        <p:nvSpPr>
          <p:cNvPr id="54" name="Shape 42"/>
          <p:cNvSpPr/>
          <p:nvPr/>
        </p:nvSpPr>
        <p:spPr>
          <a:xfrm>
            <a:off x="6172200" y="1466698"/>
            <a:ext cx="5562295" cy="2333549"/>
          </a:xfrm>
          <a:prstGeom prst="roundRect">
            <a:avLst>
              <a:gd name="adj" fmla="val 25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43"/>
          <p:cNvSpPr/>
          <p:nvPr/>
        </p:nvSpPr>
        <p:spPr>
          <a:xfrm>
            <a:off x="6295644" y="159105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6" name="Image 1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353251" y="1647749"/>
            <a:ext cx="114300" cy="114300"/>
          </a:xfrm>
          <a:prstGeom prst="rect">
            <a:avLst/>
          </a:prstGeom>
        </p:spPr>
      </p:pic>
      <p:sp>
        <p:nvSpPr>
          <p:cNvPr id="57" name="Text 44"/>
          <p:cNvSpPr txBox="1"/>
          <p:nvPr/>
        </p:nvSpPr>
        <p:spPr>
          <a:xfrm>
            <a:off x="6601054" y="1623974"/>
            <a:ext cx="2211019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Translatability &amp; Field Reality</a:t>
            </a:r>
            <a:endParaRPr lang="en-US" sz="1000" dirty="0"/>
          </a:p>
        </p:txBody>
      </p:sp>
      <p:sp>
        <p:nvSpPr>
          <p:cNvPr id="58" name="Shape 45"/>
          <p:cNvSpPr/>
          <p:nvPr/>
        </p:nvSpPr>
        <p:spPr>
          <a:xfrm>
            <a:off x="6295644" y="1914754"/>
            <a:ext cx="5315407" cy="362102"/>
          </a:xfrm>
          <a:prstGeom prst="roundRect">
            <a:avLst>
              <a:gd name="adj" fmla="val 79745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46"/>
          <p:cNvSpPr/>
          <p:nvPr/>
        </p:nvSpPr>
        <p:spPr>
          <a:xfrm>
            <a:off x="6353251" y="1990649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0" name="Image 11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6415430" y="2014423"/>
            <a:ext cx="9144" cy="85954"/>
          </a:xfrm>
          <a:prstGeom prst="rect">
            <a:avLst/>
          </a:prstGeom>
        </p:spPr>
      </p:pic>
      <p:sp>
        <p:nvSpPr>
          <p:cNvPr id="61" name="Text 47"/>
          <p:cNvSpPr txBox="1"/>
          <p:nvPr/>
        </p:nvSpPr>
        <p:spPr>
          <a:xfrm>
            <a:off x="6543446" y="1971446"/>
            <a:ext cx="501091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vitro vs. in vivo: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Many data are from controlled lab conditions; fewer replicated field trials with exact IG specifications </a:t>
            </a:r>
            <a:endParaRPr lang="en-US" sz="800" dirty="0"/>
          </a:p>
        </p:txBody>
      </p:sp>
      <p:sp>
        <p:nvSpPr>
          <p:cNvPr id="62" name="Shape 48"/>
          <p:cNvSpPr/>
          <p:nvPr/>
        </p:nvSpPr>
        <p:spPr>
          <a:xfrm>
            <a:off x="6295644" y="2333549"/>
            <a:ext cx="5315407" cy="362102"/>
          </a:xfrm>
          <a:prstGeom prst="roundRect">
            <a:avLst>
              <a:gd name="adj" fmla="val 79745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49"/>
          <p:cNvSpPr/>
          <p:nvPr/>
        </p:nvSpPr>
        <p:spPr>
          <a:xfrm>
            <a:off x="6353251" y="2409444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Image 12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6415430" y="2433218"/>
            <a:ext cx="9144" cy="85954"/>
          </a:xfrm>
          <a:prstGeom prst="rect">
            <a:avLst/>
          </a:prstGeom>
        </p:spPr>
      </p:pic>
      <p:sp>
        <p:nvSpPr>
          <p:cNvPr id="65" name="Text 50"/>
          <p:cNvSpPr txBox="1"/>
          <p:nvPr/>
        </p:nvSpPr>
        <p:spPr>
          <a:xfrm>
            <a:off x="6543446" y="2391156"/>
            <a:ext cx="501091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Environmental factors: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Activity depends on pH, water chemistry, and spray volume; performance may vary with leaf-surface conditions </a:t>
            </a:r>
            <a:endParaRPr lang="en-US" sz="800" dirty="0"/>
          </a:p>
        </p:txBody>
      </p:sp>
      <p:sp>
        <p:nvSpPr>
          <p:cNvPr id="66" name="Shape 51"/>
          <p:cNvSpPr/>
          <p:nvPr/>
        </p:nvSpPr>
        <p:spPr>
          <a:xfrm>
            <a:off x="6295644" y="2752344"/>
            <a:ext cx="5315407" cy="267005"/>
          </a:xfrm>
          <a:prstGeom prst="roundRect">
            <a:avLst>
              <a:gd name="adj" fmla="val 146771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52"/>
          <p:cNvSpPr/>
          <p:nvPr/>
        </p:nvSpPr>
        <p:spPr>
          <a:xfrm>
            <a:off x="6353251" y="2829154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8" name="Image 13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6415430" y="2852928"/>
            <a:ext cx="9144" cy="85954"/>
          </a:xfrm>
          <a:prstGeom prst="rect">
            <a:avLst/>
          </a:prstGeom>
        </p:spPr>
      </p:pic>
      <p:sp>
        <p:nvSpPr>
          <p:cNvPr id="69" name="Text 53"/>
          <p:cNvSpPr txBox="1"/>
          <p:nvPr/>
        </p:nvSpPr>
        <p:spPr>
          <a:xfrm>
            <a:off x="6543446" y="2809951"/>
            <a:ext cx="4867351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timing: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Optimal timing and frequency not well-established for all pathogen types </a:t>
            </a:r>
            <a:endParaRPr lang="en-US" sz="800" dirty="0"/>
          </a:p>
        </p:txBody>
      </p:sp>
      <p:sp>
        <p:nvSpPr>
          <p:cNvPr id="70" name="Shape 54"/>
          <p:cNvSpPr/>
          <p:nvPr/>
        </p:nvSpPr>
        <p:spPr>
          <a:xfrm>
            <a:off x="6172200" y="3914546"/>
            <a:ext cx="5562295" cy="2333549"/>
          </a:xfrm>
          <a:prstGeom prst="roundRect">
            <a:avLst>
              <a:gd name="adj" fmla="val 25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55"/>
          <p:cNvSpPr/>
          <p:nvPr/>
        </p:nvSpPr>
        <p:spPr>
          <a:xfrm>
            <a:off x="6295644" y="4038905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2" name="Image 1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353251" y="4095598"/>
            <a:ext cx="114300" cy="114300"/>
          </a:xfrm>
          <a:prstGeom prst="rect">
            <a:avLst/>
          </a:prstGeom>
        </p:spPr>
      </p:pic>
      <p:sp>
        <p:nvSpPr>
          <p:cNvPr id="73" name="Text 56"/>
          <p:cNvSpPr txBox="1"/>
          <p:nvPr/>
        </p:nvSpPr>
        <p:spPr>
          <a:xfrm>
            <a:off x="6601054" y="4071823"/>
            <a:ext cx="3151937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&amp; Commercial Considerations</a:t>
            </a:r>
            <a:endParaRPr lang="en-US" sz="1000" dirty="0"/>
          </a:p>
        </p:txBody>
      </p:sp>
      <p:sp>
        <p:nvSpPr>
          <p:cNvPr id="74" name="Shape 57"/>
          <p:cNvSpPr/>
          <p:nvPr/>
        </p:nvSpPr>
        <p:spPr>
          <a:xfrm>
            <a:off x="6295644" y="4362602"/>
            <a:ext cx="5315407" cy="362102"/>
          </a:xfrm>
          <a:prstGeom prst="roundRect">
            <a:avLst>
              <a:gd name="adj" fmla="val 79745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58"/>
          <p:cNvSpPr/>
          <p:nvPr/>
        </p:nvSpPr>
        <p:spPr>
          <a:xfrm>
            <a:off x="6353251" y="4438498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6" name="Image 15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6415430" y="4462272"/>
            <a:ext cx="9144" cy="85954"/>
          </a:xfrm>
          <a:prstGeom prst="rect">
            <a:avLst/>
          </a:prstGeom>
        </p:spPr>
      </p:pic>
      <p:sp>
        <p:nvSpPr>
          <p:cNvPr id="77" name="Text 59"/>
          <p:cNvSpPr txBox="1"/>
          <p:nvPr/>
        </p:nvSpPr>
        <p:spPr>
          <a:xfrm>
            <a:off x="6543446" y="4419295"/>
            <a:ext cx="501091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Registration pathways: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Label claims for specific pathogens require jurisdictional approvals and may vary by market </a:t>
            </a:r>
            <a:endParaRPr lang="en-US" sz="800" dirty="0"/>
          </a:p>
        </p:txBody>
      </p:sp>
      <p:sp>
        <p:nvSpPr>
          <p:cNvPr id="78" name="Shape 60"/>
          <p:cNvSpPr/>
          <p:nvPr/>
        </p:nvSpPr>
        <p:spPr>
          <a:xfrm>
            <a:off x="6295644" y="4781398"/>
            <a:ext cx="5315407" cy="267005"/>
          </a:xfrm>
          <a:prstGeom prst="roundRect">
            <a:avLst>
              <a:gd name="adj" fmla="val 146771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61"/>
          <p:cNvSpPr/>
          <p:nvPr/>
        </p:nvSpPr>
        <p:spPr>
          <a:xfrm>
            <a:off x="6353251" y="4858207"/>
            <a:ext cx="133502" cy="13350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0" name="Image 16" descr="preencoded.png"/>
          <p:cNvPicPr>
            <a:picLocks noChangeAspect="1"/>
          </p:cNvPicPr>
          <p:nvPr/>
        </p:nvPicPr>
        <p:blipFill>
          <a:blip r:embed="rId5"/>
          <a:srcRect t="-8749" b="-8749"/>
          <a:stretch/>
        </p:blipFill>
        <p:spPr>
          <a:xfrm>
            <a:off x="6415430" y="4881982"/>
            <a:ext cx="9144" cy="85954"/>
          </a:xfrm>
          <a:prstGeom prst="rect">
            <a:avLst/>
          </a:prstGeom>
        </p:spPr>
      </p:pic>
      <p:sp>
        <p:nvSpPr>
          <p:cNvPr id="81" name="Text 62"/>
          <p:cNvSpPr txBox="1"/>
          <p:nvPr/>
        </p:nvSpPr>
        <p:spPr>
          <a:xfrm>
            <a:off x="6543446" y="4839005"/>
            <a:ext cx="4991710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Residue/MRL positioning:</a:t>
            </a:r>
            <a:r>
              <a:rPr lang="en-US" sz="8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Residue limits and maximum residue levels vary by country and crop </a:t>
            </a:r>
            <a:endParaRPr lang="en-US" sz="800" dirty="0"/>
          </a:p>
        </p:txBody>
      </p:sp>
      <p:pic>
        <p:nvPicPr>
          <p:cNvPr id="82" name="Image 17" descr="preencoded.png"/>
          <p:cNvPicPr>
            <a:picLocks noChangeAspect="1"/>
          </p:cNvPicPr>
          <p:nvPr/>
        </p:nvPicPr>
        <p:blipFill>
          <a:blip r:embed="rId13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83" name="Shape 63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4" name="Image 18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43154" y="247802"/>
            <a:ext cx="171907" cy="171907"/>
          </a:xfrm>
          <a:prstGeom prst="rect">
            <a:avLst/>
          </a:prstGeom>
        </p:spPr>
      </p:pic>
      <p:sp>
        <p:nvSpPr>
          <p:cNvPr id="85" name="Text 64"/>
          <p:cNvSpPr txBox="1"/>
          <p:nvPr/>
        </p:nvSpPr>
        <p:spPr>
          <a:xfrm>
            <a:off x="952805" y="152705"/>
            <a:ext cx="340979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Limitations and Risk Assessment</a:t>
            </a:r>
            <a:endParaRPr lang="en-US" sz="1300" dirty="0"/>
          </a:p>
        </p:txBody>
      </p:sp>
      <p:sp>
        <p:nvSpPr>
          <p:cNvPr id="86" name="Text 65"/>
          <p:cNvSpPr txBox="1"/>
          <p:nvPr/>
        </p:nvSpPr>
        <p:spPr>
          <a:xfrm>
            <a:off x="1028700" y="362102"/>
            <a:ext cx="2895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the evidence does NOT prove</a:t>
            </a:r>
            <a:endParaRPr lang="en-US" sz="900" dirty="0"/>
          </a:p>
        </p:txBody>
      </p:sp>
      <p:sp>
        <p:nvSpPr>
          <p:cNvPr id="87" name="Text 66"/>
          <p:cNvSpPr txBox="1"/>
          <p:nvPr/>
        </p:nvSpPr>
        <p:spPr>
          <a:xfrm>
            <a:off x="9802368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900" dirty="0"/>
          </a:p>
        </p:txBody>
      </p:sp>
      <p:sp>
        <p:nvSpPr>
          <p:cNvPr id="88" name="Shape 67"/>
          <p:cNvSpPr/>
          <p:nvPr/>
        </p:nvSpPr>
        <p:spPr>
          <a:xfrm>
            <a:off x="10857586" y="228600"/>
            <a:ext cx="886054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 68"/>
          <p:cNvSpPr txBox="1"/>
          <p:nvPr/>
        </p:nvSpPr>
        <p:spPr>
          <a:xfrm>
            <a:off x="10857586" y="228600"/>
            <a:ext cx="886054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Analysis</a:t>
            </a:r>
            <a:endParaRPr lang="en-US" sz="800" dirty="0"/>
          </a:p>
        </p:txBody>
      </p:sp>
      <p:sp>
        <p:nvSpPr>
          <p:cNvPr id="90" name="Shape 69"/>
          <p:cNvSpPr/>
          <p:nvPr/>
        </p:nvSpPr>
        <p:spPr>
          <a:xfrm>
            <a:off x="0" y="59436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1" name="Shape 70"/>
          <p:cNvSpPr/>
          <p:nvPr/>
        </p:nvSpPr>
        <p:spPr>
          <a:xfrm>
            <a:off x="0" y="59436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71"/>
          <p:cNvSpPr txBox="1"/>
          <p:nvPr/>
        </p:nvSpPr>
        <p:spPr>
          <a:xfrm>
            <a:off x="457200" y="61100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93" name="Image 19" descr="preencoded.png"/>
          <p:cNvPicPr>
            <a:picLocks noChangeAspect="1"/>
          </p:cNvPicPr>
          <p:nvPr/>
        </p:nvPicPr>
        <p:blipFill>
          <a:blip r:embed="rId15"/>
          <a:srcRect t="-2187" b="-2187"/>
          <a:stretch/>
        </p:blipFill>
        <p:spPr>
          <a:xfrm>
            <a:off x="3284525" y="6100877"/>
            <a:ext cx="9144" cy="152705"/>
          </a:xfrm>
          <a:prstGeom prst="rect">
            <a:avLst/>
          </a:prstGeom>
        </p:spPr>
      </p:pic>
      <p:sp>
        <p:nvSpPr>
          <p:cNvPr id="94" name="Text 72"/>
          <p:cNvSpPr txBox="1"/>
          <p:nvPr/>
        </p:nvSpPr>
        <p:spPr>
          <a:xfrm>
            <a:off x="3446374" y="61100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95" name="Image 20" descr="preencoded.png"/>
          <p:cNvPicPr>
            <a:picLocks noChangeAspect="1"/>
          </p:cNvPicPr>
          <p:nvPr/>
        </p:nvPicPr>
        <p:blipFill>
          <a:blip r:embed="rId15"/>
          <a:srcRect t="-2187" b="-2187"/>
          <a:stretch/>
        </p:blipFill>
        <p:spPr>
          <a:xfrm>
            <a:off x="4401007" y="6100877"/>
            <a:ext cx="9144" cy="152705"/>
          </a:xfrm>
          <a:prstGeom prst="rect">
            <a:avLst/>
          </a:prstGeom>
        </p:spPr>
      </p:pic>
      <p:sp>
        <p:nvSpPr>
          <p:cNvPr id="96" name="Text 73"/>
          <p:cNvSpPr txBox="1"/>
          <p:nvPr/>
        </p:nvSpPr>
        <p:spPr>
          <a:xfrm>
            <a:off x="4562856" y="61100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97" name="Shape 74"/>
          <p:cNvSpPr/>
          <p:nvPr/>
        </p:nvSpPr>
        <p:spPr>
          <a:xfrm>
            <a:off x="10533888" y="6139282"/>
            <a:ext cx="75895" cy="75895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75"/>
          <p:cNvSpPr txBox="1"/>
          <p:nvPr/>
        </p:nvSpPr>
        <p:spPr>
          <a:xfrm>
            <a:off x="10648188" y="6110021"/>
            <a:ext cx="130393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limitations identified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33018"/>
            <a:ext cx="8906256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 at $130/kg and 6 g/L Dose</a:t>
            </a:r>
            <a:endParaRPr lang="en-US" sz="18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147572"/>
            <a:ext cx="89062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per hectare analysis for different spray volumes and application scenarios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9360713" y="819302"/>
            <a:ext cx="694944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511589" y="905256"/>
            <a:ext cx="39319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9522562" y="1114654"/>
            <a:ext cx="372161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kg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165385" y="819302"/>
            <a:ext cx="705002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0290658" y="905256"/>
            <a:ext cx="45354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g/L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0327234" y="1114654"/>
            <a:ext cx="38130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dosage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10980115" y="819302"/>
            <a:ext cx="761695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 txBox="1"/>
          <p:nvPr/>
        </p:nvSpPr>
        <p:spPr>
          <a:xfrm>
            <a:off x="11116361" y="905256"/>
            <a:ext cx="4901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$0.78</a:t>
            </a:r>
            <a:endParaRPr lang="en-US" sz="1200" dirty="0"/>
          </a:p>
        </p:txBody>
      </p:sp>
      <p:sp>
        <p:nvSpPr>
          <p:cNvPr id="14" name="Text 11"/>
          <p:cNvSpPr txBox="1"/>
          <p:nvPr/>
        </p:nvSpPr>
        <p:spPr>
          <a:xfrm>
            <a:off x="11141964" y="1114654"/>
            <a:ext cx="438912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L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57200" y="1466698"/>
            <a:ext cx="5562295" cy="2638044"/>
          </a:xfrm>
          <a:prstGeom prst="roundRect">
            <a:avLst>
              <a:gd name="adj" fmla="val 20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19049" y="159105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rcRect l="-133" r="-133"/>
          <a:stretch/>
        </p:blipFill>
        <p:spPr>
          <a:xfrm>
            <a:off x="690372" y="1647749"/>
            <a:ext cx="85954" cy="114300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923544" y="1623974"/>
            <a:ext cx="2641702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Per Hectare by Spray Volume</a:t>
            </a:r>
            <a:endParaRPr lang="en-US" sz="10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9049" y="1914754"/>
          <a:ext cx="5238597" cy="1353310"/>
        </p:xfrm>
        <a:graphic>
          <a:graphicData uri="http://schemas.openxmlformats.org/drawingml/2006/table">
            <a:tbl>
              <a:tblPr/>
              <a:tblGrid>
                <a:gridCol w="1926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8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8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06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Spray Volume (L/ha)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Chitosan (kg)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Cost/ha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Cost/acre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200 L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1.2 kg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$156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$63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300 L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1.8 kg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$234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$95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400 L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2.4 kg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$312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$126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600 L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3.6 kg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$468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5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$189</a:t>
                      </a:r>
                      <a:endParaRPr lang="en-US" sz="825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5895" marR="75895" marT="57607" marB="57607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Shape 15"/>
          <p:cNvSpPr/>
          <p:nvPr/>
        </p:nvSpPr>
        <p:spPr>
          <a:xfrm>
            <a:off x="619049" y="3491179"/>
            <a:ext cx="5238598" cy="485546"/>
          </a:xfrm>
          <a:prstGeom prst="roundRect">
            <a:avLst>
              <a:gd name="adj" fmla="val 44312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6"/>
          <p:cNvSpPr txBox="1"/>
          <p:nvPr/>
        </p:nvSpPr>
        <p:spPr>
          <a:xfrm>
            <a:off x="724205" y="3576218"/>
            <a:ext cx="50292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755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Cost/ha = (Spray L/ha × 6 g/L) ÷ 1000 × $130</a:t>
            </a:r>
            <a:endParaRPr lang="en-US" sz="800" dirty="0"/>
          </a:p>
        </p:txBody>
      </p:sp>
      <p:sp>
        <p:nvSpPr>
          <p:cNvPr id="22" name="Text 17"/>
          <p:cNvSpPr txBox="1"/>
          <p:nvPr/>
        </p:nvSpPr>
        <p:spPr>
          <a:xfrm>
            <a:off x="724205" y="3728923"/>
            <a:ext cx="50292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Example: 200 L/ha = (200 × 6) ÷ 1000 × 130 = $156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57200" y="4212641"/>
            <a:ext cx="5562295" cy="2038198"/>
          </a:xfrm>
          <a:prstGeom prst="roundRect">
            <a:avLst>
              <a:gd name="adj" fmla="val 33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619049" y="4336999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76656" y="4393692"/>
            <a:ext cx="114300" cy="114300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923544" y="4369918"/>
            <a:ext cx="140909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Assumptions</a:t>
            </a:r>
            <a:endParaRPr lang="en-US" sz="1000" dirty="0"/>
          </a:p>
        </p:txBody>
      </p:sp>
      <p:sp>
        <p:nvSpPr>
          <p:cNvPr id="27" name="Shape 21"/>
          <p:cNvSpPr/>
          <p:nvPr/>
        </p:nvSpPr>
        <p:spPr>
          <a:xfrm>
            <a:off x="619049" y="4908499"/>
            <a:ext cx="5238598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2"/>
          <p:cNvSpPr txBox="1"/>
          <p:nvPr/>
        </p:nvSpPr>
        <p:spPr>
          <a:xfrm>
            <a:off x="619049" y="4698187"/>
            <a:ext cx="91897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price</a:t>
            </a:r>
            <a:endParaRPr lang="en-US" sz="800" dirty="0"/>
          </a:p>
        </p:txBody>
      </p:sp>
      <p:sp>
        <p:nvSpPr>
          <p:cNvPr id="29" name="Text 23"/>
          <p:cNvSpPr txBox="1"/>
          <p:nvPr/>
        </p:nvSpPr>
        <p:spPr>
          <a:xfrm>
            <a:off x="4692701" y="4698187"/>
            <a:ext cx="139446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$130/kg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(scenario input)</a:t>
            </a:r>
            <a:endParaRPr lang="en-US" sz="800" dirty="0"/>
          </a:p>
        </p:txBody>
      </p:sp>
      <p:sp>
        <p:nvSpPr>
          <p:cNvPr id="30" name="Shape 24"/>
          <p:cNvSpPr/>
          <p:nvPr/>
        </p:nvSpPr>
        <p:spPr>
          <a:xfrm>
            <a:off x="619049" y="5315407"/>
            <a:ext cx="5238598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5"/>
          <p:cNvSpPr txBox="1"/>
          <p:nvPr/>
        </p:nvSpPr>
        <p:spPr>
          <a:xfrm>
            <a:off x="619049" y="5106010"/>
            <a:ext cx="7818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Dosage rate</a:t>
            </a:r>
            <a:endParaRPr lang="en-US" sz="800" dirty="0"/>
          </a:p>
        </p:txBody>
      </p:sp>
      <p:sp>
        <p:nvSpPr>
          <p:cNvPr id="32" name="Text 26"/>
          <p:cNvSpPr txBox="1"/>
          <p:nvPr/>
        </p:nvSpPr>
        <p:spPr>
          <a:xfrm>
            <a:off x="4789627" y="510601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g/L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(application rate)</a:t>
            </a:r>
            <a:endParaRPr lang="en-US" sz="800" dirty="0"/>
          </a:p>
        </p:txBody>
      </p:sp>
      <p:sp>
        <p:nvSpPr>
          <p:cNvPr id="33" name="Shape 27"/>
          <p:cNvSpPr/>
          <p:nvPr/>
        </p:nvSpPr>
        <p:spPr>
          <a:xfrm>
            <a:off x="619049" y="5723230"/>
            <a:ext cx="5238598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8"/>
          <p:cNvSpPr txBox="1"/>
          <p:nvPr/>
        </p:nvSpPr>
        <p:spPr>
          <a:xfrm>
            <a:off x="619049" y="5512918"/>
            <a:ext cx="8577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 volume</a:t>
            </a:r>
            <a:endParaRPr lang="en-US" sz="800" dirty="0"/>
          </a:p>
        </p:txBody>
      </p:sp>
      <p:sp>
        <p:nvSpPr>
          <p:cNvPr id="35" name="Text 29"/>
          <p:cNvSpPr txBox="1"/>
          <p:nvPr/>
        </p:nvSpPr>
        <p:spPr>
          <a:xfrm>
            <a:off x="4452214" y="5512918"/>
            <a:ext cx="167792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200-600 L/ha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(typical range)</a:t>
            </a:r>
            <a:endParaRPr lang="en-US" sz="800" dirty="0"/>
          </a:p>
        </p:txBody>
      </p:sp>
      <p:sp>
        <p:nvSpPr>
          <p:cNvPr id="36" name="Text 30"/>
          <p:cNvSpPr txBox="1"/>
          <p:nvPr/>
        </p:nvSpPr>
        <p:spPr>
          <a:xfrm>
            <a:off x="619049" y="5920740"/>
            <a:ext cx="92811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Coverage area</a:t>
            </a:r>
            <a:endParaRPr lang="en-US" sz="800" dirty="0"/>
          </a:p>
        </p:txBody>
      </p:sp>
      <p:sp>
        <p:nvSpPr>
          <p:cNvPr id="37" name="Text 31"/>
          <p:cNvSpPr txBox="1"/>
          <p:nvPr/>
        </p:nvSpPr>
        <p:spPr>
          <a:xfrm>
            <a:off x="4395521" y="5920740"/>
            <a:ext cx="174559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ha = 2.47 acres </a:t>
            </a:r>
            <a:r>
              <a:rPr lang="en-US" sz="8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(conversion)</a:t>
            </a:r>
            <a:endParaRPr lang="en-US" sz="800" dirty="0"/>
          </a:p>
        </p:txBody>
      </p:sp>
      <p:sp>
        <p:nvSpPr>
          <p:cNvPr id="38" name="Shape 32"/>
          <p:cNvSpPr/>
          <p:nvPr/>
        </p:nvSpPr>
        <p:spPr>
          <a:xfrm>
            <a:off x="6172200" y="1466698"/>
            <a:ext cx="5562295" cy="4781398"/>
          </a:xfrm>
          <a:prstGeom prst="roundRect">
            <a:avLst>
              <a:gd name="adj" fmla="val 61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3"/>
          <p:cNvSpPr/>
          <p:nvPr/>
        </p:nvSpPr>
        <p:spPr>
          <a:xfrm>
            <a:off x="6334049" y="159105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91656" y="1647749"/>
            <a:ext cx="114300" cy="114300"/>
          </a:xfrm>
          <a:prstGeom prst="rect">
            <a:avLst/>
          </a:prstGeom>
        </p:spPr>
      </p:pic>
      <p:sp>
        <p:nvSpPr>
          <p:cNvPr id="41" name="Text 34"/>
          <p:cNvSpPr txBox="1"/>
          <p:nvPr/>
        </p:nvSpPr>
        <p:spPr>
          <a:xfrm>
            <a:off x="6638544" y="1623974"/>
            <a:ext cx="348843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Comparison vs Conventional Fungicides</a:t>
            </a:r>
            <a:endParaRPr lang="en-US" sz="1000" dirty="0"/>
          </a:p>
        </p:txBody>
      </p:sp>
      <p:sp>
        <p:nvSpPr>
          <p:cNvPr id="42" name="Text 35"/>
          <p:cNvSpPr txBox="1"/>
          <p:nvPr/>
        </p:nvSpPr>
        <p:spPr>
          <a:xfrm>
            <a:off x="6334049" y="1933956"/>
            <a:ext cx="2563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Copper hydroxide (Kocide)</a:t>
            </a:r>
            <a:endParaRPr lang="en-US" sz="800" dirty="0"/>
          </a:p>
        </p:txBody>
      </p:sp>
      <p:sp>
        <p:nvSpPr>
          <p:cNvPr id="43" name="Text 36"/>
          <p:cNvSpPr txBox="1"/>
          <p:nvPr/>
        </p:nvSpPr>
        <p:spPr>
          <a:xfrm>
            <a:off x="6334049" y="2099462"/>
            <a:ext cx="256306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$20-55/ha</a:t>
            </a:r>
            <a:endParaRPr lang="en-US" sz="900" dirty="0"/>
          </a:p>
        </p:txBody>
      </p:sp>
      <p:sp>
        <p:nvSpPr>
          <p:cNvPr id="44" name="Text 37"/>
          <p:cNvSpPr txBox="1"/>
          <p:nvPr/>
        </p:nvSpPr>
        <p:spPr>
          <a:xfrm>
            <a:off x="6334049" y="2273198"/>
            <a:ext cx="2563063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~$10-13/lb</a:t>
            </a:r>
            <a:endParaRPr lang="en-US" sz="800" dirty="0"/>
          </a:p>
        </p:txBody>
      </p:sp>
      <p:sp>
        <p:nvSpPr>
          <p:cNvPr id="45" name="Text 38"/>
          <p:cNvSpPr txBox="1"/>
          <p:nvPr/>
        </p:nvSpPr>
        <p:spPr>
          <a:xfrm>
            <a:off x="9010498" y="1933956"/>
            <a:ext cx="2563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Mancozeb (Dithane)</a:t>
            </a:r>
            <a:endParaRPr lang="en-US" sz="800" dirty="0"/>
          </a:p>
        </p:txBody>
      </p:sp>
      <p:sp>
        <p:nvSpPr>
          <p:cNvPr id="46" name="Text 39"/>
          <p:cNvSpPr txBox="1"/>
          <p:nvPr/>
        </p:nvSpPr>
        <p:spPr>
          <a:xfrm>
            <a:off x="9010498" y="2099462"/>
            <a:ext cx="256306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$25-62/ha</a:t>
            </a:r>
            <a:endParaRPr lang="en-US" sz="900" dirty="0"/>
          </a:p>
        </p:txBody>
      </p:sp>
      <p:sp>
        <p:nvSpPr>
          <p:cNvPr id="47" name="Text 40"/>
          <p:cNvSpPr txBox="1"/>
          <p:nvPr/>
        </p:nvSpPr>
        <p:spPr>
          <a:xfrm>
            <a:off x="9010498" y="2273198"/>
            <a:ext cx="2563063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~$8.7-10.5/qt</a:t>
            </a:r>
            <a:endParaRPr lang="en-US" sz="800" dirty="0"/>
          </a:p>
        </p:txBody>
      </p:sp>
      <p:sp>
        <p:nvSpPr>
          <p:cNvPr id="48" name="Text 41"/>
          <p:cNvSpPr txBox="1"/>
          <p:nvPr/>
        </p:nvSpPr>
        <p:spPr>
          <a:xfrm>
            <a:off x="6334049" y="2520086"/>
            <a:ext cx="2563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Azoxystrobin (Quadris)</a:t>
            </a:r>
            <a:endParaRPr lang="en-US" sz="800" dirty="0"/>
          </a:p>
        </p:txBody>
      </p:sp>
      <p:sp>
        <p:nvSpPr>
          <p:cNvPr id="49" name="Text 42"/>
          <p:cNvSpPr txBox="1"/>
          <p:nvPr/>
        </p:nvSpPr>
        <p:spPr>
          <a:xfrm>
            <a:off x="6334049" y="2686507"/>
            <a:ext cx="256306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$7-15/ha</a:t>
            </a:r>
            <a:endParaRPr lang="en-US" sz="900" dirty="0"/>
          </a:p>
        </p:txBody>
      </p:sp>
      <p:sp>
        <p:nvSpPr>
          <p:cNvPr id="50" name="Text 43"/>
          <p:cNvSpPr txBox="1"/>
          <p:nvPr/>
        </p:nvSpPr>
        <p:spPr>
          <a:xfrm>
            <a:off x="6334049" y="2859329"/>
            <a:ext cx="2563063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~$0.45-1/oz</a:t>
            </a:r>
            <a:endParaRPr lang="en-US" sz="800" dirty="0"/>
          </a:p>
        </p:txBody>
      </p:sp>
      <p:sp>
        <p:nvSpPr>
          <p:cNvPr id="51" name="Text 44"/>
          <p:cNvSpPr txBox="1"/>
          <p:nvPr/>
        </p:nvSpPr>
        <p:spPr>
          <a:xfrm>
            <a:off x="9010498" y="2520086"/>
            <a:ext cx="25630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</a:t>
            </a:r>
            <a:endParaRPr lang="en-US" sz="800" dirty="0"/>
          </a:p>
        </p:txBody>
      </p:sp>
      <p:sp>
        <p:nvSpPr>
          <p:cNvPr id="52" name="Text 45"/>
          <p:cNvSpPr txBox="1"/>
          <p:nvPr/>
        </p:nvSpPr>
        <p:spPr>
          <a:xfrm>
            <a:off x="9010498" y="2686507"/>
            <a:ext cx="2563063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$156-468/ha</a:t>
            </a:r>
            <a:endParaRPr lang="en-US" sz="900" dirty="0"/>
          </a:p>
        </p:txBody>
      </p:sp>
      <p:sp>
        <p:nvSpPr>
          <p:cNvPr id="53" name="Text 46"/>
          <p:cNvSpPr txBox="1"/>
          <p:nvPr/>
        </p:nvSpPr>
        <p:spPr>
          <a:xfrm>
            <a:off x="9010498" y="2859329"/>
            <a:ext cx="2563063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$130/kg</a:t>
            </a:r>
            <a:endParaRPr lang="en-US" sz="800" dirty="0"/>
          </a:p>
        </p:txBody>
      </p:sp>
      <p:sp>
        <p:nvSpPr>
          <p:cNvPr id="54" name="Shape 47"/>
          <p:cNvSpPr/>
          <p:nvPr/>
        </p:nvSpPr>
        <p:spPr>
          <a:xfrm>
            <a:off x="6334049" y="3107131"/>
            <a:ext cx="5238598" cy="466344"/>
          </a:xfrm>
          <a:prstGeom prst="roundRect">
            <a:avLst>
              <a:gd name="adj" fmla="val 48019"/>
            </a:avLst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48"/>
          <p:cNvSpPr txBox="1"/>
          <p:nvPr/>
        </p:nvSpPr>
        <p:spPr>
          <a:xfrm>
            <a:off x="6458407" y="3193085"/>
            <a:ext cx="4991710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</a:t>
            </a:r>
            <a:r>
              <a:rPr lang="en-US" sz="80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IG cost is higher per application but may offer residue advantages and compatibility with organic/regenerative programs </a:t>
            </a:r>
            <a:endParaRPr lang="en-US" sz="800" dirty="0"/>
          </a:p>
        </p:txBody>
      </p:sp>
      <p:pic>
        <p:nvPicPr>
          <p:cNvPr id="56" name="Image 4" descr="preencoded.png"/>
          <p:cNvPicPr>
            <a:picLocks noChangeAspect="1"/>
          </p:cNvPicPr>
          <p:nvPr/>
        </p:nvPicPr>
        <p:blipFill>
          <a:blip r:embed="rId7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57" name="Shape 49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8" name="Image 5" descr="preencoded.png"/>
          <p:cNvPicPr>
            <a:picLocks noChangeAspect="1"/>
          </p:cNvPicPr>
          <p:nvPr/>
        </p:nvPicPr>
        <p:blipFill>
          <a:blip r:embed="rId8"/>
          <a:srcRect l="-1773" r="-1773"/>
          <a:stretch/>
        </p:blipFill>
        <p:spPr>
          <a:xfrm>
            <a:off x="562356" y="247802"/>
            <a:ext cx="133502" cy="171907"/>
          </a:xfrm>
          <a:prstGeom prst="rect">
            <a:avLst/>
          </a:prstGeom>
        </p:spPr>
      </p:pic>
      <p:sp>
        <p:nvSpPr>
          <p:cNvPr id="59" name="Text 50"/>
          <p:cNvSpPr txBox="1"/>
          <p:nvPr/>
        </p:nvSpPr>
        <p:spPr>
          <a:xfrm>
            <a:off x="952805" y="152705"/>
            <a:ext cx="401055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 Analysis</a:t>
            </a:r>
            <a:endParaRPr lang="en-US" sz="1300" dirty="0"/>
          </a:p>
        </p:txBody>
      </p:sp>
      <p:sp>
        <p:nvSpPr>
          <p:cNvPr id="60" name="Text 51"/>
          <p:cNvSpPr txBox="1"/>
          <p:nvPr/>
        </p:nvSpPr>
        <p:spPr>
          <a:xfrm>
            <a:off x="1028700" y="362102"/>
            <a:ext cx="46204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modeling at $130/kg and 6 g/L dosage for tomato applications</a:t>
            </a:r>
            <a:endParaRPr lang="en-US" sz="900" dirty="0"/>
          </a:p>
        </p:txBody>
      </p:sp>
      <p:sp>
        <p:nvSpPr>
          <p:cNvPr id="61" name="Text 52"/>
          <p:cNvSpPr txBox="1"/>
          <p:nvPr/>
        </p:nvSpPr>
        <p:spPr>
          <a:xfrm>
            <a:off x="9626803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25, 2026</a:t>
            </a:r>
            <a:endParaRPr lang="en-US" sz="900" dirty="0"/>
          </a:p>
        </p:txBody>
      </p:sp>
      <p:sp>
        <p:nvSpPr>
          <p:cNvPr id="62" name="Shape 53"/>
          <p:cNvSpPr/>
          <p:nvPr/>
        </p:nvSpPr>
        <p:spPr>
          <a:xfrm>
            <a:off x="10681106" y="228600"/>
            <a:ext cx="1057046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54"/>
          <p:cNvSpPr txBox="1"/>
          <p:nvPr/>
        </p:nvSpPr>
        <p:spPr>
          <a:xfrm>
            <a:off x="10681106" y="228600"/>
            <a:ext cx="105796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Economic Model</a:t>
            </a:r>
            <a:endParaRPr lang="en-US" sz="800" dirty="0"/>
          </a:p>
        </p:txBody>
      </p:sp>
      <p:sp>
        <p:nvSpPr>
          <p:cNvPr id="64" name="Shape 55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5" name="Shape 56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57"/>
          <p:cNvSpPr txBox="1"/>
          <p:nvPr/>
        </p:nvSpPr>
        <p:spPr>
          <a:xfrm>
            <a:off x="457200" y="65672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67" name="Image 6" descr="preencoded.png"/>
          <p:cNvPicPr>
            <a:picLocks noChangeAspect="1"/>
          </p:cNvPicPr>
          <p:nvPr/>
        </p:nvPicPr>
        <p:blipFill>
          <a:blip r:embed="rId9"/>
          <a:srcRect t="-2187" b="-2187"/>
          <a:stretch/>
        </p:blipFill>
        <p:spPr>
          <a:xfrm>
            <a:off x="3284525" y="6558077"/>
            <a:ext cx="9144" cy="152705"/>
          </a:xfrm>
          <a:prstGeom prst="rect">
            <a:avLst/>
          </a:prstGeom>
        </p:spPr>
      </p:pic>
      <p:sp>
        <p:nvSpPr>
          <p:cNvPr id="68" name="Text 58"/>
          <p:cNvSpPr txBox="1"/>
          <p:nvPr/>
        </p:nvSpPr>
        <p:spPr>
          <a:xfrm>
            <a:off x="3446374" y="65672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69" name="Image 7" descr="preencoded.png"/>
          <p:cNvPicPr>
            <a:picLocks noChangeAspect="1"/>
          </p:cNvPicPr>
          <p:nvPr/>
        </p:nvPicPr>
        <p:blipFill>
          <a:blip r:embed="rId9"/>
          <a:srcRect t="-2187" b="-2187"/>
          <a:stretch/>
        </p:blipFill>
        <p:spPr>
          <a:xfrm>
            <a:off x="4401007" y="6558077"/>
            <a:ext cx="9144" cy="152705"/>
          </a:xfrm>
          <a:prstGeom prst="rect">
            <a:avLst/>
          </a:prstGeom>
        </p:spPr>
      </p:pic>
      <p:sp>
        <p:nvSpPr>
          <p:cNvPr id="70" name="Text 59"/>
          <p:cNvSpPr txBox="1"/>
          <p:nvPr/>
        </p:nvSpPr>
        <p:spPr>
          <a:xfrm>
            <a:off x="4562856" y="65672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71" name="Shape 60"/>
          <p:cNvSpPr/>
          <p:nvPr/>
        </p:nvSpPr>
        <p:spPr>
          <a:xfrm>
            <a:off x="10674706" y="65964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61"/>
          <p:cNvSpPr txBox="1"/>
          <p:nvPr/>
        </p:nvSpPr>
        <p:spPr>
          <a:xfrm>
            <a:off x="10789006" y="6567221"/>
            <a:ext cx="127467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Economics verified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929030"/>
            <a:ext cx="9249156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Conventional Fungicides vs Chitosan IG</a:t>
            </a:r>
            <a:endParaRPr lang="en-US" sz="21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328623"/>
            <a:ext cx="92491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Per-hectare cost comparison with application rates and pricing verification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9704527" y="895198"/>
            <a:ext cx="961949" cy="657454"/>
          </a:xfrm>
          <a:prstGeom prst="roundRect">
            <a:avLst>
              <a:gd name="adj" fmla="val 3225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943186" y="1019556"/>
            <a:ext cx="4864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9874606" y="1285646"/>
            <a:ext cx="621792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Products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0815523" y="895198"/>
            <a:ext cx="923544" cy="657454"/>
          </a:xfrm>
          <a:prstGeom prst="roundRect">
            <a:avLst>
              <a:gd name="adj" fmla="val 3225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1054182" y="1019556"/>
            <a:ext cx="448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11003890" y="1285646"/>
            <a:ext cx="54772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57200" y="1857146"/>
            <a:ext cx="5524805" cy="4895698"/>
          </a:xfrm>
          <a:prstGeom prst="roundRect">
            <a:avLst>
              <a:gd name="adj" fmla="val 87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94944" y="2095805"/>
            <a:ext cx="304495" cy="304495"/>
          </a:xfrm>
          <a:prstGeom prst="roundRect">
            <a:avLst>
              <a:gd name="adj" fmla="val 11261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1754" y="2171700"/>
            <a:ext cx="152705" cy="152705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1114654" y="2147926"/>
            <a:ext cx="2531059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Cost Comparison</a:t>
            </a:r>
            <a:endParaRPr lang="en-US" sz="1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94944" y="2667305"/>
          <a:ext cx="5048403" cy="3514955"/>
        </p:xfrm>
        <a:graphic>
          <a:graphicData uri="http://schemas.openxmlformats.org/drawingml/2006/table">
            <a:tbl>
              <a:tblPr/>
              <a:tblGrid>
                <a:gridCol w="1673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6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299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Product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14300" marB="114300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Rate (per ha)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14300" marB="114300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Cost/ha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14300" marB="114300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Cost/acre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14300" marB="114300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Kocide 3000-O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Copper hydroxide 46.1%</a:t>
                      </a:r>
                      <a:endParaRPr lang="en-US" sz="1200" dirty="0"/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0.75-1.75 lb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$20-55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$8-22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Dithane F-45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Mancozeb 37%</a:t>
                      </a:r>
                      <a:endParaRPr lang="en-US" sz="1200" dirty="0"/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1.2-2.4 qt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$25-62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$10-25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Quadris/2SC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Azoxystrobin 22.9%</a:t>
                      </a:r>
                      <a:endParaRPr lang="en-US" sz="1200" dirty="0"/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5-6.2 fl oz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$7-15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$3-6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99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25" b="1" dirty="0">
                          <a:solidFill>
                            <a:srgbClr val="1E3A5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Chitosan IG</a:t>
                      </a:r>
                      <a:endParaRPr lang="en-US" sz="1200" dirty="0"/>
                    </a:p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EA5E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COS-HCl 98% DDA</a:t>
                      </a:r>
                      <a:endParaRPr lang="en-US" sz="1200" dirty="0"/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6 g/L (200-600L)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$156-468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$63-189</a:t>
                      </a:r>
                      <a:endParaRPr lang="en-US" sz="10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705" marR="152705" marT="152705" marB="152705" anchor="ctr">
                    <a:lnL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ext 12"/>
          <p:cNvSpPr txBox="1"/>
          <p:nvPr/>
        </p:nvSpPr>
        <p:spPr>
          <a:xfrm>
            <a:off x="841248" y="6326734"/>
            <a:ext cx="490209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Costs exclude labor, surfactants, and logistics </a:t>
            </a:r>
            <a:endParaRPr lang="en-US" sz="9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4944" y="6359652"/>
            <a:ext cx="114300" cy="11430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6210605" y="1857146"/>
            <a:ext cx="5524805" cy="4895698"/>
          </a:xfrm>
          <a:prstGeom prst="roundRect">
            <a:avLst>
              <a:gd name="adj" fmla="val 87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4"/>
          <p:cNvSpPr/>
          <p:nvPr/>
        </p:nvSpPr>
        <p:spPr>
          <a:xfrm>
            <a:off x="6448349" y="2095805"/>
            <a:ext cx="304495" cy="304495"/>
          </a:xfrm>
          <a:prstGeom prst="roundRect">
            <a:avLst>
              <a:gd name="adj" fmla="val 11261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rcRect t="-100" b="-100"/>
          <a:stretch/>
        </p:blipFill>
        <p:spPr>
          <a:xfrm>
            <a:off x="6543446" y="2171700"/>
            <a:ext cx="114300" cy="15270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6867144" y="2147926"/>
            <a:ext cx="2516429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Breakdown Analysis</a:t>
            </a:r>
            <a:endParaRPr lang="en-US" sz="1300" dirty="0"/>
          </a:p>
        </p:txBody>
      </p:sp>
      <p:sp>
        <p:nvSpPr>
          <p:cNvPr id="23" name="Shape 16"/>
          <p:cNvSpPr/>
          <p:nvPr/>
        </p:nvSpPr>
        <p:spPr>
          <a:xfrm>
            <a:off x="6448349" y="3047695"/>
            <a:ext cx="5048402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7"/>
          <p:cNvSpPr txBox="1"/>
          <p:nvPr/>
        </p:nvSpPr>
        <p:spPr>
          <a:xfrm>
            <a:off x="6448349" y="2704795"/>
            <a:ext cx="216529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Copper hydroxide (Kocide)</a:t>
            </a:r>
            <a:endParaRPr lang="en-US" sz="1100" dirty="0"/>
          </a:p>
        </p:txBody>
      </p:sp>
      <p:sp>
        <p:nvSpPr>
          <p:cNvPr id="25" name="Text 18"/>
          <p:cNvSpPr txBox="1"/>
          <p:nvPr/>
        </p:nvSpPr>
        <p:spPr>
          <a:xfrm>
            <a:off x="9824314" y="2704795"/>
            <a:ext cx="199522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$10-13/lb </a:t>
            </a: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($100-129/10lb)</a:t>
            </a:r>
            <a:endParaRPr lang="en-US" sz="1100" dirty="0"/>
          </a:p>
        </p:txBody>
      </p:sp>
      <p:sp>
        <p:nvSpPr>
          <p:cNvPr id="26" name="Shape 19"/>
          <p:cNvSpPr/>
          <p:nvPr/>
        </p:nvSpPr>
        <p:spPr>
          <a:xfrm>
            <a:off x="6448349" y="3666744"/>
            <a:ext cx="5048402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0"/>
          <p:cNvSpPr txBox="1"/>
          <p:nvPr/>
        </p:nvSpPr>
        <p:spPr>
          <a:xfrm>
            <a:off x="6448349" y="3323844"/>
            <a:ext cx="15983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Mancozeb (Dithane)</a:t>
            </a:r>
            <a:endParaRPr lang="en-US" sz="1100" dirty="0"/>
          </a:p>
        </p:txBody>
      </p:sp>
      <p:sp>
        <p:nvSpPr>
          <p:cNvPr id="28" name="Text 21"/>
          <p:cNvSpPr txBox="1"/>
          <p:nvPr/>
        </p:nvSpPr>
        <p:spPr>
          <a:xfrm>
            <a:off x="9557309" y="3323844"/>
            <a:ext cx="231251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$8.7-10.5/qt </a:t>
            </a: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($87-105/2.5gal)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6448349" y="4286707"/>
            <a:ext cx="5048402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3"/>
          <p:cNvSpPr txBox="1"/>
          <p:nvPr/>
        </p:nvSpPr>
        <p:spPr>
          <a:xfrm>
            <a:off x="6448349" y="3943807"/>
            <a:ext cx="1858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Azoxystrobin (Quadris)</a:t>
            </a:r>
            <a:endParaRPr lang="en-US" sz="1100" dirty="0"/>
          </a:p>
        </p:txBody>
      </p:sp>
      <p:sp>
        <p:nvSpPr>
          <p:cNvPr id="31" name="Text 24"/>
          <p:cNvSpPr txBox="1"/>
          <p:nvPr/>
        </p:nvSpPr>
        <p:spPr>
          <a:xfrm>
            <a:off x="9827971" y="3943807"/>
            <a:ext cx="199522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$0.45-1/oz </a:t>
            </a: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($79-142/gal)</a:t>
            </a:r>
            <a:endParaRPr lang="en-US" sz="1100" dirty="0"/>
          </a:p>
        </p:txBody>
      </p:sp>
      <p:sp>
        <p:nvSpPr>
          <p:cNvPr id="32" name="Text 25"/>
          <p:cNvSpPr txBox="1"/>
          <p:nvPr/>
        </p:nvSpPr>
        <p:spPr>
          <a:xfrm>
            <a:off x="6448349" y="4562856"/>
            <a:ext cx="92994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IG</a:t>
            </a:r>
            <a:endParaRPr lang="en-US" sz="1100" dirty="0"/>
          </a:p>
        </p:txBody>
      </p:sp>
      <p:sp>
        <p:nvSpPr>
          <p:cNvPr id="33" name="Text 26"/>
          <p:cNvSpPr txBox="1"/>
          <p:nvPr/>
        </p:nvSpPr>
        <p:spPr>
          <a:xfrm>
            <a:off x="9965131" y="4562856"/>
            <a:ext cx="182514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$130/kg </a:t>
            </a:r>
            <a:r>
              <a:rPr lang="en-US" sz="900" b="1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(6 g/L dosage)</a:t>
            </a:r>
            <a:endParaRPr lang="en-US" sz="1100" dirty="0"/>
          </a:p>
        </p:txBody>
      </p:sp>
      <p:sp>
        <p:nvSpPr>
          <p:cNvPr id="34" name="Shape 27"/>
          <p:cNvSpPr/>
          <p:nvPr/>
        </p:nvSpPr>
        <p:spPr>
          <a:xfrm>
            <a:off x="6448349" y="5785409"/>
            <a:ext cx="5048402" cy="724205"/>
          </a:xfrm>
          <a:prstGeom prst="roundRect">
            <a:avLst>
              <a:gd name="adj" fmla="val 26582"/>
            </a:avLst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8"/>
          <p:cNvSpPr txBox="1"/>
          <p:nvPr/>
        </p:nvSpPr>
        <p:spPr>
          <a:xfrm>
            <a:off x="6610198" y="5947258"/>
            <a:ext cx="47247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</a:t>
            </a:r>
            <a:r>
              <a:rPr lang="en-US" sz="100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IG cost is 3-7x higher per application but may offer residue advantages and compatibility with organic programs </a:t>
            </a:r>
            <a:endParaRPr lang="en-US" sz="1000" dirty="0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37" name="Shape 29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rcRect l="-1064" r="-1064"/>
          <a:stretch/>
        </p:blipFill>
        <p:spPr>
          <a:xfrm>
            <a:off x="519379" y="247802"/>
            <a:ext cx="219456" cy="171907"/>
          </a:xfrm>
          <a:prstGeom prst="rect">
            <a:avLst/>
          </a:prstGeom>
        </p:spPr>
      </p:pic>
      <p:sp>
        <p:nvSpPr>
          <p:cNvPr id="39" name="Text 30"/>
          <p:cNvSpPr txBox="1"/>
          <p:nvPr/>
        </p:nvSpPr>
        <p:spPr>
          <a:xfrm>
            <a:off x="952805" y="152705"/>
            <a:ext cx="457931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Comparison vs Conventional Fungicides</a:t>
            </a:r>
            <a:endParaRPr lang="en-US" sz="1300" dirty="0"/>
          </a:p>
        </p:txBody>
      </p:sp>
      <p:sp>
        <p:nvSpPr>
          <p:cNvPr id="40" name="Text 31"/>
          <p:cNvSpPr txBox="1"/>
          <p:nvPr/>
        </p:nvSpPr>
        <p:spPr>
          <a:xfrm>
            <a:off x="1028700" y="362102"/>
            <a:ext cx="449793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Detailed rate ranges and pricing data from verified sources</a:t>
            </a:r>
            <a:endParaRPr lang="en-US" sz="900" dirty="0"/>
          </a:p>
        </p:txBody>
      </p:sp>
      <p:sp>
        <p:nvSpPr>
          <p:cNvPr id="41" name="Text 32"/>
          <p:cNvSpPr txBox="1"/>
          <p:nvPr/>
        </p:nvSpPr>
        <p:spPr>
          <a:xfrm>
            <a:off x="9779508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25, 2026</a:t>
            </a:r>
            <a:endParaRPr lang="en-US" sz="900" dirty="0"/>
          </a:p>
        </p:txBody>
      </p:sp>
      <p:sp>
        <p:nvSpPr>
          <p:cNvPr id="42" name="Shape 33"/>
          <p:cNvSpPr/>
          <p:nvPr/>
        </p:nvSpPr>
        <p:spPr>
          <a:xfrm>
            <a:off x="10833811" y="228600"/>
            <a:ext cx="905256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4"/>
          <p:cNvSpPr txBox="1"/>
          <p:nvPr/>
        </p:nvSpPr>
        <p:spPr>
          <a:xfrm>
            <a:off x="10833811" y="228600"/>
            <a:ext cx="905256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Analysis</a:t>
            </a:r>
            <a:endParaRPr lang="en-US" sz="800" dirty="0"/>
          </a:p>
        </p:txBody>
      </p:sp>
      <p:sp>
        <p:nvSpPr>
          <p:cNvPr id="44" name="Shape 35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36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7"/>
          <p:cNvSpPr txBox="1"/>
          <p:nvPr/>
        </p:nvSpPr>
        <p:spPr>
          <a:xfrm>
            <a:off x="457200" y="65672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47" name="Image 6" descr="preencoded.png"/>
          <p:cNvPicPr>
            <a:picLocks noChangeAspect="1"/>
          </p:cNvPicPr>
          <p:nvPr/>
        </p:nvPicPr>
        <p:blipFill>
          <a:blip r:embed="rId9"/>
          <a:srcRect t="-2187" b="-2187"/>
          <a:stretch/>
        </p:blipFill>
        <p:spPr>
          <a:xfrm>
            <a:off x="3284525" y="6558077"/>
            <a:ext cx="9144" cy="152705"/>
          </a:xfrm>
          <a:prstGeom prst="rect">
            <a:avLst/>
          </a:prstGeom>
        </p:spPr>
      </p:pic>
      <p:sp>
        <p:nvSpPr>
          <p:cNvPr id="48" name="Text 38"/>
          <p:cNvSpPr txBox="1"/>
          <p:nvPr/>
        </p:nvSpPr>
        <p:spPr>
          <a:xfrm>
            <a:off x="3446374" y="65672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49" name="Image 7" descr="preencoded.png"/>
          <p:cNvPicPr>
            <a:picLocks noChangeAspect="1"/>
          </p:cNvPicPr>
          <p:nvPr/>
        </p:nvPicPr>
        <p:blipFill>
          <a:blip r:embed="rId9"/>
          <a:srcRect t="-2187" b="-2187"/>
          <a:stretch/>
        </p:blipFill>
        <p:spPr>
          <a:xfrm>
            <a:off x="4401007" y="6558077"/>
            <a:ext cx="9144" cy="152705"/>
          </a:xfrm>
          <a:prstGeom prst="rect">
            <a:avLst/>
          </a:prstGeom>
        </p:spPr>
      </p:pic>
      <p:sp>
        <p:nvSpPr>
          <p:cNvPr id="50" name="Text 39"/>
          <p:cNvSpPr txBox="1"/>
          <p:nvPr/>
        </p:nvSpPr>
        <p:spPr>
          <a:xfrm>
            <a:off x="4562856" y="65672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51" name="Shape 40"/>
          <p:cNvSpPr/>
          <p:nvPr/>
        </p:nvSpPr>
        <p:spPr>
          <a:xfrm>
            <a:off x="10990174" y="65964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1"/>
          <p:cNvSpPr txBox="1"/>
          <p:nvPr/>
        </p:nvSpPr>
        <p:spPr>
          <a:xfrm>
            <a:off x="11104474" y="6567221"/>
            <a:ext cx="913486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verified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457200" y="833018"/>
            <a:ext cx="9268358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3A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Positioning and Commercial Decision Framework</a:t>
            </a:r>
            <a:endParaRPr lang="en-US" sz="18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147572"/>
            <a:ext cx="92683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Analysis of value proposition, cost realities, and gating risks for Chitosan IG in tomato disease management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9723730" y="819302"/>
            <a:ext cx="1028700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9885578" y="905256"/>
            <a:ext cx="705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9699955" y="1114654"/>
            <a:ext cx="1078078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Pillars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10862158" y="819302"/>
            <a:ext cx="875995" cy="495605"/>
          </a:xfrm>
          <a:prstGeom prst="roundRect">
            <a:avLst>
              <a:gd name="adj" fmla="val 425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 txBox="1"/>
          <p:nvPr/>
        </p:nvSpPr>
        <p:spPr>
          <a:xfrm>
            <a:off x="11024006" y="905256"/>
            <a:ext cx="5532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0916107" y="1114654"/>
            <a:ext cx="769010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457200" y="1466698"/>
            <a:ext cx="7420356" cy="3010205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7454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4146" y="1686154"/>
            <a:ext cx="114300" cy="114300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961949" y="1652321"/>
            <a:ext cx="353232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Positioning and Value Proposition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57454" y="2029054"/>
            <a:ext cx="3457346" cy="790956"/>
          </a:xfrm>
          <a:prstGeom prst="roundRect">
            <a:avLst>
              <a:gd name="adj" fmla="val 16714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800100" y="2159813"/>
            <a:ext cx="171907" cy="171907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rcRect l="-1648" r="-1648"/>
          <a:stretch/>
        </p:blipFill>
        <p:spPr>
          <a:xfrm>
            <a:off x="843077" y="2198218"/>
            <a:ext cx="85954" cy="95098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1047902" y="2152498"/>
            <a:ext cx="139171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Dual-Mode Action</a:t>
            </a:r>
            <a:endParaRPr lang="en-US" sz="900" dirty="0"/>
          </a:p>
        </p:txBody>
      </p:sp>
      <p:sp>
        <p:nvSpPr>
          <p:cNvPr id="20" name="Text 15"/>
          <p:cNvSpPr txBox="1"/>
          <p:nvPr/>
        </p:nvSpPr>
        <p:spPr>
          <a:xfrm>
            <a:off x="800100" y="2395728"/>
            <a:ext cx="3172054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antimicrobial + induced immunity for comprehensive pathogen suppression</a:t>
            </a:r>
            <a:endParaRPr lang="en-US" sz="800" dirty="0"/>
          </a:p>
        </p:txBody>
      </p:sp>
      <p:sp>
        <p:nvSpPr>
          <p:cNvPr id="21" name="Shape 16"/>
          <p:cNvSpPr/>
          <p:nvPr/>
        </p:nvSpPr>
        <p:spPr>
          <a:xfrm>
            <a:off x="4222699" y="2029054"/>
            <a:ext cx="3457346" cy="790956"/>
          </a:xfrm>
          <a:prstGeom prst="roundRect">
            <a:avLst>
              <a:gd name="adj" fmla="val 16714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4365346" y="2159813"/>
            <a:ext cx="171907" cy="171907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5"/>
          <a:srcRect l="-1648" r="-1648"/>
          <a:stretch/>
        </p:blipFill>
        <p:spPr>
          <a:xfrm>
            <a:off x="4408322" y="2198218"/>
            <a:ext cx="85954" cy="95098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4613148" y="2152498"/>
            <a:ext cx="17145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Eco-Friendly Profile</a:t>
            </a:r>
            <a:endParaRPr lang="en-US" sz="900" dirty="0"/>
          </a:p>
        </p:txBody>
      </p:sp>
      <p:sp>
        <p:nvSpPr>
          <p:cNvPr id="25" name="Text 19"/>
          <p:cNvSpPr txBox="1"/>
          <p:nvPr/>
        </p:nvSpPr>
        <p:spPr>
          <a:xfrm>
            <a:off x="4365346" y="2395728"/>
            <a:ext cx="3172054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Biodegradable, non-toxic, compatible with organic/regenerative programs</a:t>
            </a:r>
            <a:endParaRPr lang="en-US" sz="800" dirty="0"/>
          </a:p>
        </p:txBody>
      </p:sp>
      <p:sp>
        <p:nvSpPr>
          <p:cNvPr id="26" name="Shape 20"/>
          <p:cNvSpPr/>
          <p:nvPr/>
        </p:nvSpPr>
        <p:spPr>
          <a:xfrm>
            <a:off x="657454" y="2926994"/>
            <a:ext cx="3457346" cy="638251"/>
          </a:xfrm>
          <a:prstGeom prst="roundRect">
            <a:avLst>
              <a:gd name="adj" fmla="val 2566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800100" y="3057754"/>
            <a:ext cx="171907" cy="171907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6"/>
          <a:srcRect t="-14999" b="-14999"/>
          <a:stretch/>
        </p:blipFill>
        <p:spPr>
          <a:xfrm>
            <a:off x="881482" y="3096158"/>
            <a:ext cx="9144" cy="95098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1047902" y="3051353"/>
            <a:ext cx="164500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Premium Positioning</a:t>
            </a:r>
            <a:endParaRPr lang="en-US" sz="900" dirty="0"/>
          </a:p>
        </p:txBody>
      </p:sp>
      <p:sp>
        <p:nvSpPr>
          <p:cNvPr id="30" name="Text 23"/>
          <p:cNvSpPr txBox="1"/>
          <p:nvPr/>
        </p:nvSpPr>
        <p:spPr>
          <a:xfrm>
            <a:off x="800100" y="3293669"/>
            <a:ext cx="350946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Higher cost per application vs conventional fungicides</a:t>
            </a:r>
            <a:endParaRPr lang="en-US" sz="800" dirty="0"/>
          </a:p>
        </p:txBody>
      </p:sp>
      <p:sp>
        <p:nvSpPr>
          <p:cNvPr id="31" name="Shape 24"/>
          <p:cNvSpPr/>
          <p:nvPr/>
        </p:nvSpPr>
        <p:spPr>
          <a:xfrm>
            <a:off x="4222699" y="2926994"/>
            <a:ext cx="3457346" cy="638251"/>
          </a:xfrm>
          <a:prstGeom prst="roundRect">
            <a:avLst>
              <a:gd name="adj" fmla="val 25660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4365346" y="3057754"/>
            <a:ext cx="171907" cy="171907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6"/>
          <a:srcRect t="-14999" b="-14999"/>
          <a:stretch/>
        </p:blipFill>
        <p:spPr>
          <a:xfrm>
            <a:off x="4446727" y="3096158"/>
            <a:ext cx="9144" cy="95098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4613148" y="3051353"/>
            <a:ext cx="154259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Field Data</a:t>
            </a:r>
            <a:endParaRPr lang="en-US" sz="900" dirty="0"/>
          </a:p>
        </p:txBody>
      </p:sp>
      <p:sp>
        <p:nvSpPr>
          <p:cNvPr id="35" name="Text 27"/>
          <p:cNvSpPr txBox="1"/>
          <p:nvPr/>
        </p:nvSpPr>
        <p:spPr>
          <a:xfrm>
            <a:off x="4365346" y="3293669"/>
            <a:ext cx="31720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Fewer replicated trials at exact IG specifications</a:t>
            </a:r>
            <a:endParaRPr lang="en-US" sz="800" dirty="0"/>
          </a:p>
        </p:txBody>
      </p:sp>
      <p:sp>
        <p:nvSpPr>
          <p:cNvPr id="36" name="Shape 28"/>
          <p:cNvSpPr/>
          <p:nvPr/>
        </p:nvSpPr>
        <p:spPr>
          <a:xfrm>
            <a:off x="657454" y="3678631"/>
            <a:ext cx="7019849" cy="590702"/>
          </a:xfrm>
          <a:prstGeom prst="roundRect">
            <a:avLst>
              <a:gd name="adj" fmla="val 29961"/>
            </a:avLst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9"/>
          <p:cNvSpPr txBox="1"/>
          <p:nvPr/>
        </p:nvSpPr>
        <p:spPr>
          <a:xfrm>
            <a:off x="819302" y="3802990"/>
            <a:ext cx="669615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Insight:</a:t>
            </a:r>
            <a:r>
              <a:rPr lang="en-US" sz="900" dirty="0">
                <a:solidFill>
                  <a:srgbClr val="92400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Chitosan IG aligns with premium markets and residue-sensitive applications, not broad replacement of conventional fungicides </a:t>
            </a:r>
            <a:endParaRPr lang="en-US" sz="900" dirty="0"/>
          </a:p>
        </p:txBody>
      </p:sp>
      <p:sp>
        <p:nvSpPr>
          <p:cNvPr id="38" name="Shape 30"/>
          <p:cNvSpPr/>
          <p:nvPr/>
        </p:nvSpPr>
        <p:spPr>
          <a:xfrm>
            <a:off x="457200" y="4584802"/>
            <a:ext cx="7420356" cy="1666951"/>
          </a:xfrm>
          <a:prstGeom prst="roundRect">
            <a:avLst>
              <a:gd name="adj" fmla="val 501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1"/>
          <p:cNvSpPr/>
          <p:nvPr/>
        </p:nvSpPr>
        <p:spPr>
          <a:xfrm>
            <a:off x="657454" y="4746650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6" descr="preencoded.png"/>
          <p:cNvPicPr>
            <a:picLocks noChangeAspect="1"/>
          </p:cNvPicPr>
          <p:nvPr/>
        </p:nvPicPr>
        <p:blipFill>
          <a:blip r:embed="rId7"/>
          <a:srcRect l="-133" r="-133"/>
          <a:stretch/>
        </p:blipFill>
        <p:spPr>
          <a:xfrm>
            <a:off x="728777" y="4803343"/>
            <a:ext cx="85954" cy="114300"/>
          </a:xfrm>
          <a:prstGeom prst="rect">
            <a:avLst/>
          </a:prstGeom>
        </p:spPr>
      </p:pic>
      <p:sp>
        <p:nvSpPr>
          <p:cNvPr id="41" name="Text 32"/>
          <p:cNvSpPr txBox="1"/>
          <p:nvPr/>
        </p:nvSpPr>
        <p:spPr>
          <a:xfrm>
            <a:off x="961949" y="4770425"/>
            <a:ext cx="2051914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 Reality Assessment</a:t>
            </a:r>
            <a:endParaRPr lang="en-US" sz="1100" dirty="0"/>
          </a:p>
        </p:txBody>
      </p:sp>
      <p:sp>
        <p:nvSpPr>
          <p:cNvPr id="42" name="Shape 33"/>
          <p:cNvSpPr/>
          <p:nvPr/>
        </p:nvSpPr>
        <p:spPr>
          <a:xfrm>
            <a:off x="657454" y="5146243"/>
            <a:ext cx="3457346" cy="342900"/>
          </a:xfrm>
          <a:prstGeom prst="roundRect">
            <a:avLst>
              <a:gd name="adj" fmla="val 592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4"/>
          <p:cNvSpPr txBox="1"/>
          <p:nvPr/>
        </p:nvSpPr>
        <p:spPr>
          <a:xfrm>
            <a:off x="780898" y="5232197"/>
            <a:ext cx="203911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Per-hectare cost</a:t>
            </a:r>
            <a:endParaRPr lang="en-US" sz="900" dirty="0"/>
          </a:p>
        </p:txBody>
      </p:sp>
      <p:sp>
        <p:nvSpPr>
          <p:cNvPr id="44" name="Text 35"/>
          <p:cNvSpPr txBox="1"/>
          <p:nvPr/>
        </p:nvSpPr>
        <p:spPr>
          <a:xfrm>
            <a:off x="2890418" y="5232197"/>
            <a:ext cx="649224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$156-468</a:t>
            </a:r>
            <a:endParaRPr lang="en-US" sz="900" dirty="0"/>
          </a:p>
        </p:txBody>
      </p:sp>
      <p:pic>
        <p:nvPicPr>
          <p:cNvPr id="45" name="Image 7" descr="preencoded.png"/>
          <p:cNvPicPr>
            <a:picLocks noChangeAspect="1"/>
          </p:cNvPicPr>
          <p:nvPr/>
        </p:nvPicPr>
        <p:blipFill>
          <a:blip r:embed="rId8"/>
          <a:srcRect t="-384" b="-384"/>
          <a:stretch/>
        </p:blipFill>
        <p:spPr>
          <a:xfrm>
            <a:off x="3508553" y="5289804"/>
            <a:ext cx="476402" cy="57607"/>
          </a:xfrm>
          <a:prstGeom prst="rect">
            <a:avLst/>
          </a:prstGeom>
        </p:spPr>
      </p:pic>
      <p:pic>
        <p:nvPicPr>
          <p:cNvPr id="46" name="Image 8" descr="preencoded.png"/>
          <p:cNvPicPr>
            <a:picLocks noChangeAspect="1"/>
          </p:cNvPicPr>
          <p:nvPr/>
        </p:nvPicPr>
        <p:blipFill>
          <a:blip r:embed="rId9"/>
          <a:srcRect t="-352" b="-352"/>
          <a:stretch/>
        </p:blipFill>
        <p:spPr>
          <a:xfrm>
            <a:off x="3508553" y="5289804"/>
            <a:ext cx="357530" cy="57607"/>
          </a:xfrm>
          <a:prstGeom prst="rect">
            <a:avLst/>
          </a:prstGeom>
        </p:spPr>
      </p:pic>
      <p:sp>
        <p:nvSpPr>
          <p:cNvPr id="47" name="Shape 36"/>
          <p:cNvSpPr/>
          <p:nvPr/>
        </p:nvSpPr>
        <p:spPr>
          <a:xfrm>
            <a:off x="4222699" y="5146243"/>
            <a:ext cx="3457346" cy="342900"/>
          </a:xfrm>
          <a:prstGeom prst="roundRect">
            <a:avLst>
              <a:gd name="adj" fmla="val 592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37"/>
          <p:cNvSpPr txBox="1"/>
          <p:nvPr/>
        </p:nvSpPr>
        <p:spPr>
          <a:xfrm>
            <a:off x="4346143" y="5232197"/>
            <a:ext cx="194310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vs Conventional</a:t>
            </a:r>
            <a:endParaRPr lang="en-US" sz="900" dirty="0"/>
          </a:p>
        </p:txBody>
      </p:sp>
      <p:sp>
        <p:nvSpPr>
          <p:cNvPr id="49" name="Text 38"/>
          <p:cNvSpPr txBox="1"/>
          <p:nvPr/>
        </p:nvSpPr>
        <p:spPr>
          <a:xfrm>
            <a:off x="6360566" y="5232197"/>
            <a:ext cx="87599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3-7x higher</a:t>
            </a:r>
            <a:endParaRPr lang="en-US" sz="900" dirty="0"/>
          </a:p>
        </p:txBody>
      </p:sp>
      <p:pic>
        <p:nvPicPr>
          <p:cNvPr id="50" name="Image 9" descr="preencoded.png"/>
          <p:cNvPicPr>
            <a:picLocks noChangeAspect="1"/>
          </p:cNvPicPr>
          <p:nvPr/>
        </p:nvPicPr>
        <p:blipFill>
          <a:blip r:embed="rId8"/>
          <a:srcRect t="-384" b="-384"/>
          <a:stretch/>
        </p:blipFill>
        <p:spPr>
          <a:xfrm>
            <a:off x="7073798" y="5289804"/>
            <a:ext cx="476402" cy="57607"/>
          </a:xfrm>
          <a:prstGeom prst="rect">
            <a:avLst/>
          </a:prstGeom>
        </p:spPr>
      </p:pic>
      <p:sp>
        <p:nvSpPr>
          <p:cNvPr id="51" name="Shape 39"/>
          <p:cNvSpPr/>
          <p:nvPr/>
        </p:nvSpPr>
        <p:spPr>
          <a:xfrm>
            <a:off x="7073798" y="5289804"/>
            <a:ext cx="286207" cy="57607"/>
          </a:xfrm>
          <a:prstGeom prst="roundRect">
            <a:avLst>
              <a:gd name="adj" fmla="val 1587307"/>
            </a:avLst>
          </a:prstGeom>
          <a:solidFill>
            <a:srgbClr val="F59E0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40"/>
          <p:cNvSpPr/>
          <p:nvPr/>
        </p:nvSpPr>
        <p:spPr>
          <a:xfrm>
            <a:off x="657454" y="5603443"/>
            <a:ext cx="3457346" cy="342900"/>
          </a:xfrm>
          <a:prstGeom prst="roundRect">
            <a:avLst>
              <a:gd name="adj" fmla="val 592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41"/>
          <p:cNvSpPr txBox="1"/>
          <p:nvPr/>
        </p:nvSpPr>
        <p:spPr>
          <a:xfrm>
            <a:off x="780898" y="5689397"/>
            <a:ext cx="21342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Premium positioning</a:t>
            </a:r>
            <a:endParaRPr lang="en-US" sz="900" dirty="0"/>
          </a:p>
        </p:txBody>
      </p:sp>
      <p:sp>
        <p:nvSpPr>
          <p:cNvPr id="54" name="Text 42"/>
          <p:cNvSpPr txBox="1"/>
          <p:nvPr/>
        </p:nvSpPr>
        <p:spPr>
          <a:xfrm>
            <a:off x="2983687" y="5689397"/>
            <a:ext cx="565099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$130/kg</a:t>
            </a:r>
            <a:endParaRPr lang="en-US" sz="900" dirty="0"/>
          </a:p>
        </p:txBody>
      </p:sp>
      <p:pic>
        <p:nvPicPr>
          <p:cNvPr id="55" name="Image 10" descr="preencoded.png"/>
          <p:cNvPicPr>
            <a:picLocks noChangeAspect="1"/>
          </p:cNvPicPr>
          <p:nvPr/>
        </p:nvPicPr>
        <p:blipFill>
          <a:blip r:embed="rId8"/>
          <a:srcRect t="-384" b="-384"/>
          <a:stretch/>
        </p:blipFill>
        <p:spPr>
          <a:xfrm>
            <a:off x="3508553" y="5747004"/>
            <a:ext cx="476402" cy="57607"/>
          </a:xfrm>
          <a:prstGeom prst="rect">
            <a:avLst/>
          </a:prstGeom>
        </p:spPr>
      </p:pic>
      <p:pic>
        <p:nvPicPr>
          <p:cNvPr id="56" name="Image 11" descr="preencoded.png"/>
          <p:cNvPicPr>
            <a:picLocks noChangeAspect="1"/>
          </p:cNvPicPr>
          <p:nvPr/>
        </p:nvPicPr>
        <p:blipFill>
          <a:blip r:embed="rId10"/>
          <a:srcRect t="-360" b="-360"/>
          <a:stretch/>
        </p:blipFill>
        <p:spPr>
          <a:xfrm>
            <a:off x="3508553" y="5747004"/>
            <a:ext cx="381305" cy="57607"/>
          </a:xfrm>
          <a:prstGeom prst="rect">
            <a:avLst/>
          </a:prstGeom>
        </p:spPr>
      </p:pic>
      <p:sp>
        <p:nvSpPr>
          <p:cNvPr id="57" name="Shape 43"/>
          <p:cNvSpPr/>
          <p:nvPr/>
        </p:nvSpPr>
        <p:spPr>
          <a:xfrm>
            <a:off x="4222699" y="5603443"/>
            <a:ext cx="3457346" cy="342900"/>
          </a:xfrm>
          <a:prstGeom prst="roundRect">
            <a:avLst>
              <a:gd name="adj" fmla="val 5925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44"/>
          <p:cNvSpPr txBox="1"/>
          <p:nvPr/>
        </p:nvSpPr>
        <p:spPr>
          <a:xfrm>
            <a:off x="4346143" y="5689397"/>
            <a:ext cx="1991563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Bulk pricing</a:t>
            </a:r>
            <a:endParaRPr lang="en-US" sz="900" dirty="0"/>
          </a:p>
        </p:txBody>
      </p:sp>
      <p:sp>
        <p:nvSpPr>
          <p:cNvPr id="59" name="Text 45"/>
          <p:cNvSpPr txBox="1"/>
          <p:nvPr/>
        </p:nvSpPr>
        <p:spPr>
          <a:xfrm>
            <a:off x="6411773" y="5689397"/>
            <a:ext cx="72694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$66-78/kg</a:t>
            </a:r>
            <a:endParaRPr lang="en-US" sz="900" dirty="0"/>
          </a:p>
        </p:txBody>
      </p:sp>
      <p:pic>
        <p:nvPicPr>
          <p:cNvPr id="60" name="Image 12" descr="preencoded.png"/>
          <p:cNvPicPr>
            <a:picLocks noChangeAspect="1"/>
          </p:cNvPicPr>
          <p:nvPr/>
        </p:nvPicPr>
        <p:blipFill>
          <a:blip r:embed="rId8"/>
          <a:srcRect t="-384" b="-384"/>
          <a:stretch/>
        </p:blipFill>
        <p:spPr>
          <a:xfrm>
            <a:off x="7073798" y="5747004"/>
            <a:ext cx="476402" cy="57607"/>
          </a:xfrm>
          <a:prstGeom prst="rect">
            <a:avLst/>
          </a:prstGeom>
        </p:spPr>
      </p:pic>
      <p:pic>
        <p:nvPicPr>
          <p:cNvPr id="61" name="Image 13" descr="preencoded.png"/>
          <p:cNvPicPr>
            <a:picLocks noChangeAspect="1"/>
          </p:cNvPicPr>
          <p:nvPr/>
        </p:nvPicPr>
        <p:blipFill>
          <a:blip r:embed="rId11"/>
          <a:srcRect t="-373" b="-373"/>
          <a:stretch/>
        </p:blipFill>
        <p:spPr>
          <a:xfrm>
            <a:off x="7073798" y="5747004"/>
            <a:ext cx="428854" cy="57607"/>
          </a:xfrm>
          <a:prstGeom prst="rect">
            <a:avLst/>
          </a:prstGeom>
        </p:spPr>
      </p:pic>
      <p:sp>
        <p:nvSpPr>
          <p:cNvPr id="62" name="Shape 46"/>
          <p:cNvSpPr/>
          <p:nvPr/>
        </p:nvSpPr>
        <p:spPr>
          <a:xfrm>
            <a:off x="8026603" y="1466698"/>
            <a:ext cx="3715207" cy="4781398"/>
          </a:xfrm>
          <a:prstGeom prst="roundRect">
            <a:avLst>
              <a:gd name="adj" fmla="val 101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47"/>
          <p:cNvSpPr/>
          <p:nvPr/>
        </p:nvSpPr>
        <p:spPr>
          <a:xfrm>
            <a:off x="8225942" y="1628546"/>
            <a:ext cx="228600" cy="228600"/>
          </a:xfrm>
          <a:prstGeom prst="roundRect">
            <a:avLst>
              <a:gd name="adj" fmla="val 133333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Image 1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283550" y="1686154"/>
            <a:ext cx="114300" cy="114300"/>
          </a:xfrm>
          <a:prstGeom prst="rect">
            <a:avLst/>
          </a:prstGeom>
        </p:spPr>
      </p:pic>
      <p:sp>
        <p:nvSpPr>
          <p:cNvPr id="65" name="Text 48"/>
          <p:cNvSpPr txBox="1"/>
          <p:nvPr/>
        </p:nvSpPr>
        <p:spPr>
          <a:xfrm>
            <a:off x="8531352" y="1652321"/>
            <a:ext cx="1032358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Gating Risks</a:t>
            </a:r>
            <a:endParaRPr lang="en-US" sz="1100" dirty="0"/>
          </a:p>
        </p:txBody>
      </p:sp>
      <p:sp>
        <p:nvSpPr>
          <p:cNvPr id="66" name="Shape 49"/>
          <p:cNvSpPr/>
          <p:nvPr/>
        </p:nvSpPr>
        <p:spPr>
          <a:xfrm>
            <a:off x="8225942" y="2029054"/>
            <a:ext cx="3314700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50"/>
          <p:cNvSpPr/>
          <p:nvPr/>
        </p:nvSpPr>
        <p:spPr>
          <a:xfrm>
            <a:off x="8321954" y="2143354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8" name="Image 15" descr="preencoded.png"/>
          <p:cNvPicPr>
            <a:picLocks noChangeAspect="1"/>
          </p:cNvPicPr>
          <p:nvPr/>
        </p:nvPicPr>
        <p:blipFill>
          <a:blip r:embed="rId13"/>
          <a:srcRect l="-1648" r="-1648"/>
          <a:stretch/>
        </p:blipFill>
        <p:spPr>
          <a:xfrm>
            <a:off x="8374075" y="2190902"/>
            <a:ext cx="85954" cy="95098"/>
          </a:xfrm>
          <a:prstGeom prst="rect">
            <a:avLst/>
          </a:prstGeom>
        </p:spPr>
      </p:pic>
      <p:sp>
        <p:nvSpPr>
          <p:cNvPr id="69" name="Text 51"/>
          <p:cNvSpPr txBox="1"/>
          <p:nvPr/>
        </p:nvSpPr>
        <p:spPr>
          <a:xfrm>
            <a:off x="8607247" y="2124151"/>
            <a:ext cx="28392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 Variability</a:t>
            </a:r>
            <a:endParaRPr lang="en-US" sz="900" dirty="0"/>
          </a:p>
        </p:txBody>
      </p:sp>
      <p:sp>
        <p:nvSpPr>
          <p:cNvPr id="70" name="Text 52"/>
          <p:cNvSpPr txBox="1"/>
          <p:nvPr/>
        </p:nvSpPr>
        <p:spPr>
          <a:xfrm>
            <a:off x="8607247" y="2309774"/>
            <a:ext cx="337779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Batch-to-batch variations in MW, DDA, and solubility</a:t>
            </a:r>
            <a:endParaRPr lang="en-US" sz="800" dirty="0"/>
          </a:p>
        </p:txBody>
      </p:sp>
      <p:sp>
        <p:nvSpPr>
          <p:cNvPr id="71" name="Shape 53"/>
          <p:cNvSpPr/>
          <p:nvPr/>
        </p:nvSpPr>
        <p:spPr>
          <a:xfrm>
            <a:off x="8225942" y="2666390"/>
            <a:ext cx="3314700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54"/>
          <p:cNvSpPr/>
          <p:nvPr/>
        </p:nvSpPr>
        <p:spPr>
          <a:xfrm>
            <a:off x="8321954" y="2780690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3" name="Image 1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369503" y="2828239"/>
            <a:ext cx="95098" cy="95098"/>
          </a:xfrm>
          <a:prstGeom prst="rect">
            <a:avLst/>
          </a:prstGeom>
        </p:spPr>
      </p:pic>
      <p:sp>
        <p:nvSpPr>
          <p:cNvPr id="74" name="Text 55"/>
          <p:cNvSpPr txBox="1"/>
          <p:nvPr/>
        </p:nvSpPr>
        <p:spPr>
          <a:xfrm>
            <a:off x="8607247" y="2761488"/>
            <a:ext cx="28392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Field Efficacy</a:t>
            </a:r>
            <a:endParaRPr lang="en-US" sz="900" dirty="0"/>
          </a:p>
        </p:txBody>
      </p:sp>
      <p:sp>
        <p:nvSpPr>
          <p:cNvPr id="75" name="Text 56"/>
          <p:cNvSpPr txBox="1"/>
          <p:nvPr/>
        </p:nvSpPr>
        <p:spPr>
          <a:xfrm>
            <a:off x="8607247" y="2947111"/>
            <a:ext cx="337779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replicated trials at exact IG specifications</a:t>
            </a:r>
            <a:endParaRPr lang="en-US" sz="800" dirty="0"/>
          </a:p>
        </p:txBody>
      </p:sp>
      <p:sp>
        <p:nvSpPr>
          <p:cNvPr id="76" name="Shape 57"/>
          <p:cNvSpPr/>
          <p:nvPr/>
        </p:nvSpPr>
        <p:spPr>
          <a:xfrm>
            <a:off x="8225942" y="3303727"/>
            <a:ext cx="3314700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58"/>
          <p:cNvSpPr/>
          <p:nvPr/>
        </p:nvSpPr>
        <p:spPr>
          <a:xfrm>
            <a:off x="8321954" y="3418027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8" name="Image 17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69503" y="3465576"/>
            <a:ext cx="95098" cy="95098"/>
          </a:xfrm>
          <a:prstGeom prst="rect">
            <a:avLst/>
          </a:prstGeom>
        </p:spPr>
      </p:pic>
      <p:sp>
        <p:nvSpPr>
          <p:cNvPr id="79" name="Text 59"/>
          <p:cNvSpPr txBox="1"/>
          <p:nvPr/>
        </p:nvSpPr>
        <p:spPr>
          <a:xfrm>
            <a:off x="8607247" y="3398825"/>
            <a:ext cx="28392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Pathways</a:t>
            </a:r>
            <a:endParaRPr lang="en-US" sz="900" dirty="0"/>
          </a:p>
        </p:txBody>
      </p:sp>
      <p:sp>
        <p:nvSpPr>
          <p:cNvPr id="80" name="Text 60"/>
          <p:cNvSpPr txBox="1"/>
          <p:nvPr/>
        </p:nvSpPr>
        <p:spPr>
          <a:xfrm>
            <a:off x="8607247" y="3584448"/>
            <a:ext cx="2839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Label claims require jurisdictional approvals</a:t>
            </a:r>
            <a:endParaRPr lang="en-US" sz="800" dirty="0"/>
          </a:p>
        </p:txBody>
      </p:sp>
      <p:sp>
        <p:nvSpPr>
          <p:cNvPr id="81" name="Shape 61"/>
          <p:cNvSpPr/>
          <p:nvPr/>
        </p:nvSpPr>
        <p:spPr>
          <a:xfrm>
            <a:off x="8225942" y="3941064"/>
            <a:ext cx="3314700" cy="523951"/>
          </a:xfrm>
          <a:prstGeom prst="roundRect">
            <a:avLst>
              <a:gd name="adj" fmla="val 38077"/>
            </a:avLst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62"/>
          <p:cNvSpPr/>
          <p:nvPr/>
        </p:nvSpPr>
        <p:spPr>
          <a:xfrm>
            <a:off x="8321954" y="4055364"/>
            <a:ext cx="190195" cy="190195"/>
          </a:xfrm>
          <a:prstGeom prst="roundRect">
            <a:avLst>
              <a:gd name="adj" fmla="val 192308"/>
            </a:avLst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3" name="Image 18" descr="preencoded.png"/>
          <p:cNvPicPr>
            <a:picLocks noChangeAspect="1"/>
          </p:cNvPicPr>
          <p:nvPr/>
        </p:nvPicPr>
        <p:blipFill>
          <a:blip r:embed="rId16"/>
          <a:srcRect t="-1587" b="-1587"/>
          <a:stretch/>
        </p:blipFill>
        <p:spPr>
          <a:xfrm>
            <a:off x="8388706" y="4102913"/>
            <a:ext cx="57607" cy="95098"/>
          </a:xfrm>
          <a:prstGeom prst="rect">
            <a:avLst/>
          </a:prstGeom>
        </p:spPr>
      </p:pic>
      <p:sp>
        <p:nvSpPr>
          <p:cNvPr id="84" name="Text 63"/>
          <p:cNvSpPr txBox="1"/>
          <p:nvPr/>
        </p:nvSpPr>
        <p:spPr>
          <a:xfrm>
            <a:off x="8607247" y="4036162"/>
            <a:ext cx="28392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3A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Scale Economics</a:t>
            </a:r>
            <a:endParaRPr lang="en-US" sz="900" dirty="0"/>
          </a:p>
        </p:txBody>
      </p:sp>
      <p:sp>
        <p:nvSpPr>
          <p:cNvPr id="85" name="Text 64"/>
          <p:cNvSpPr txBox="1"/>
          <p:nvPr/>
        </p:nvSpPr>
        <p:spPr>
          <a:xfrm>
            <a:off x="8607247" y="4221785"/>
            <a:ext cx="2839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Bulk pricing and supply consistency</a:t>
            </a:r>
            <a:endParaRPr lang="en-US" sz="800" dirty="0"/>
          </a:p>
        </p:txBody>
      </p:sp>
      <p:pic>
        <p:nvPicPr>
          <p:cNvPr id="86" name="Image 19" descr="preencoded.png"/>
          <p:cNvPicPr>
            <a:picLocks noChangeAspect="1"/>
          </p:cNvPicPr>
          <p:nvPr/>
        </p:nvPicPr>
        <p:blipFill>
          <a:blip r:embed="rId17"/>
          <a:srcRect l="-10" r="-10"/>
          <a:stretch/>
        </p:blipFill>
        <p:spPr>
          <a:xfrm>
            <a:off x="0" y="0"/>
            <a:ext cx="12191695" cy="666598"/>
          </a:xfrm>
          <a:prstGeom prst="rect">
            <a:avLst/>
          </a:prstGeom>
        </p:spPr>
      </p:pic>
      <p:sp>
        <p:nvSpPr>
          <p:cNvPr id="87" name="Shape 65"/>
          <p:cNvSpPr/>
          <p:nvPr/>
        </p:nvSpPr>
        <p:spPr>
          <a:xfrm>
            <a:off x="457200" y="161849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8" name="Image 20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3154" y="247802"/>
            <a:ext cx="171907" cy="171907"/>
          </a:xfrm>
          <a:prstGeom prst="rect">
            <a:avLst/>
          </a:prstGeom>
        </p:spPr>
      </p:pic>
      <p:sp>
        <p:nvSpPr>
          <p:cNvPr id="89" name="Text 66"/>
          <p:cNvSpPr txBox="1"/>
          <p:nvPr/>
        </p:nvSpPr>
        <p:spPr>
          <a:xfrm>
            <a:off x="952805" y="152705"/>
            <a:ext cx="546811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Positioning, Value, and Gating Risks</a:t>
            </a:r>
            <a:endParaRPr lang="en-US" sz="1300" dirty="0"/>
          </a:p>
        </p:txBody>
      </p:sp>
      <p:sp>
        <p:nvSpPr>
          <p:cNvPr id="90" name="Text 67"/>
          <p:cNvSpPr txBox="1"/>
          <p:nvPr/>
        </p:nvSpPr>
        <p:spPr>
          <a:xfrm>
            <a:off x="1028700" y="362102"/>
            <a:ext cx="501822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decision framework for Chitosan IG commercial deployment</a:t>
            </a:r>
            <a:endParaRPr lang="en-US" sz="900" dirty="0"/>
          </a:p>
        </p:txBody>
      </p:sp>
      <p:sp>
        <p:nvSpPr>
          <p:cNvPr id="91" name="Text 68"/>
          <p:cNvSpPr txBox="1"/>
          <p:nvPr/>
        </p:nvSpPr>
        <p:spPr>
          <a:xfrm>
            <a:off x="9472270" y="256946"/>
            <a:ext cx="11649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April 2026</a:t>
            </a:r>
            <a:endParaRPr lang="en-US" sz="900" dirty="0"/>
          </a:p>
        </p:txBody>
      </p:sp>
      <p:sp>
        <p:nvSpPr>
          <p:cNvPr id="92" name="Shape 69"/>
          <p:cNvSpPr/>
          <p:nvPr/>
        </p:nvSpPr>
        <p:spPr>
          <a:xfrm>
            <a:off x="10526573" y="228600"/>
            <a:ext cx="1209751" cy="209398"/>
          </a:xfrm>
          <a:prstGeom prst="roundRect">
            <a:avLst>
              <a:gd name="adj" fmla="val 158793"/>
            </a:avLst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Text 70"/>
          <p:cNvSpPr txBox="1"/>
          <p:nvPr/>
        </p:nvSpPr>
        <p:spPr>
          <a:xfrm>
            <a:off x="10526573" y="228600"/>
            <a:ext cx="12097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Executive Summary</a:t>
            </a:r>
            <a:endParaRPr lang="en-US" sz="800" dirty="0"/>
          </a:p>
        </p:txBody>
      </p:sp>
      <p:sp>
        <p:nvSpPr>
          <p:cNvPr id="94" name="Shape 71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5" name="Shape 72"/>
          <p:cNvSpPr/>
          <p:nvPr/>
        </p:nvSpPr>
        <p:spPr>
          <a:xfrm>
            <a:off x="0" y="6400800"/>
            <a:ext cx="12191695" cy="9144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Text 73"/>
          <p:cNvSpPr txBox="1"/>
          <p:nvPr/>
        </p:nvSpPr>
        <p:spPr>
          <a:xfrm>
            <a:off x="457200" y="6567221"/>
            <a:ext cx="318577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Copyright 2026 Shield Nutraceuticals/Chitosan Global</a:t>
            </a:r>
            <a:endParaRPr lang="en-US" sz="800" dirty="0"/>
          </a:p>
        </p:txBody>
      </p:sp>
      <p:pic>
        <p:nvPicPr>
          <p:cNvPr id="97" name="Image 21" descr="preencoded.png"/>
          <p:cNvPicPr>
            <a:picLocks noChangeAspect="1"/>
          </p:cNvPicPr>
          <p:nvPr/>
        </p:nvPicPr>
        <p:blipFill>
          <a:blip r:embed="rId19"/>
          <a:srcRect t="-2187" b="-2187"/>
          <a:stretch/>
        </p:blipFill>
        <p:spPr>
          <a:xfrm>
            <a:off x="3284525" y="6558077"/>
            <a:ext cx="9144" cy="152705"/>
          </a:xfrm>
          <a:prstGeom prst="rect">
            <a:avLst/>
          </a:prstGeom>
        </p:spPr>
      </p:pic>
      <p:sp>
        <p:nvSpPr>
          <p:cNvPr id="98" name="Text 74"/>
          <p:cNvSpPr txBox="1"/>
          <p:nvPr/>
        </p:nvSpPr>
        <p:spPr>
          <a:xfrm>
            <a:off x="3446374" y="6567221"/>
            <a:ext cx="100218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 Herman</a:t>
            </a:r>
            <a:endParaRPr lang="en-US" sz="800" dirty="0"/>
          </a:p>
        </p:txBody>
      </p:sp>
      <p:pic>
        <p:nvPicPr>
          <p:cNvPr id="99" name="Image 22" descr="preencoded.png"/>
          <p:cNvPicPr>
            <a:picLocks noChangeAspect="1"/>
          </p:cNvPicPr>
          <p:nvPr/>
        </p:nvPicPr>
        <p:blipFill>
          <a:blip r:embed="rId19"/>
          <a:srcRect t="-2187" b="-2187"/>
          <a:stretch/>
        </p:blipFill>
        <p:spPr>
          <a:xfrm>
            <a:off x="4401007" y="6558077"/>
            <a:ext cx="9144" cy="152705"/>
          </a:xfrm>
          <a:prstGeom prst="rect">
            <a:avLst/>
          </a:prstGeom>
        </p:spPr>
      </p:pic>
      <p:sp>
        <p:nvSpPr>
          <p:cNvPr id="100" name="Text 75"/>
          <p:cNvSpPr txBox="1"/>
          <p:nvPr/>
        </p:nvSpPr>
        <p:spPr>
          <a:xfrm>
            <a:off x="4562856" y="6567221"/>
            <a:ext cx="169255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</a:t>
            </a:r>
            <a:endParaRPr lang="en-US" sz="800" dirty="0"/>
          </a:p>
        </p:txBody>
      </p:sp>
      <p:sp>
        <p:nvSpPr>
          <p:cNvPr id="101" name="Shape 76"/>
          <p:cNvSpPr/>
          <p:nvPr/>
        </p:nvSpPr>
        <p:spPr>
          <a:xfrm>
            <a:off x="10717682" y="6596482"/>
            <a:ext cx="75895" cy="75895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Text 77"/>
          <p:cNvSpPr txBox="1"/>
          <p:nvPr/>
        </p:nvSpPr>
        <p:spPr>
          <a:xfrm>
            <a:off x="10831982" y="6567221"/>
            <a:ext cx="120517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Analysis complete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2342</Words>
  <Application>Microsoft Office PowerPoint</Application>
  <PresentationFormat>Widescreen</PresentationFormat>
  <Paragraphs>534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Courier New</vt:lpstr>
      <vt:lpstr>Inter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2</cp:revision>
  <dcterms:created xsi:type="dcterms:W3CDTF">2026-04-25T14:39:33Z</dcterms:created>
  <dcterms:modified xsi:type="dcterms:W3CDTF">2026-04-25T15:10:56Z</dcterms:modified>
</cp:coreProperties>
</file>