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gen-dedup-6c630683d75225fa4829990429ba467c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1" descr="gen-dedup-e7e4356ce3627b2566a1717648de5efc.png">    </p:cNvPr>
          <p:cNvPicPr>
            <a:picLocks noChangeAspect="1"/>
          </p:cNvPicPr>
          <p:nvPr/>
        </p:nvPicPr>
        <p:blipFill>
          <a:blip r:embed="rId2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952805" y="4619549"/>
            <a:ext cx="5352898" cy="4543654"/>
          </a:xfrm>
          <a:prstGeom prst="roundRect">
            <a:avLst>
              <a:gd name="adj" fmla="val 845"/>
            </a:avLst>
          </a:prstGeom>
          <a:solidFill>
            <a:srgbClr val="152620"/>
          </a:solidFill>
          <a:ln w="12700">
            <a:solidFill>
              <a:srgbClr val="2A4035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6572707" y="4619549"/>
            <a:ext cx="5352898" cy="4543654"/>
          </a:xfrm>
          <a:prstGeom prst="roundRect">
            <a:avLst>
              <a:gd name="adj" fmla="val 845"/>
            </a:avLst>
          </a:prstGeom>
          <a:solidFill>
            <a:srgbClr val="152620"/>
          </a:solidFill>
          <a:ln w="12700">
            <a:solidFill>
              <a:srgbClr val="2A4035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12191695" y="4619549"/>
            <a:ext cx="5162702" cy="4543654"/>
          </a:xfrm>
          <a:prstGeom prst="roundRect">
            <a:avLst>
              <a:gd name="adj" fmla="val 845"/>
            </a:avLst>
          </a:prstGeom>
          <a:solidFill>
            <a:srgbClr val="152620"/>
          </a:solidFill>
          <a:ln w="12700">
            <a:solidFill>
              <a:srgbClr val="2A4035"/>
            </a:solidFill>
            <a:prstDash val="solid"/>
          </a:ln>
        </p:spPr>
      </p:sp>
      <p:pic>
        <p:nvPicPr>
          <p:cNvPr id="8" name="Image 2" descr="gen-dedup-c36a5c3f51a2456015b284584f6de9cc.png">    </p:cNvPr>
          <p:cNvPicPr>
            <a:picLocks noChangeAspect="1"/>
          </p:cNvPicPr>
          <p:nvPr/>
        </p:nvPicPr>
        <p:blipFill>
          <a:blip r:embed="rId3"/>
          <a:srcRect l="0" r="0" t="-1" b="-1"/>
          <a:stretch/>
        </p:blipFill>
        <p:spPr>
          <a:xfrm>
            <a:off x="6858000" y="5952744"/>
            <a:ext cx="4762195" cy="2952598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952805" y="666598"/>
            <a:ext cx="8572500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600" spc="52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Chitosan Global • COS-AG Technical Brief</a:t>
            </a:r>
            <a:endParaRPr lang="en-US" sz="1600" dirty="0"/>
          </a:p>
        </p:txBody>
      </p:sp>
      <p:sp>
        <p:nvSpPr>
          <p:cNvPr id="10" name="Text 5"/>
          <p:cNvSpPr txBox="1"/>
          <p:nvPr/>
        </p:nvSpPr>
        <p:spPr>
          <a:xfrm>
            <a:off x="16668598" y="666598"/>
            <a:ext cx="762610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5D716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02</a:t>
            </a:r>
            <a:endParaRPr lang="en-US" sz="1600" dirty="0"/>
          </a:p>
        </p:txBody>
      </p:sp>
      <p:sp>
        <p:nvSpPr>
          <p:cNvPr id="11" name="Text 6"/>
          <p:cNvSpPr txBox="1"/>
          <p:nvPr/>
        </p:nvSpPr>
        <p:spPr>
          <a:xfrm>
            <a:off x="952805" y="1333195"/>
            <a:ext cx="14287500" cy="1800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300" b="1" spc="-126" kern="0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AG: </a:t>
            </a:r>
            <a:pPr algn="l" indent="0" marL="0">
              <a:buNone/>
            </a:pPr>
            <a:r>
              <a:rPr lang="en-US" sz="6300" b="1" spc="-126" kern="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Activating Defense</a:t>
            </a:r>
            <a:pPr algn="l" indent="0" marL="0">
              <a:buNone/>
            </a:pPr>
            <a:endParaRPr lang="en-US" sz="6300" dirty="0"/>
          </a:p>
          <a:p>
            <a:pPr algn="l" indent="0" marL="0">
              <a:buNone/>
            </a:pPr>
            <a:r>
              <a:rPr lang="en-US" sz="6300" b="1" spc="-126" kern="0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Broccoli &amp; Peas</a:t>
            </a:r>
            <a:endParaRPr lang="en-US" sz="6300" dirty="0"/>
          </a:p>
        </p:txBody>
      </p:sp>
      <p:sp>
        <p:nvSpPr>
          <p:cNvPr id="12" name="Text 7"/>
          <p:cNvSpPr txBox="1"/>
          <p:nvPr/>
        </p:nvSpPr>
        <p:spPr>
          <a:xfrm>
            <a:off x="952805" y="3238805"/>
            <a:ext cx="13335610" cy="7818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B8C5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water-soluble chitosan oligosaccharide hydrochloride that primes the plant's own immune system — turning crops into active participants in their own protection.</a:t>
            </a:r>
            <a:endParaRPr lang="en-US" sz="2100" dirty="0"/>
          </a:p>
        </p:txBody>
      </p:sp>
      <p:sp>
        <p:nvSpPr>
          <p:cNvPr id="13" name="Text 8"/>
          <p:cNvSpPr txBox="1"/>
          <p:nvPr/>
        </p:nvSpPr>
        <p:spPr>
          <a:xfrm>
            <a:off x="1238098" y="4858207"/>
            <a:ext cx="47631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spc="33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— The Molecule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1238098" y="5210251"/>
            <a:ext cx="4763110" cy="381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Chitosan AG is</a:t>
            </a:r>
            <a:endParaRPr lang="en-US" sz="2500" dirty="0"/>
          </a:p>
        </p:txBody>
      </p:sp>
      <p:sp>
        <p:nvSpPr>
          <p:cNvPr id="15" name="Text 10"/>
          <p:cNvSpPr txBox="1"/>
          <p:nvPr/>
        </p:nvSpPr>
        <p:spPr>
          <a:xfrm>
            <a:off x="1238098" y="5754319"/>
            <a:ext cx="4763110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low-molecular-weight chitosan oligosaccharide hydrochloride — </a:t>
            </a:r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 3,000 Da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2–20 glucosamine units.</a:t>
            </a:r>
            <a:endParaRPr lang="en-US" sz="1500" dirty="0"/>
          </a:p>
        </p:txBody>
      </p:sp>
      <p:sp>
        <p:nvSpPr>
          <p:cNvPr id="16" name="Shape 11"/>
          <p:cNvSpPr/>
          <p:nvPr/>
        </p:nvSpPr>
        <p:spPr>
          <a:xfrm>
            <a:off x="1238098" y="7343546"/>
            <a:ext cx="75895" cy="75895"/>
          </a:xfrm>
          <a:prstGeom prst="ellipse">
            <a:avLst/>
          </a:prstGeom>
          <a:solidFill>
            <a:srgbClr val="9BC8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2"/>
          <p:cNvSpPr txBox="1"/>
          <p:nvPr/>
        </p:nvSpPr>
        <p:spPr>
          <a:xfrm>
            <a:off x="1447495" y="7239305"/>
            <a:ext cx="4553712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water-soluble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clean dissolution, no nozzle clogging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1238098" y="8029346"/>
            <a:ext cx="75895" cy="75895"/>
          </a:xfrm>
          <a:prstGeom prst="ellipse">
            <a:avLst/>
          </a:prstGeom>
          <a:solidFill>
            <a:srgbClr val="9BC8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4"/>
          <p:cNvSpPr txBox="1"/>
          <p:nvPr/>
        </p:nvSpPr>
        <p:spPr>
          <a:xfrm>
            <a:off x="1447495" y="7925105"/>
            <a:ext cx="4091026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 absorbed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via roots and leaves</a:t>
            </a:r>
            <a:endParaRPr lang="en-US" sz="1500" dirty="0"/>
          </a:p>
        </p:txBody>
      </p:sp>
      <p:sp>
        <p:nvSpPr>
          <p:cNvPr id="20" name="Shape 15"/>
          <p:cNvSpPr/>
          <p:nvPr/>
        </p:nvSpPr>
        <p:spPr>
          <a:xfrm>
            <a:off x="1238098" y="8438998"/>
            <a:ext cx="75895" cy="75895"/>
          </a:xfrm>
          <a:prstGeom prst="ellipse">
            <a:avLst/>
          </a:prstGeom>
          <a:solidFill>
            <a:srgbClr val="9BC8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6"/>
          <p:cNvSpPr txBox="1"/>
          <p:nvPr/>
        </p:nvSpPr>
        <p:spPr>
          <a:xfrm>
            <a:off x="1447495" y="8334756"/>
            <a:ext cx="4553712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Tank-mix friendly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 NPK, humic / fulvic, amino-acid biostimulants, </a:t>
            </a:r>
            <a:pPr algn="l" indent="0" marL="0">
              <a:buNone/>
            </a:pPr>
            <a:r>
              <a:rPr lang="en-US" sz="1500" i="1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Trichoderma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buNone/>
            </a:pPr>
            <a:r>
              <a:rPr lang="en-US" sz="1500" i="1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Bacillus</a:t>
            </a:r>
            <a:endParaRPr lang="en-US" sz="1500" dirty="0"/>
          </a:p>
        </p:txBody>
      </p:sp>
      <p:sp>
        <p:nvSpPr>
          <p:cNvPr id="22" name="Text 17"/>
          <p:cNvSpPr txBox="1"/>
          <p:nvPr/>
        </p:nvSpPr>
        <p:spPr>
          <a:xfrm>
            <a:off x="6858000" y="4858207"/>
            <a:ext cx="47631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spc="33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— The Cascade</a:t>
            </a:r>
            <a:endParaRPr lang="en-US" sz="1300" dirty="0"/>
          </a:p>
        </p:txBody>
      </p:sp>
      <p:sp>
        <p:nvSpPr>
          <p:cNvPr id="23" name="Text 18"/>
          <p:cNvSpPr txBox="1"/>
          <p:nvPr/>
        </p:nvSpPr>
        <p:spPr>
          <a:xfrm>
            <a:off x="6858000" y="5210251"/>
            <a:ext cx="4763110" cy="381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PTI → SAR + ISR</a:t>
            </a:r>
            <a:endParaRPr lang="en-US" sz="2500" dirty="0"/>
          </a:p>
        </p:txBody>
      </p:sp>
      <p:sp>
        <p:nvSpPr>
          <p:cNvPr id="24" name="Text 19"/>
          <p:cNvSpPr txBox="1"/>
          <p:nvPr/>
        </p:nvSpPr>
        <p:spPr>
          <a:xfrm>
            <a:off x="12477902" y="4858207"/>
            <a:ext cx="4572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spc="33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— In The Field</a:t>
            </a:r>
            <a:endParaRPr lang="en-US" sz="1300" dirty="0"/>
          </a:p>
        </p:txBody>
      </p:sp>
      <p:sp>
        <p:nvSpPr>
          <p:cNvPr id="25" name="Text 20"/>
          <p:cNvSpPr txBox="1"/>
          <p:nvPr/>
        </p:nvSpPr>
        <p:spPr>
          <a:xfrm>
            <a:off x="12477902" y="5210251"/>
            <a:ext cx="5257800" cy="381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Benefits for broccoli &amp; peas</a:t>
            </a:r>
            <a:endParaRPr lang="en-US" sz="2500" dirty="0"/>
          </a:p>
        </p:txBody>
      </p:sp>
      <p:sp>
        <p:nvSpPr>
          <p:cNvPr id="26" name="Shape 21"/>
          <p:cNvSpPr/>
          <p:nvPr/>
        </p:nvSpPr>
        <p:spPr>
          <a:xfrm>
            <a:off x="12477902" y="6096305"/>
            <a:ext cx="418795" cy="418795"/>
          </a:xfrm>
          <a:prstGeom prst="ellipse">
            <a:avLst/>
          </a:prstGeom>
          <a:noFill/>
          <a:ln w="12700">
            <a:solidFill>
              <a:srgbClr val="9BC878"/>
            </a:solidFill>
            <a:prstDash val="solid"/>
          </a:ln>
        </p:spPr>
      </p:sp>
      <p:pic>
        <p:nvPicPr>
          <p:cNvPr id="27" name="Image 3" descr="gen-dedup-8e12819a3e13a4f41db85756f30e957e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12582144" y="6200546"/>
            <a:ext cx="209398" cy="209398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13030200" y="6152998"/>
            <a:ext cx="4248302" cy="238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Stronger emergence &amp; seedling vigor</a:t>
            </a:r>
            <a:endParaRPr lang="en-US" sz="1500" dirty="0"/>
          </a:p>
        </p:txBody>
      </p:sp>
      <p:sp>
        <p:nvSpPr>
          <p:cNvPr id="29" name="Shape 23"/>
          <p:cNvSpPr/>
          <p:nvPr/>
        </p:nvSpPr>
        <p:spPr>
          <a:xfrm>
            <a:off x="12477902" y="6648602"/>
            <a:ext cx="418795" cy="418795"/>
          </a:xfrm>
          <a:prstGeom prst="ellipse">
            <a:avLst/>
          </a:prstGeom>
          <a:noFill/>
          <a:ln w="12700">
            <a:solidFill>
              <a:srgbClr val="9BC878"/>
            </a:solidFill>
            <a:prstDash val="solid"/>
          </a:ln>
        </p:spPr>
      </p:sp>
      <p:pic>
        <p:nvPicPr>
          <p:cNvPr id="30" name="Image 4" descr="gen-dedup-18995117696ffd1812246adee896baf7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12582144" y="6752844"/>
            <a:ext cx="209398" cy="209398"/>
          </a:xfrm>
          <a:prstGeom prst="rect">
            <a:avLst/>
          </a:prstGeom>
        </p:spPr>
      </p:pic>
      <p:sp>
        <p:nvSpPr>
          <p:cNvPr id="31" name="Text 24"/>
          <p:cNvSpPr txBox="1"/>
          <p:nvPr/>
        </p:nvSpPr>
        <p:spPr>
          <a:xfrm>
            <a:off x="13030200" y="6705295"/>
            <a:ext cx="4366260" cy="238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root &amp; foliar disease pressure</a:t>
            </a:r>
            <a:endParaRPr lang="en-US" sz="1500" dirty="0"/>
          </a:p>
        </p:txBody>
      </p:sp>
      <p:sp>
        <p:nvSpPr>
          <p:cNvPr id="32" name="Shape 25"/>
          <p:cNvSpPr/>
          <p:nvPr/>
        </p:nvSpPr>
        <p:spPr>
          <a:xfrm>
            <a:off x="12477902" y="7200900"/>
            <a:ext cx="418795" cy="418795"/>
          </a:xfrm>
          <a:prstGeom prst="ellipse">
            <a:avLst/>
          </a:prstGeom>
          <a:noFill/>
          <a:ln w="12700">
            <a:solidFill>
              <a:srgbClr val="9BC878"/>
            </a:solidFill>
            <a:prstDash val="solid"/>
          </a:ln>
        </p:spPr>
      </p:sp>
      <p:pic>
        <p:nvPicPr>
          <p:cNvPr id="33" name="Image 5" descr="gen-dedup-35ee1ff77732087401a73b7af5de3797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12582144" y="7306056"/>
            <a:ext cx="209398" cy="209398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13030200" y="7258507"/>
            <a:ext cx="4019702" cy="238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Better abiotic stress resilience</a:t>
            </a:r>
            <a:endParaRPr lang="en-US" sz="1500" dirty="0"/>
          </a:p>
        </p:txBody>
      </p:sp>
      <p:sp>
        <p:nvSpPr>
          <p:cNvPr id="35" name="Shape 27"/>
          <p:cNvSpPr/>
          <p:nvPr/>
        </p:nvSpPr>
        <p:spPr>
          <a:xfrm>
            <a:off x="12477902" y="7753198"/>
            <a:ext cx="418795" cy="418795"/>
          </a:xfrm>
          <a:prstGeom prst="ellipse">
            <a:avLst/>
          </a:prstGeom>
          <a:noFill/>
          <a:ln w="12700">
            <a:solidFill>
              <a:srgbClr val="9BC878"/>
            </a:solidFill>
            <a:prstDash val="solid"/>
          </a:ln>
        </p:spPr>
      </p:sp>
      <p:pic>
        <p:nvPicPr>
          <p:cNvPr id="36" name="Image 6" descr="gen-dedup-6d98696bde0cb47052a71009369e60f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12582144" y="7858354"/>
            <a:ext cx="209398" cy="209398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13030200" y="7810805"/>
            <a:ext cx="4019702" cy="238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Supports yield &amp; quality potential</a:t>
            </a:r>
            <a:endParaRPr lang="en-US" sz="1500" dirty="0"/>
          </a:p>
        </p:txBody>
      </p:sp>
      <p:sp>
        <p:nvSpPr>
          <p:cNvPr id="38" name="Text 29"/>
          <p:cNvSpPr txBox="1"/>
          <p:nvPr/>
        </p:nvSpPr>
        <p:spPr>
          <a:xfrm>
            <a:off x="952805" y="9506102"/>
            <a:ext cx="163833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D71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Outcomes depend on timing, crop condition, disease pressure and local validation. Sources: chitosanglobal.com/product/chitosan-oligosaccharide-hydrochloride-chitosan-ag; chitosanglobal.com/chitosan-for-plant-defense-and-crop-protection-systems; PMC10792498.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gen-dedup-8b5ce42c409f18aac2a442dc394f2bd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1" descr="gen-dedup-38e66ee9ef646c5da678e14158e81b0f.png">    </p:cNvPr>
          <p:cNvPicPr>
            <a:picLocks noChangeAspect="1"/>
          </p:cNvPicPr>
          <p:nvPr/>
        </p:nvPicPr>
        <p:blipFill>
          <a:blip r:embed="rId2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952805" y="3619195"/>
            <a:ext cx="11268151" cy="514807"/>
          </a:xfrm>
          <a:prstGeom prst="rect">
            <a:avLst/>
          </a:prstGeom>
          <a:solidFill>
            <a:srgbClr val="1F3329"/>
          </a:solidFill>
          <a:ln/>
        </p:spPr>
      </p:sp>
      <p:sp>
        <p:nvSpPr>
          <p:cNvPr id="6" name="Shape 2"/>
          <p:cNvSpPr/>
          <p:nvPr/>
        </p:nvSpPr>
        <p:spPr>
          <a:xfrm>
            <a:off x="952805" y="3619195"/>
            <a:ext cx="28346" cy="514807"/>
          </a:xfrm>
          <a:prstGeom prst="rect">
            <a:avLst/>
          </a:prstGeom>
          <a:solidFill>
            <a:srgbClr val="9BC878"/>
          </a:solidFill>
          <a:ln w="12700">
            <a:solidFill>
              <a:srgbClr val="9BC878">
                <a:alpha val="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952805" y="4229100"/>
            <a:ext cx="11239805" cy="1152144"/>
          </a:xfrm>
          <a:prstGeom prst="rect">
            <a:avLst/>
          </a:prstGeom>
          <a:solidFill>
            <a:srgbClr val="121F1A"/>
          </a:solidFill>
          <a:ln/>
        </p:spPr>
      </p:sp>
      <p:sp>
        <p:nvSpPr>
          <p:cNvPr id="8" name="Shape 4"/>
          <p:cNvSpPr/>
          <p:nvPr/>
        </p:nvSpPr>
        <p:spPr>
          <a:xfrm>
            <a:off x="952805" y="5372100"/>
            <a:ext cx="11239805" cy="9144"/>
          </a:xfrm>
          <a:prstGeom prst="rect">
            <a:avLst/>
          </a:prstGeom>
          <a:solidFill>
            <a:srgbClr val="2A4035"/>
          </a:solidFill>
          <a:ln w="12700">
            <a:solidFill>
              <a:srgbClr val="2A4035">
                <a:alpha val="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952805" y="5372100"/>
            <a:ext cx="11239805" cy="1152144"/>
          </a:xfrm>
          <a:prstGeom prst="rect">
            <a:avLst/>
          </a:prstGeom>
          <a:solidFill>
            <a:srgbClr val="0D1612"/>
          </a:solidFill>
          <a:ln/>
        </p:spPr>
      </p:sp>
      <p:sp>
        <p:nvSpPr>
          <p:cNvPr id="10" name="Shape 6"/>
          <p:cNvSpPr/>
          <p:nvPr/>
        </p:nvSpPr>
        <p:spPr>
          <a:xfrm>
            <a:off x="952805" y="6515100"/>
            <a:ext cx="11239805" cy="9144"/>
          </a:xfrm>
          <a:prstGeom prst="rect">
            <a:avLst/>
          </a:prstGeom>
          <a:solidFill>
            <a:srgbClr val="2A4035"/>
          </a:solidFill>
          <a:ln w="12700">
            <a:solidFill>
              <a:srgbClr val="2A4035">
                <a:alpha val="0"/>
              </a:srgbClr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952805" y="6515100"/>
            <a:ext cx="11239805" cy="1152144"/>
          </a:xfrm>
          <a:prstGeom prst="rect">
            <a:avLst/>
          </a:prstGeom>
          <a:solidFill>
            <a:srgbClr val="121F1A"/>
          </a:solidFill>
          <a:ln/>
        </p:spPr>
      </p:sp>
      <p:sp>
        <p:nvSpPr>
          <p:cNvPr id="12" name="Shape 8"/>
          <p:cNvSpPr/>
          <p:nvPr/>
        </p:nvSpPr>
        <p:spPr>
          <a:xfrm>
            <a:off x="952805" y="7658100"/>
            <a:ext cx="11239805" cy="9144"/>
          </a:xfrm>
          <a:prstGeom prst="rect">
            <a:avLst/>
          </a:prstGeom>
          <a:solidFill>
            <a:srgbClr val="2A4035"/>
          </a:solidFill>
          <a:ln w="12700">
            <a:solidFill>
              <a:srgbClr val="2A4035">
                <a:alpha val="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952805" y="7658100"/>
            <a:ext cx="11239805" cy="1143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2" descr="gen-dedup-1aed78c270f30c59edf3d070c5b3d02c.png">    </p:cNvPr>
          <p:cNvPicPr>
            <a:picLocks noChangeAspect="1"/>
          </p:cNvPicPr>
          <p:nvPr/>
        </p:nvPicPr>
        <p:blipFill>
          <a:blip r:embed="rId3"/>
          <a:srcRect l="0" r="0" t="-6" b="-6"/>
          <a:stretch/>
        </p:blipFill>
        <p:spPr>
          <a:xfrm>
            <a:off x="12573000" y="3619195"/>
            <a:ext cx="4781398" cy="5201107"/>
          </a:xfrm>
          <a:prstGeom prst="rect">
            <a:avLst/>
          </a:prstGeom>
        </p:spPr>
      </p:pic>
      <p:pic>
        <p:nvPicPr>
          <p:cNvPr id="15" name="Image 3" descr="gen-dedup-a66673d7c2f6b1a6845c1d04efe611ee.png">    </p:cNvPr>
          <p:cNvPicPr>
            <a:picLocks noChangeAspect="1"/>
          </p:cNvPicPr>
          <p:nvPr/>
        </p:nvPicPr>
        <p:blipFill>
          <a:blip r:embed="rId4"/>
          <a:srcRect l="0" r="0" t="-400" b="-400"/>
          <a:stretch/>
        </p:blipFill>
        <p:spPr>
          <a:xfrm>
            <a:off x="12573000" y="3619195"/>
            <a:ext cx="571500" cy="38405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952805" y="666598"/>
            <a:ext cx="8572500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600" spc="52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Program Integration • Application Rates</a:t>
            </a:r>
            <a:endParaRPr lang="en-US" sz="1600" dirty="0"/>
          </a:p>
        </p:txBody>
      </p:sp>
      <p:sp>
        <p:nvSpPr>
          <p:cNvPr id="17" name="Text 11"/>
          <p:cNvSpPr txBox="1"/>
          <p:nvPr/>
        </p:nvSpPr>
        <p:spPr>
          <a:xfrm>
            <a:off x="16668598" y="666598"/>
            <a:ext cx="762610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5D716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02</a:t>
            </a:r>
            <a:endParaRPr lang="en-US" sz="1600" dirty="0"/>
          </a:p>
        </p:txBody>
      </p:sp>
      <p:sp>
        <p:nvSpPr>
          <p:cNvPr id="18" name="Text 12"/>
          <p:cNvSpPr txBox="1"/>
          <p:nvPr/>
        </p:nvSpPr>
        <p:spPr>
          <a:xfrm>
            <a:off x="952805" y="1333195"/>
            <a:ext cx="16528694" cy="9244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0" b="1" spc="-126" kern="0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to use it in </a:t>
            </a:r>
            <a:pPr algn="l" indent="0" marL="0">
              <a:buNone/>
            </a:pPr>
            <a:r>
              <a:rPr lang="en-US" sz="6300" b="1" spc="-126" kern="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existing programs</a:t>
            </a:r>
            <a:endParaRPr lang="en-US" sz="6300" dirty="0"/>
          </a:p>
        </p:txBody>
      </p:sp>
      <p:sp>
        <p:nvSpPr>
          <p:cNvPr id="19" name="Text 13"/>
          <p:cNvSpPr txBox="1"/>
          <p:nvPr/>
        </p:nvSpPr>
        <p:spPr>
          <a:xfrm>
            <a:off x="952805" y="2428646"/>
            <a:ext cx="14287500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B8C5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 entry points across the broccoli &amp; pea calendar — from seed to canopy — designed to slot into the spray plans, fertigation lines and biocontrol stacks you already run.</a:t>
            </a:r>
            <a:endParaRPr lang="en-US" sz="1900" dirty="0"/>
          </a:p>
        </p:txBody>
      </p:sp>
      <p:sp>
        <p:nvSpPr>
          <p:cNvPr id="20" name="Text 14"/>
          <p:cNvSpPr txBox="1"/>
          <p:nvPr/>
        </p:nvSpPr>
        <p:spPr>
          <a:xfrm>
            <a:off x="1238098" y="3762756"/>
            <a:ext cx="857707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#</a:t>
            </a:r>
            <a:endParaRPr lang="en-US" sz="1100" dirty="0"/>
          </a:p>
        </p:txBody>
      </p:sp>
      <p:sp>
        <p:nvSpPr>
          <p:cNvPr id="21" name="Text 15"/>
          <p:cNvSpPr txBox="1"/>
          <p:nvPr/>
        </p:nvSpPr>
        <p:spPr>
          <a:xfrm>
            <a:off x="2286000" y="3762756"/>
            <a:ext cx="2667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Method</a:t>
            </a:r>
            <a:endParaRPr lang="en-US" sz="1100" dirty="0"/>
          </a:p>
        </p:txBody>
      </p:sp>
      <p:sp>
        <p:nvSpPr>
          <p:cNvPr id="22" name="Text 16"/>
          <p:cNvSpPr txBox="1"/>
          <p:nvPr/>
        </p:nvSpPr>
        <p:spPr>
          <a:xfrm>
            <a:off x="5143500" y="3762756"/>
            <a:ext cx="1714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Rate (% w/v)</a:t>
            </a:r>
            <a:endParaRPr lang="en-US" sz="1100" dirty="0"/>
          </a:p>
        </p:txBody>
      </p:sp>
      <p:sp>
        <p:nvSpPr>
          <p:cNvPr id="23" name="Text 17"/>
          <p:cNvSpPr txBox="1"/>
          <p:nvPr/>
        </p:nvSpPr>
        <p:spPr>
          <a:xfrm>
            <a:off x="7048195" y="3762756"/>
            <a:ext cx="5143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Primary benefit</a:t>
            </a:r>
            <a:endParaRPr lang="en-US" sz="1100" dirty="0"/>
          </a:p>
        </p:txBody>
      </p:sp>
      <p:sp>
        <p:nvSpPr>
          <p:cNvPr id="24" name="Text 18"/>
          <p:cNvSpPr txBox="1"/>
          <p:nvPr/>
        </p:nvSpPr>
        <p:spPr>
          <a:xfrm>
            <a:off x="1238098" y="4515307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2700" dirty="0"/>
          </a:p>
        </p:txBody>
      </p:sp>
      <p:pic>
        <p:nvPicPr>
          <p:cNvPr id="25" name="Image 4" descr="gen-dedup-091d7d3d6ba99e2e8f4e1153d2cd2e95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2286000" y="4581144"/>
            <a:ext cx="323698" cy="323698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2743200" y="4581144"/>
            <a:ext cx="2029054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Seed treatment</a:t>
            </a:r>
            <a:endParaRPr lang="en-US" sz="1800" dirty="0"/>
          </a:p>
        </p:txBody>
      </p:sp>
      <p:sp>
        <p:nvSpPr>
          <p:cNvPr id="27" name="Text 20"/>
          <p:cNvSpPr txBox="1"/>
          <p:nvPr/>
        </p:nvSpPr>
        <p:spPr>
          <a:xfrm>
            <a:off x="5143500" y="4595774"/>
            <a:ext cx="17145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0.1 – 0.2 %</a:t>
            </a:r>
            <a:endParaRPr lang="en-US" sz="1800" dirty="0"/>
          </a:p>
        </p:txBody>
      </p:sp>
      <p:sp>
        <p:nvSpPr>
          <p:cNvPr id="28" name="Text 21"/>
          <p:cNvSpPr txBox="1"/>
          <p:nvPr/>
        </p:nvSpPr>
        <p:spPr>
          <a:xfrm>
            <a:off x="7048195" y="4614977"/>
            <a:ext cx="5829300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vigor + seed and seedling defense from day zero</a:t>
            </a:r>
            <a:endParaRPr lang="en-US" sz="1500" dirty="0"/>
          </a:p>
        </p:txBody>
      </p:sp>
      <p:sp>
        <p:nvSpPr>
          <p:cNvPr id="29" name="Text 22"/>
          <p:cNvSpPr txBox="1"/>
          <p:nvPr/>
        </p:nvSpPr>
        <p:spPr>
          <a:xfrm>
            <a:off x="1238098" y="5658307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2700" dirty="0"/>
          </a:p>
        </p:txBody>
      </p:sp>
      <p:pic>
        <p:nvPicPr>
          <p:cNvPr id="30" name="Image 5" descr="gen-dedup-6da16e853b8623f46dc8de5a370fae1b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2286000" y="5724144"/>
            <a:ext cx="323698" cy="323698"/>
          </a:xfrm>
          <a:prstGeom prst="rect">
            <a:avLst/>
          </a:prstGeom>
        </p:spPr>
      </p:pic>
      <p:sp>
        <p:nvSpPr>
          <p:cNvPr id="31" name="Text 23"/>
          <p:cNvSpPr txBox="1"/>
          <p:nvPr/>
        </p:nvSpPr>
        <p:spPr>
          <a:xfrm>
            <a:off x="2743200" y="5724144"/>
            <a:ext cx="1598371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Root drench</a:t>
            </a:r>
            <a:endParaRPr lang="en-US" sz="1800" dirty="0"/>
          </a:p>
        </p:txBody>
      </p:sp>
      <p:sp>
        <p:nvSpPr>
          <p:cNvPr id="32" name="Text 24"/>
          <p:cNvSpPr txBox="1"/>
          <p:nvPr/>
        </p:nvSpPr>
        <p:spPr>
          <a:xfrm>
            <a:off x="5143500" y="5738774"/>
            <a:ext cx="17145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0.2 %</a:t>
            </a:r>
            <a:endParaRPr lang="en-US" sz="1800" dirty="0"/>
          </a:p>
        </p:txBody>
      </p:sp>
      <p:sp>
        <p:nvSpPr>
          <p:cNvPr id="33" name="Text 25"/>
          <p:cNvSpPr txBox="1"/>
          <p:nvPr/>
        </p:nvSpPr>
        <p:spPr>
          <a:xfrm>
            <a:off x="7048195" y="5757977"/>
            <a:ext cx="5143500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Root-zone immunity + transplant establishment</a:t>
            </a:r>
            <a:endParaRPr lang="en-US" sz="1500" dirty="0"/>
          </a:p>
        </p:txBody>
      </p:sp>
      <p:sp>
        <p:nvSpPr>
          <p:cNvPr id="34" name="Text 26"/>
          <p:cNvSpPr txBox="1"/>
          <p:nvPr/>
        </p:nvSpPr>
        <p:spPr>
          <a:xfrm>
            <a:off x="1238098" y="6867144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2700" dirty="0"/>
          </a:p>
        </p:txBody>
      </p:sp>
      <p:pic>
        <p:nvPicPr>
          <p:cNvPr id="35" name="Image 6" descr="gen-dedup-b75481d80b417dc3f2a168acca3dda22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2286000" y="6933895"/>
            <a:ext cx="323698" cy="323698"/>
          </a:xfrm>
          <a:prstGeom prst="rect">
            <a:avLst/>
          </a:prstGeom>
        </p:spPr>
      </p:pic>
      <p:sp>
        <p:nvSpPr>
          <p:cNvPr id="36" name="Text 27"/>
          <p:cNvSpPr txBox="1"/>
          <p:nvPr/>
        </p:nvSpPr>
        <p:spPr>
          <a:xfrm>
            <a:off x="2743200" y="6933895"/>
            <a:ext cx="181417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Drip irrigation</a:t>
            </a:r>
            <a:endParaRPr lang="en-US" sz="1800" dirty="0"/>
          </a:p>
        </p:txBody>
      </p:sp>
      <p:sp>
        <p:nvSpPr>
          <p:cNvPr id="37" name="Text 28"/>
          <p:cNvSpPr txBox="1"/>
          <p:nvPr/>
        </p:nvSpPr>
        <p:spPr>
          <a:xfrm>
            <a:off x="5143500" y="6801307"/>
            <a:ext cx="1714500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0.01 – 0.025 %</a:t>
            </a:r>
            <a:endParaRPr lang="en-US" sz="1800" dirty="0"/>
          </a:p>
        </p:txBody>
      </p:sp>
      <p:sp>
        <p:nvSpPr>
          <p:cNvPr id="38" name="Text 29"/>
          <p:cNvSpPr txBox="1"/>
          <p:nvPr/>
        </p:nvSpPr>
        <p:spPr>
          <a:xfrm>
            <a:off x="7048195" y="6967728"/>
            <a:ext cx="5143500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Low-dose continuous rhizosphere support</a:t>
            </a:r>
            <a:endParaRPr lang="en-US" sz="1500" dirty="0"/>
          </a:p>
        </p:txBody>
      </p:sp>
      <p:sp>
        <p:nvSpPr>
          <p:cNvPr id="39" name="Text 30"/>
          <p:cNvSpPr txBox="1"/>
          <p:nvPr/>
        </p:nvSpPr>
        <p:spPr>
          <a:xfrm>
            <a:off x="1238098" y="7944307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2700" dirty="0"/>
          </a:p>
        </p:txBody>
      </p:sp>
      <p:pic>
        <p:nvPicPr>
          <p:cNvPr id="40" name="Image 7" descr="gen-dedup-a86cb4d9904a09cfffd1002a51cd83e3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2286000" y="8010144"/>
            <a:ext cx="323698" cy="323698"/>
          </a:xfrm>
          <a:prstGeom prst="rect">
            <a:avLst/>
          </a:prstGeom>
        </p:spPr>
      </p:pic>
      <p:sp>
        <p:nvSpPr>
          <p:cNvPr id="41" name="Text 31"/>
          <p:cNvSpPr txBox="1"/>
          <p:nvPr/>
        </p:nvSpPr>
        <p:spPr>
          <a:xfrm>
            <a:off x="2743200" y="8010144"/>
            <a:ext cx="1530706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Foliar spray</a:t>
            </a:r>
            <a:endParaRPr lang="en-US" sz="1800" dirty="0"/>
          </a:p>
        </p:txBody>
      </p:sp>
      <p:sp>
        <p:nvSpPr>
          <p:cNvPr id="42" name="Text 32"/>
          <p:cNvSpPr txBox="1"/>
          <p:nvPr/>
        </p:nvSpPr>
        <p:spPr>
          <a:xfrm>
            <a:off x="5143500" y="8024774"/>
            <a:ext cx="17145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0.4 – 1.0 %</a:t>
            </a:r>
            <a:endParaRPr lang="en-US" sz="1800" dirty="0"/>
          </a:p>
        </p:txBody>
      </p:sp>
      <p:sp>
        <p:nvSpPr>
          <p:cNvPr id="43" name="Text 33"/>
          <p:cNvSpPr txBox="1"/>
          <p:nvPr/>
        </p:nvSpPr>
        <p:spPr>
          <a:xfrm>
            <a:off x="7048195" y="8043977"/>
            <a:ext cx="5829300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Leaf-level defense priming during disease pressure</a:t>
            </a:r>
            <a:endParaRPr lang="en-US" sz="1500" dirty="0"/>
          </a:p>
        </p:txBody>
      </p:sp>
      <p:sp>
        <p:nvSpPr>
          <p:cNvPr id="44" name="Text 34"/>
          <p:cNvSpPr txBox="1"/>
          <p:nvPr/>
        </p:nvSpPr>
        <p:spPr>
          <a:xfrm>
            <a:off x="12859207" y="3905402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Formulation Note</a:t>
            </a:r>
            <a:endParaRPr lang="en-US" sz="1200" dirty="0"/>
          </a:p>
        </p:txBody>
      </p:sp>
      <p:sp>
        <p:nvSpPr>
          <p:cNvPr id="45" name="Text 35"/>
          <p:cNvSpPr txBox="1"/>
          <p:nvPr/>
        </p:nvSpPr>
        <p:spPr>
          <a:xfrm>
            <a:off x="12859207" y="4276649"/>
            <a:ext cx="41916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defense-eliciting co-input — not a fungicide replacement</a:t>
            </a:r>
            <a:endParaRPr lang="en-US" sz="2200" dirty="0"/>
          </a:p>
        </p:txBody>
      </p:sp>
      <p:sp>
        <p:nvSpPr>
          <p:cNvPr id="46" name="Text 36"/>
          <p:cNvSpPr txBox="1"/>
          <p:nvPr/>
        </p:nvSpPr>
        <p:spPr>
          <a:xfrm>
            <a:off x="12859207" y="5514746"/>
            <a:ext cx="4191610" cy="8193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 Chitosan AG alongside conventional chemistry to </a:t>
            </a:r>
            <a:pPr algn="l" indent="0" marL="0">
              <a:buNone/>
            </a:pPr>
            <a:r>
              <a:rPr lang="en-US" sz="14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 reduce fungicide and pesticide load</a:t>
            </a:r>
            <a:pPr algn="l" indent="0" marL="0">
              <a:buNone/>
            </a:pPr>
            <a:r>
              <a:rPr lang="en-US" sz="14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concentration over time.</a:t>
            </a:r>
            <a:endParaRPr lang="en-US" sz="1400" dirty="0"/>
          </a:p>
        </p:txBody>
      </p:sp>
      <p:sp>
        <p:nvSpPr>
          <p:cNvPr id="47" name="Shape 37"/>
          <p:cNvSpPr/>
          <p:nvPr/>
        </p:nvSpPr>
        <p:spPr>
          <a:xfrm>
            <a:off x="12859207" y="6500470"/>
            <a:ext cx="4190695" cy="1114654"/>
          </a:xfrm>
          <a:prstGeom prst="roundRect">
            <a:avLst>
              <a:gd name="adj" fmla="val 1723"/>
            </a:avLst>
          </a:prstGeom>
          <a:solidFill>
            <a:srgbClr val="9BC878">
              <a:alpha val="7000"/>
            </a:srgbClr>
          </a:solidFill>
          <a:ln/>
        </p:spPr>
      </p:sp>
      <p:sp>
        <p:nvSpPr>
          <p:cNvPr id="48" name="Shape 38"/>
          <p:cNvSpPr/>
          <p:nvPr/>
        </p:nvSpPr>
        <p:spPr>
          <a:xfrm>
            <a:off x="12859207" y="6500470"/>
            <a:ext cx="28346" cy="1114654"/>
          </a:xfrm>
          <a:prstGeom prst="roundRect">
            <a:avLst>
              <a:gd name="adj" fmla="val 67743"/>
            </a:avLst>
          </a:prstGeom>
          <a:solidFill>
            <a:srgbClr val="9BC878"/>
          </a:solidFill>
          <a:ln w="12700">
            <a:solidFill>
              <a:srgbClr val="9BC878">
                <a:alpha val="0"/>
              </a:srgbClr>
            </a:solidFill>
            <a:prstDash val="solid"/>
          </a:ln>
        </p:spPr>
      </p:sp>
      <p:sp>
        <p:nvSpPr>
          <p:cNvPr id="49" name="Text 39"/>
          <p:cNvSpPr txBox="1"/>
          <p:nvPr/>
        </p:nvSpPr>
        <p:spPr>
          <a:xfrm>
            <a:off x="12859207" y="6500470"/>
            <a:ext cx="4191610" cy="11146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90500" tIns="177800" rIns="190500" bIns="17780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B8C5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"May partially replace selected applications where field trials, labels and local regulations support it."</a:t>
            </a:r>
            <a:endParaRPr lang="en-US" sz="1300" dirty="0"/>
          </a:p>
        </p:txBody>
      </p:sp>
      <p:sp>
        <p:nvSpPr>
          <p:cNvPr id="50" name="Text 40"/>
          <p:cNvSpPr txBox="1"/>
          <p:nvPr/>
        </p:nvSpPr>
        <p:spPr>
          <a:xfrm>
            <a:off x="12859207" y="7429500"/>
            <a:ext cx="41916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31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Before broad deployment</a:t>
            </a:r>
            <a:endParaRPr lang="en-US" sz="1000" dirty="0"/>
          </a:p>
        </p:txBody>
      </p:sp>
      <p:sp>
        <p:nvSpPr>
          <p:cNvPr id="51" name="Text 41"/>
          <p:cNvSpPr txBox="1"/>
          <p:nvPr/>
        </p:nvSpPr>
        <p:spPr>
          <a:xfrm>
            <a:off x="12859207" y="7733995"/>
            <a:ext cx="9144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endParaRPr lang="en-US" sz="1200" dirty="0"/>
          </a:p>
        </p:txBody>
      </p:sp>
      <p:sp>
        <p:nvSpPr>
          <p:cNvPr id="52" name="Text 42"/>
          <p:cNvSpPr txBox="1"/>
          <p:nvPr/>
        </p:nvSpPr>
        <p:spPr>
          <a:xfrm>
            <a:off x="13022885" y="7733995"/>
            <a:ext cx="340065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Confirm tank-mix &amp; formulation stability</a:t>
            </a:r>
            <a:endParaRPr lang="en-US" sz="1200" dirty="0"/>
          </a:p>
        </p:txBody>
      </p:sp>
      <p:sp>
        <p:nvSpPr>
          <p:cNvPr id="53" name="Text 43"/>
          <p:cNvSpPr txBox="1"/>
          <p:nvPr/>
        </p:nvSpPr>
        <p:spPr>
          <a:xfrm>
            <a:off x="12859207" y="8033004"/>
            <a:ext cx="9144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endParaRPr lang="en-US" sz="1200" dirty="0"/>
          </a:p>
        </p:txBody>
      </p:sp>
      <p:sp>
        <p:nvSpPr>
          <p:cNvPr id="54" name="Text 44"/>
          <p:cNvSpPr txBox="1"/>
          <p:nvPr/>
        </p:nvSpPr>
        <p:spPr>
          <a:xfrm>
            <a:off x="13022885" y="8033004"/>
            <a:ext cx="289041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water quality and target pH</a:t>
            </a:r>
            <a:endParaRPr lang="en-US" sz="1200" dirty="0"/>
          </a:p>
        </p:txBody>
      </p:sp>
      <p:sp>
        <p:nvSpPr>
          <p:cNvPr id="55" name="Text 45"/>
          <p:cNvSpPr txBox="1"/>
          <p:nvPr/>
        </p:nvSpPr>
        <p:spPr>
          <a:xfrm>
            <a:off x="12859207" y="8332927"/>
            <a:ext cx="9144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endParaRPr lang="en-US" sz="1200" dirty="0"/>
          </a:p>
        </p:txBody>
      </p:sp>
      <p:sp>
        <p:nvSpPr>
          <p:cNvPr id="56" name="Text 46"/>
          <p:cNvSpPr txBox="1"/>
          <p:nvPr/>
        </p:nvSpPr>
        <p:spPr>
          <a:xfrm>
            <a:off x="13022885" y="8332927"/>
            <a:ext cx="335584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crop safety on broccoli &amp; peas</a:t>
            </a:r>
            <a:endParaRPr lang="en-US" sz="1200" dirty="0"/>
          </a:p>
        </p:txBody>
      </p:sp>
      <p:sp>
        <p:nvSpPr>
          <p:cNvPr id="57" name="Text 47"/>
          <p:cNvSpPr txBox="1"/>
          <p:nvPr/>
        </p:nvSpPr>
        <p:spPr>
          <a:xfrm>
            <a:off x="12859207" y="8631936"/>
            <a:ext cx="9144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endParaRPr lang="en-US" sz="1200" dirty="0"/>
          </a:p>
        </p:txBody>
      </p:sp>
      <p:sp>
        <p:nvSpPr>
          <p:cNvPr id="58" name="Text 48"/>
          <p:cNvSpPr txBox="1"/>
          <p:nvPr/>
        </p:nvSpPr>
        <p:spPr>
          <a:xfrm>
            <a:off x="13022885" y="8631936"/>
            <a:ext cx="277703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local regulatory &amp; label fit</a:t>
            </a:r>
            <a:endParaRPr lang="en-US" sz="1200" dirty="0"/>
          </a:p>
        </p:txBody>
      </p:sp>
      <p:sp>
        <p:nvSpPr>
          <p:cNvPr id="59" name="Text 49"/>
          <p:cNvSpPr txBox="1"/>
          <p:nvPr/>
        </p:nvSpPr>
        <p:spPr>
          <a:xfrm>
            <a:off x="952805" y="9506102"/>
            <a:ext cx="163833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D71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Rates per grower program for broccoli &amp; peas. Source dosing references: chitosanglobal.com/chitosan-in-agriculture-benefits-functions-and-dosages; chitosanglobal.com/chitosan-for-plant-defense-and-crop-protection-systems. Image (decorative): commons.wikimedia.org/wiki/File:Pea_field_by_Wood_Lane_-_geograph.org.uk_-_4993736.jpg.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Visual Extract to PPTX Converter</cp:lastModifiedBy>
  <cp:revision>1</cp:revision>
  <dcterms:created xsi:type="dcterms:W3CDTF">2026-06-18T17:32:25Z</dcterms:created>
  <dcterms:modified xsi:type="dcterms:W3CDTF">2026-06-18T17:32:25Z</dcterms:modified>
</cp:coreProperties>
</file>