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</p:sldIdLst>
  <p:notesMasterIdLst>
    <p:notesMasterId r:id="rId4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image" Target="../media/image-1-4.png"/><Relationship Id="rId5" Type="http://schemas.openxmlformats.org/officeDocument/2006/relationships/image" Target="../media/image-1-5.png"/><Relationship Id="rId6" Type="http://schemas.openxmlformats.org/officeDocument/2006/relationships/image" Target="../media/image-1-6.png"/><Relationship Id="rId7" Type="http://schemas.openxmlformats.org/officeDocument/2006/relationships/image" Target="../media/image-1-7.png"/><Relationship Id="rId8" Type="http://schemas.openxmlformats.org/officeDocument/2006/relationships/slideLayout" Target="../slideLayouts/slideLayout1.xml"/><Relationship Id="rId9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image" Target="../media/image-2-4.png"/><Relationship Id="rId5" Type="http://schemas.openxmlformats.org/officeDocument/2006/relationships/image" Target="../media/image-2-5.png"/><Relationship Id="rId6" Type="http://schemas.openxmlformats.org/officeDocument/2006/relationships/image" Target="../media/image-2-5.png"/><Relationship Id="rId7" Type="http://schemas.openxmlformats.org/officeDocument/2006/relationships/image" Target="../media/image-2-5.png"/><Relationship Id="rId8" Type="http://schemas.openxmlformats.org/officeDocument/2006/relationships/image" Target="../media/image-2-8.png"/><Relationship Id="rId9" Type="http://schemas.openxmlformats.org/officeDocument/2006/relationships/image" Target="../media/image-2-9.png"/><Relationship Id="rId10" Type="http://schemas.openxmlformats.org/officeDocument/2006/relationships/image" Target="../media/image-2-10.png"/><Relationship Id="rId11" Type="http://schemas.openxmlformats.org/officeDocument/2006/relationships/image" Target="../media/image-2-11.png"/><Relationship Id="rId12" Type="http://schemas.openxmlformats.org/officeDocument/2006/relationships/image" Target="../media/image-2-12.png"/><Relationship Id="rId13" Type="http://schemas.openxmlformats.org/officeDocument/2006/relationships/image" Target="../media/image-2-13.png"/><Relationship Id="rId14" Type="http://schemas.openxmlformats.org/officeDocument/2006/relationships/slideLayout" Target="../slideLayouts/slideLayout1.xml"/><Relationship Id="rId15" Type="http://schemas.openxmlformats.org/officeDocument/2006/relationships/notesSlide" Target="../notesSlides/notesSlid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D161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D161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6c630683d75225fa4829990429ba467c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952805" y="4619549"/>
            <a:ext cx="5352898" cy="4543654"/>
          </a:xfrm>
          <a:prstGeom prst="rect">
            <a:avLst/>
          </a:prstGeom>
          <a:solidFill>
            <a:srgbClr val="15262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6572707" y="4619549"/>
            <a:ext cx="5352898" cy="4543654"/>
          </a:xfrm>
          <a:prstGeom prst="rect">
            <a:avLst/>
          </a:prstGeom>
          <a:solidFill>
            <a:srgbClr val="15262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12191695" y="4619549"/>
            <a:ext cx="5162702" cy="4543654"/>
          </a:xfrm>
          <a:prstGeom prst="rect">
            <a:avLst/>
          </a:prstGeom>
          <a:solidFill>
            <a:srgbClr val="152620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8" name="Image 1" descr="gen-dedup-fe38ce89155babe3e3dac2dd1a17be75.png">    </p:cNvPr>
          <p:cNvPicPr>
            <a:picLocks noChangeAspect="1"/>
          </p:cNvPicPr>
          <p:nvPr/>
        </p:nvPicPr>
        <p:blipFill>
          <a:blip r:embed="rId2"/>
          <a:srcRect l="0" r="0" t="-400" b="-400"/>
          <a:stretch/>
        </p:blipFill>
        <p:spPr>
          <a:xfrm>
            <a:off x="0" y="0"/>
            <a:ext cx="18288000" cy="57607"/>
          </a:xfrm>
          <a:prstGeom prst="rect">
            <a:avLst/>
          </a:prstGeom>
        </p:spPr>
      </p:pic>
      <p:pic>
        <p:nvPicPr>
          <p:cNvPr id="9" name="Image 2" descr="gen-dedup-19d7eca4786342aa3a627d93776c1f5f.png">    </p:cNvPr>
          <p:cNvPicPr>
            <a:picLocks noChangeAspect="1"/>
          </p:cNvPicPr>
          <p:nvPr/>
        </p:nvPicPr>
        <p:blipFill>
          <a:blip r:embed="rId3"/>
          <a:srcRect l="-28" r="-28" t="0" b="0"/>
          <a:stretch/>
        </p:blipFill>
        <p:spPr>
          <a:xfrm>
            <a:off x="6858000" y="5952744"/>
            <a:ext cx="4762195" cy="2952598"/>
          </a:xfrm>
          <a:prstGeom prst="rect">
            <a:avLst/>
          </a:prstGeom>
        </p:spPr>
      </p:pic>
      <p:sp>
        <p:nvSpPr>
          <p:cNvPr id="10" name="Text 5"/>
          <p:cNvSpPr txBox="1"/>
          <p:nvPr/>
        </p:nvSpPr>
        <p:spPr>
          <a:xfrm>
            <a:off x="952805" y="666598"/>
            <a:ext cx="11430000" cy="257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spc="525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Chitosan Global • Informe Técnico COS-AG</a:t>
            </a:r>
            <a:endParaRPr lang="en-US" sz="1500" dirty="0"/>
          </a:p>
        </p:txBody>
      </p:sp>
      <p:sp>
        <p:nvSpPr>
          <p:cNvPr id="11" name="Text 6"/>
          <p:cNvSpPr txBox="1"/>
          <p:nvPr/>
        </p:nvSpPr>
        <p:spPr>
          <a:xfrm>
            <a:off x="16573500" y="666598"/>
            <a:ext cx="857707" cy="257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5D716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/ 02</a:t>
            </a:r>
            <a:endParaRPr lang="en-US" sz="1500" dirty="0"/>
          </a:p>
        </p:txBody>
      </p:sp>
      <p:sp>
        <p:nvSpPr>
          <p:cNvPr id="12" name="Text 7"/>
          <p:cNvSpPr txBox="1"/>
          <p:nvPr/>
        </p:nvSpPr>
        <p:spPr>
          <a:xfrm>
            <a:off x="952805" y="1333195"/>
            <a:ext cx="16193110" cy="16861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6300" b="1" spc="-120" kern="0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Chitosan AG: </a:t>
            </a:r>
            <a:pPr algn="l" indent="0" marL="0">
              <a:buNone/>
            </a:pPr>
            <a:r>
              <a:rPr lang="en-US" sz="6300" b="1" spc="-120" kern="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Activando la Defensa</a:t>
            </a:r>
            <a:pPr algn="l" indent="0" marL="0">
              <a:buNone/>
            </a:pPr>
            <a:endParaRPr lang="en-US" sz="6300" dirty="0"/>
          </a:p>
          <a:p>
            <a:pPr algn="l" indent="0" marL="0">
              <a:buNone/>
            </a:pPr>
            <a:r>
              <a:rPr lang="en-US" sz="6300" b="1" spc="-120" kern="0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 Brócoli y Guisantes</a:t>
            </a:r>
            <a:endParaRPr lang="en-US" sz="6300" dirty="0"/>
          </a:p>
        </p:txBody>
      </p:sp>
      <p:sp>
        <p:nvSpPr>
          <p:cNvPr id="13" name="Text 8"/>
          <p:cNvSpPr txBox="1"/>
          <p:nvPr/>
        </p:nvSpPr>
        <p:spPr>
          <a:xfrm>
            <a:off x="952805" y="3238805"/>
            <a:ext cx="13335610" cy="7242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dirty="0">
                <a:solidFill>
                  <a:srgbClr val="B8C5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clorhidrato de quitosano-oligosacárido hidrosoluble que activa el sistema inmunológico de la propia planta — convirtiendo a los cultivos en participantes activos de su propia protección.</a:t>
            </a:r>
            <a:endParaRPr lang="en-US" sz="2100" dirty="0"/>
          </a:p>
        </p:txBody>
      </p:sp>
      <p:sp>
        <p:nvSpPr>
          <p:cNvPr id="14" name="Text 9"/>
          <p:cNvSpPr txBox="1"/>
          <p:nvPr/>
        </p:nvSpPr>
        <p:spPr>
          <a:xfrm>
            <a:off x="1238098" y="4858207"/>
            <a:ext cx="4763110" cy="2103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spc="338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 — LA MOLÉCULA</a:t>
            </a:r>
            <a:endParaRPr lang="en-US" sz="1200" dirty="0"/>
          </a:p>
        </p:txBody>
      </p:sp>
      <p:sp>
        <p:nvSpPr>
          <p:cNvPr id="15" name="Text 10"/>
          <p:cNvSpPr txBox="1"/>
          <p:nvPr/>
        </p:nvSpPr>
        <p:spPr>
          <a:xfrm>
            <a:off x="1238098" y="5210251"/>
            <a:ext cx="4763110" cy="3913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Qué es Chitosan AG</a:t>
            </a:r>
            <a:endParaRPr lang="en-US" sz="2500" dirty="0"/>
          </a:p>
        </p:txBody>
      </p:sp>
      <p:sp>
        <p:nvSpPr>
          <p:cNvPr id="16" name="Text 11"/>
          <p:cNvSpPr txBox="1"/>
          <p:nvPr/>
        </p:nvSpPr>
        <p:spPr>
          <a:xfrm>
            <a:off x="1238098" y="5753405"/>
            <a:ext cx="4763110" cy="85770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clorhidrato de quitosano-oligosacárido de bajo peso molecular — </a:t>
            </a:r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&lt; 3.000 Da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de 2 a 20 unidades de glucosamina.</a:t>
            </a:r>
            <a:endParaRPr lang="en-US" sz="1500" dirty="0"/>
          </a:p>
        </p:txBody>
      </p:sp>
      <p:sp>
        <p:nvSpPr>
          <p:cNvPr id="17" name="Shape 12"/>
          <p:cNvSpPr/>
          <p:nvPr/>
        </p:nvSpPr>
        <p:spPr>
          <a:xfrm>
            <a:off x="1238098" y="7410298"/>
            <a:ext cx="95098" cy="95098"/>
          </a:xfrm>
          <a:prstGeom prst="ellipse">
            <a:avLst/>
          </a:prstGeom>
          <a:solidFill>
            <a:srgbClr val="9BC8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18" name="Text 13"/>
          <p:cNvSpPr txBox="1"/>
          <p:nvPr/>
        </p:nvSpPr>
        <p:spPr>
          <a:xfrm>
            <a:off x="1447495" y="7239305"/>
            <a:ext cx="4553712" cy="53401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Totalmente hidrosoluble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— disolución limpia, sin obstrucción de boquillas</a:t>
            </a:r>
            <a:endParaRPr lang="en-US" sz="1500" dirty="0"/>
          </a:p>
        </p:txBody>
      </p:sp>
      <p:sp>
        <p:nvSpPr>
          <p:cNvPr id="19" name="Shape 14"/>
          <p:cNvSpPr/>
          <p:nvPr/>
        </p:nvSpPr>
        <p:spPr>
          <a:xfrm>
            <a:off x="1238098" y="8029346"/>
            <a:ext cx="95098" cy="95098"/>
          </a:xfrm>
          <a:prstGeom prst="ellipse">
            <a:avLst/>
          </a:prstGeom>
          <a:solidFill>
            <a:srgbClr val="9BC8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0" name="Text 15"/>
          <p:cNvSpPr txBox="1"/>
          <p:nvPr/>
        </p:nvSpPr>
        <p:spPr>
          <a:xfrm>
            <a:off x="1447495" y="7925105"/>
            <a:ext cx="4553712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Absorción rápida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por raíces y hojas</a:t>
            </a:r>
            <a:endParaRPr lang="en-US" sz="1500" dirty="0"/>
          </a:p>
        </p:txBody>
      </p:sp>
      <p:sp>
        <p:nvSpPr>
          <p:cNvPr id="21" name="Shape 16"/>
          <p:cNvSpPr/>
          <p:nvPr/>
        </p:nvSpPr>
        <p:spPr>
          <a:xfrm>
            <a:off x="1238098" y="8505749"/>
            <a:ext cx="95098" cy="95098"/>
          </a:xfrm>
          <a:prstGeom prst="ellipse">
            <a:avLst/>
          </a:prstGeom>
          <a:solidFill>
            <a:srgbClr val="9BC878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22" name="Text 17"/>
          <p:cNvSpPr txBox="1"/>
          <p:nvPr/>
        </p:nvSpPr>
        <p:spPr>
          <a:xfrm>
            <a:off x="1447495" y="8382305"/>
            <a:ext cx="4763110" cy="800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Compatible en mezcla de tanque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 NPK, ácidos húmicos/fúlvicos, bioestimulantes de aminoácidos, </a:t>
            </a:r>
            <a:pPr algn="l" indent="0" marL="0">
              <a:buNone/>
            </a:pPr>
            <a:r>
              <a:rPr lang="en-US" sz="1500" i="1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Trichoderma</a:t>
            </a:r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pPr algn="l" indent="0" marL="0">
              <a:buNone/>
            </a:pPr>
            <a:r>
              <a:rPr lang="en-US" sz="1500" i="1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Bacillus</a:t>
            </a:r>
            <a:endParaRPr lang="en-US" sz="1500" dirty="0"/>
          </a:p>
        </p:txBody>
      </p:sp>
      <p:sp>
        <p:nvSpPr>
          <p:cNvPr id="23" name="Text 18"/>
          <p:cNvSpPr txBox="1"/>
          <p:nvPr/>
        </p:nvSpPr>
        <p:spPr>
          <a:xfrm>
            <a:off x="6858000" y="4858207"/>
            <a:ext cx="4763110" cy="2103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spc="338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— LA CASCADA</a:t>
            </a:r>
            <a:endParaRPr lang="en-US" sz="1200" dirty="0"/>
          </a:p>
        </p:txBody>
      </p:sp>
      <p:sp>
        <p:nvSpPr>
          <p:cNvPr id="24" name="Text 19"/>
          <p:cNvSpPr txBox="1"/>
          <p:nvPr/>
        </p:nvSpPr>
        <p:spPr>
          <a:xfrm>
            <a:off x="6858000" y="5210251"/>
            <a:ext cx="4763110" cy="4389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PTI → SAR + ISR</a:t>
            </a:r>
            <a:endParaRPr lang="en-US" sz="2500" dirty="0"/>
          </a:p>
        </p:txBody>
      </p:sp>
      <p:sp>
        <p:nvSpPr>
          <p:cNvPr id="25" name="Text 20"/>
          <p:cNvSpPr txBox="1"/>
          <p:nvPr/>
        </p:nvSpPr>
        <p:spPr>
          <a:xfrm>
            <a:off x="12477902" y="4858207"/>
            <a:ext cx="4572000" cy="21031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spc="338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 — EN EL CAMPO</a:t>
            </a:r>
            <a:endParaRPr lang="en-US" sz="1200" dirty="0"/>
          </a:p>
        </p:txBody>
      </p:sp>
      <p:sp>
        <p:nvSpPr>
          <p:cNvPr id="26" name="Text 21"/>
          <p:cNvSpPr txBox="1"/>
          <p:nvPr/>
        </p:nvSpPr>
        <p:spPr>
          <a:xfrm>
            <a:off x="12477902" y="5210251"/>
            <a:ext cx="5639105" cy="3429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2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Beneficios para brócoli y guisantes</a:t>
            </a:r>
            <a:endParaRPr lang="en-US" sz="2200" dirty="0"/>
          </a:p>
        </p:txBody>
      </p:sp>
      <p:pic>
        <p:nvPicPr>
          <p:cNvPr id="27" name="Image 3" descr="gen-dedup-620899db7196601de9565de80ff7b3eb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582144" y="6200546"/>
            <a:ext cx="286207" cy="286207"/>
          </a:xfrm>
          <a:prstGeom prst="rect">
            <a:avLst/>
          </a:prstGeom>
        </p:spPr>
      </p:pic>
      <p:sp>
        <p:nvSpPr>
          <p:cNvPr id="28" name="Text 22"/>
          <p:cNvSpPr txBox="1"/>
          <p:nvPr/>
        </p:nvSpPr>
        <p:spPr>
          <a:xfrm>
            <a:off x="13030200" y="6152998"/>
            <a:ext cx="4381805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Mayor emergencia y vigor de plántulas</a:t>
            </a:r>
            <a:endParaRPr lang="en-US" sz="1500" dirty="0"/>
          </a:p>
        </p:txBody>
      </p:sp>
      <p:pic>
        <p:nvPicPr>
          <p:cNvPr id="29" name="Image 4" descr="gen-dedup-9078f8bcb70ff7ec2f160e3455cae2d0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582144" y="6752844"/>
            <a:ext cx="286207" cy="286207"/>
          </a:xfrm>
          <a:prstGeom prst="rect">
            <a:avLst/>
          </a:prstGeom>
        </p:spPr>
      </p:pic>
      <p:sp>
        <p:nvSpPr>
          <p:cNvPr id="30" name="Text 23"/>
          <p:cNvSpPr txBox="1"/>
          <p:nvPr/>
        </p:nvSpPr>
        <p:spPr>
          <a:xfrm>
            <a:off x="13030200" y="6705295"/>
            <a:ext cx="4381805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Menor presión de enfermedades radiculares y foliares</a:t>
            </a:r>
            <a:endParaRPr lang="en-US" sz="1500" dirty="0"/>
          </a:p>
        </p:txBody>
      </p:sp>
      <p:pic>
        <p:nvPicPr>
          <p:cNvPr id="31" name="Image 5" descr="gen-dedup-9dc471e23cf2364b889d8aed563e2390.png">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582144" y="7306056"/>
            <a:ext cx="286207" cy="286207"/>
          </a:xfrm>
          <a:prstGeom prst="rect">
            <a:avLst/>
          </a:prstGeom>
        </p:spPr>
      </p:pic>
      <p:sp>
        <p:nvSpPr>
          <p:cNvPr id="32" name="Text 24"/>
          <p:cNvSpPr txBox="1"/>
          <p:nvPr/>
        </p:nvSpPr>
        <p:spPr>
          <a:xfrm>
            <a:off x="13030200" y="7258507"/>
            <a:ext cx="4381805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Mejor resiliencia al estrés abiótico</a:t>
            </a:r>
            <a:endParaRPr lang="en-US" sz="1500" dirty="0"/>
          </a:p>
        </p:txBody>
      </p:sp>
      <p:pic>
        <p:nvPicPr>
          <p:cNvPr id="33" name="Image 6" descr="gen-dedup-bba8779f6734d6bb926c0ce3eb94570d.png">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582144" y="7858354"/>
            <a:ext cx="286207" cy="286207"/>
          </a:xfrm>
          <a:prstGeom prst="rect">
            <a:avLst/>
          </a:prstGeom>
        </p:spPr>
      </p:pic>
      <p:sp>
        <p:nvSpPr>
          <p:cNvPr id="34" name="Text 25"/>
          <p:cNvSpPr txBox="1"/>
          <p:nvPr/>
        </p:nvSpPr>
        <p:spPr>
          <a:xfrm>
            <a:off x="13030200" y="7810805"/>
            <a:ext cx="5067605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Favorece el potencial de rendimiento y calidad</a:t>
            </a:r>
            <a:endParaRPr lang="en-US" sz="1500" dirty="0"/>
          </a:p>
        </p:txBody>
      </p:sp>
      <p:sp>
        <p:nvSpPr>
          <p:cNvPr id="35" name="Text 26"/>
          <p:cNvSpPr txBox="1"/>
          <p:nvPr/>
        </p:nvSpPr>
        <p:spPr>
          <a:xfrm>
            <a:off x="952805" y="9525305"/>
            <a:ext cx="16383305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D71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Los resultados dependen del momento de aplicación, el estado del cultivo, la presión de enfermedades y la validación local. Fuentes: chitosanglobal.com/product/chitosan-oligosaccharide-hydrochloride-chitosan-ag; chitosanglobal.com/chitosan-for-plant-defense-and-crop-protection-systems; PMC10792498.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D161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0" y="0"/>
            <a:ext cx="18288000" cy="10287000"/>
          </a:xfrm>
          <a:prstGeom prst="rect">
            <a:avLst/>
          </a:prstGeom>
          <a:solidFill>
            <a:srgbClr val="0D161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4" name="Image 0" descr="gen-dedup-8b5ce42c409f18aac2a442dc394f2bd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8288000" cy="10287000"/>
          </a:xfrm>
          <a:prstGeom prst="rect">
            <a:avLst/>
          </a:prstGeom>
        </p:spPr>
      </p:pic>
      <p:sp>
        <p:nvSpPr>
          <p:cNvPr id="5" name="Shape 2"/>
          <p:cNvSpPr/>
          <p:nvPr/>
        </p:nvSpPr>
        <p:spPr>
          <a:xfrm>
            <a:off x="952805" y="3619195"/>
            <a:ext cx="11268151" cy="514807"/>
          </a:xfrm>
          <a:prstGeom prst="rect">
            <a:avLst/>
          </a:prstGeom>
          <a:solidFill>
            <a:srgbClr val="1F3329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952805" y="4229100"/>
            <a:ext cx="11239805" cy="1152144"/>
          </a:xfrm>
          <a:prstGeom prst="rect">
            <a:avLst/>
          </a:prstGeom>
          <a:solidFill>
            <a:srgbClr val="121F1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7" name="Shape 4"/>
          <p:cNvSpPr/>
          <p:nvPr/>
        </p:nvSpPr>
        <p:spPr>
          <a:xfrm>
            <a:off x="952805" y="5381244"/>
            <a:ext cx="11239805" cy="1143000"/>
          </a:xfrm>
          <a:prstGeom prst="rect">
            <a:avLst/>
          </a:prstGeom>
          <a:solidFill>
            <a:srgbClr val="0D161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8" name="Shape 5"/>
          <p:cNvSpPr/>
          <p:nvPr/>
        </p:nvSpPr>
        <p:spPr>
          <a:xfrm>
            <a:off x="952805" y="6534302"/>
            <a:ext cx="11239805" cy="1143000"/>
          </a:xfrm>
          <a:prstGeom prst="rect">
            <a:avLst/>
          </a:prstGeom>
          <a:solidFill>
            <a:srgbClr val="121F1A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952805" y="7686446"/>
            <a:ext cx="11239805" cy="1123798"/>
          </a:xfrm>
          <a:prstGeom prst="rect">
            <a:avLst/>
          </a:prstGeom>
          <a:solidFill>
            <a:srgbClr val="0D1612"/>
          </a:solidFill>
          <a:ln w="12700">
            <a:solidFill>
              <a:srgbClr val="FFFFFF">
                <a:alpha val="0"/>
              </a:srgbClr>
            </a:solidFill>
            <a:prstDash val="solid"/>
          </a:ln>
        </p:spPr>
      </p:sp>
      <p:pic>
        <p:nvPicPr>
          <p:cNvPr id="10" name="Image 1" descr="gen-dedup-1aed78c270f30c59edf3d070c5b3d02c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73000" y="3619195"/>
            <a:ext cx="4781970" cy="5201107"/>
          </a:xfrm>
          <a:prstGeom prst="rect">
            <a:avLst/>
          </a:prstGeom>
        </p:spPr>
      </p:pic>
      <p:pic>
        <p:nvPicPr>
          <p:cNvPr id="11" name="Image 2" descr="gen-dedup-fe38ce89155babe3e3dac2dd1a17be75.png">    </p:cNvPr>
          <p:cNvPicPr>
            <a:picLocks noChangeAspect="1"/>
          </p:cNvPicPr>
          <p:nvPr/>
        </p:nvPicPr>
        <p:blipFill>
          <a:blip r:embed="rId3"/>
          <a:srcRect l="0" r="0" t="-400" b="-400"/>
          <a:stretch/>
        </p:blipFill>
        <p:spPr>
          <a:xfrm>
            <a:off x="0" y="0"/>
            <a:ext cx="18288000" cy="57607"/>
          </a:xfrm>
          <a:prstGeom prst="rect">
            <a:avLst/>
          </a:prstGeom>
        </p:spPr>
      </p:pic>
      <p:pic>
        <p:nvPicPr>
          <p:cNvPr id="12" name="Image 3" descr="gen-dedup-1c0321f8c94c61bdd5750cadd279e55e.png">    </p:cNvPr>
          <p:cNvPicPr>
            <a:picLocks noChangeAspect="1"/>
          </p:cNvPicPr>
          <p:nvPr/>
        </p:nvPicPr>
        <p:blipFill>
          <a:blip r:embed="rId4"/>
          <a:srcRect l="0" r="0" t="-448" b="-448"/>
          <a:stretch/>
        </p:blipFill>
        <p:spPr>
          <a:xfrm>
            <a:off x="952805" y="3619195"/>
            <a:ext cx="28346" cy="514807"/>
          </a:xfrm>
          <a:prstGeom prst="rect">
            <a:avLst/>
          </a:prstGeom>
        </p:spPr>
      </p:pic>
      <p:pic>
        <p:nvPicPr>
          <p:cNvPr id="13" name="Image 4" descr="gen-dedup-69cfd3b25febae18ab6cd2ee3d82220c.png">    </p:cNvPr>
          <p:cNvPicPr>
            <a:picLocks noChangeAspect="1"/>
          </p:cNvPicPr>
          <p:nvPr/>
        </p:nvPicPr>
        <p:blipFill>
          <a:blip r:embed="rId5"/>
          <a:srcRect l="-2083" r="-2083" t="0" b="0"/>
          <a:stretch/>
        </p:blipFill>
        <p:spPr>
          <a:xfrm>
            <a:off x="952805" y="5372100"/>
            <a:ext cx="11239805" cy="9144"/>
          </a:xfrm>
          <a:prstGeom prst="rect">
            <a:avLst/>
          </a:prstGeom>
        </p:spPr>
      </p:pic>
      <p:pic>
        <p:nvPicPr>
          <p:cNvPr id="14" name="Image 5" descr="gen-dedup-69cfd3b25febae18ab6cd2ee3d82220c.png">    </p:cNvPr>
          <p:cNvPicPr>
            <a:picLocks noChangeAspect="1"/>
          </p:cNvPicPr>
          <p:nvPr/>
        </p:nvPicPr>
        <p:blipFill>
          <a:blip r:embed="rId6"/>
          <a:srcRect l="-2083" r="-2083" t="0" b="0"/>
          <a:stretch/>
        </p:blipFill>
        <p:spPr>
          <a:xfrm>
            <a:off x="952805" y="6524244"/>
            <a:ext cx="11239805" cy="9144"/>
          </a:xfrm>
          <a:prstGeom prst="rect">
            <a:avLst/>
          </a:prstGeom>
        </p:spPr>
      </p:pic>
      <p:pic>
        <p:nvPicPr>
          <p:cNvPr id="15" name="Image 6" descr="gen-dedup-69cfd3b25febae18ab6cd2ee3d82220c.png">    </p:cNvPr>
          <p:cNvPicPr>
            <a:picLocks noChangeAspect="1"/>
          </p:cNvPicPr>
          <p:nvPr/>
        </p:nvPicPr>
        <p:blipFill>
          <a:blip r:embed="rId7"/>
          <a:srcRect l="-2083" r="-2083" t="0" b="0"/>
          <a:stretch/>
        </p:blipFill>
        <p:spPr>
          <a:xfrm>
            <a:off x="952805" y="7677302"/>
            <a:ext cx="11239805" cy="9144"/>
          </a:xfrm>
          <a:prstGeom prst="rect">
            <a:avLst/>
          </a:prstGeom>
        </p:spPr>
      </p:pic>
      <p:pic>
        <p:nvPicPr>
          <p:cNvPr id="16" name="Image 7" descr="gen-dedup-a66673d7c2f6b1a6845c1d04efe611ee.png">    </p:cNvPr>
          <p:cNvPicPr>
            <a:picLocks noChangeAspect="1"/>
          </p:cNvPicPr>
          <p:nvPr/>
        </p:nvPicPr>
        <p:blipFill>
          <a:blip r:embed="rId8"/>
          <a:srcRect l="0" r="0" t="-400" b="-400"/>
          <a:stretch/>
        </p:blipFill>
        <p:spPr>
          <a:xfrm>
            <a:off x="12573000" y="3619195"/>
            <a:ext cx="571500" cy="38405"/>
          </a:xfrm>
          <a:prstGeom prst="rect">
            <a:avLst/>
          </a:prstGeom>
        </p:spPr>
      </p:pic>
      <p:pic>
        <p:nvPicPr>
          <p:cNvPr id="17" name="Image 8" descr="gen-dedup-dd648d2306dc0ec0719ac18e0dd4f571.png">    </p:cNvPr>
          <p:cNvPicPr>
            <a:picLocks noChangeAspect="1"/>
          </p:cNvPicPr>
          <p:nvPr/>
        </p:nvPicPr>
        <p:blipFill>
          <a:blip r:embed="rId9"/>
          <a:srcRect l="0" r="0" t="-416" b="-416"/>
          <a:stretch/>
        </p:blipFill>
        <p:spPr>
          <a:xfrm>
            <a:off x="12573000" y="6495898"/>
            <a:ext cx="28346" cy="590702"/>
          </a:xfrm>
          <a:prstGeom prst="rect">
            <a:avLst/>
          </a:prstGeom>
        </p:spPr>
      </p:pic>
      <p:sp>
        <p:nvSpPr>
          <p:cNvPr id="18" name="Text 7"/>
          <p:cNvSpPr txBox="1"/>
          <p:nvPr/>
        </p:nvSpPr>
        <p:spPr>
          <a:xfrm>
            <a:off x="952805" y="666598"/>
            <a:ext cx="12382805" cy="257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spc="525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Integración de Programas • Dosis de Aplicación</a:t>
            </a:r>
            <a:endParaRPr lang="en-US" sz="1500" dirty="0"/>
          </a:p>
        </p:txBody>
      </p:sp>
      <p:sp>
        <p:nvSpPr>
          <p:cNvPr id="19" name="Text 8"/>
          <p:cNvSpPr txBox="1"/>
          <p:nvPr/>
        </p:nvSpPr>
        <p:spPr>
          <a:xfrm>
            <a:off x="16573500" y="666598"/>
            <a:ext cx="857707" cy="2578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r" indent="0" marL="0">
              <a:buNone/>
            </a:pPr>
            <a:r>
              <a:rPr lang="en-US" sz="1500" dirty="0">
                <a:solidFill>
                  <a:srgbClr val="5D7165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 / 02</a:t>
            </a:r>
            <a:endParaRPr lang="en-US" sz="1500" dirty="0"/>
          </a:p>
        </p:txBody>
      </p:sp>
      <p:sp>
        <p:nvSpPr>
          <p:cNvPr id="20" name="Text 9"/>
          <p:cNvSpPr txBox="1"/>
          <p:nvPr/>
        </p:nvSpPr>
        <p:spPr>
          <a:xfrm>
            <a:off x="952805" y="1333195"/>
            <a:ext cx="17035272" cy="8485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6300" b="1" spc="-120" kern="0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Cómo usarlo en </a:t>
            </a:r>
            <a:pPr algn="l" indent="0" marL="0">
              <a:buNone/>
            </a:pPr>
            <a:r>
              <a:rPr lang="en-US" sz="6300" b="1" spc="-120" kern="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programas existentes</a:t>
            </a:r>
            <a:endParaRPr lang="en-US" sz="6300" dirty="0"/>
          </a:p>
        </p:txBody>
      </p:sp>
      <p:sp>
        <p:nvSpPr>
          <p:cNvPr id="21" name="Text 10"/>
          <p:cNvSpPr txBox="1"/>
          <p:nvPr/>
        </p:nvSpPr>
        <p:spPr>
          <a:xfrm>
            <a:off x="952805" y="2428646"/>
            <a:ext cx="14287500" cy="6675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dirty="0">
                <a:solidFill>
                  <a:srgbClr val="B8C5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Cuatro puntos de entrada a lo largo del calendario de brócoli y guisantes — de la semilla al dosel — diseñados para integrarse en los planes de aspersión, líneas de fertirriego y stacks de biocontrol que ya utiliza.</a:t>
            </a:r>
            <a:endParaRPr lang="en-US" sz="1800" dirty="0"/>
          </a:p>
        </p:txBody>
      </p:sp>
      <p:sp>
        <p:nvSpPr>
          <p:cNvPr id="22" name="Text 11"/>
          <p:cNvSpPr txBox="1"/>
          <p:nvPr/>
        </p:nvSpPr>
        <p:spPr>
          <a:xfrm>
            <a:off x="1238098" y="3762756"/>
            <a:ext cx="857707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b="1" spc="203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#</a:t>
            </a:r>
            <a:endParaRPr lang="en-US" sz="1000" dirty="0"/>
          </a:p>
        </p:txBody>
      </p:sp>
      <p:sp>
        <p:nvSpPr>
          <p:cNvPr id="23" name="Text 12"/>
          <p:cNvSpPr txBox="1"/>
          <p:nvPr/>
        </p:nvSpPr>
        <p:spPr>
          <a:xfrm>
            <a:off x="2286000" y="3762756"/>
            <a:ext cx="2667305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b="1" spc="203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Método</a:t>
            </a:r>
            <a:endParaRPr lang="en-US" sz="1000" dirty="0"/>
          </a:p>
        </p:txBody>
      </p:sp>
      <p:sp>
        <p:nvSpPr>
          <p:cNvPr id="24" name="Text 13"/>
          <p:cNvSpPr txBox="1"/>
          <p:nvPr/>
        </p:nvSpPr>
        <p:spPr>
          <a:xfrm>
            <a:off x="5143500" y="3762756"/>
            <a:ext cx="19056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b="1" spc="203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Dosis (% p/v)</a:t>
            </a:r>
            <a:endParaRPr lang="en-US" sz="1000" dirty="0"/>
          </a:p>
        </p:txBody>
      </p:sp>
      <p:sp>
        <p:nvSpPr>
          <p:cNvPr id="25" name="Text 14"/>
          <p:cNvSpPr txBox="1"/>
          <p:nvPr/>
        </p:nvSpPr>
        <p:spPr>
          <a:xfrm>
            <a:off x="7429500" y="3762756"/>
            <a:ext cx="4763110" cy="1719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000" b="1" spc="203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Beneficio principal</a:t>
            </a:r>
            <a:endParaRPr lang="en-US" sz="1000" dirty="0"/>
          </a:p>
        </p:txBody>
      </p:sp>
      <p:sp>
        <p:nvSpPr>
          <p:cNvPr id="26" name="Text 15"/>
          <p:cNvSpPr txBox="1"/>
          <p:nvPr/>
        </p:nvSpPr>
        <p:spPr>
          <a:xfrm>
            <a:off x="1238098" y="4610405"/>
            <a:ext cx="857707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A8F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01</a:t>
            </a:r>
            <a:endParaRPr lang="en-US" sz="2700" dirty="0"/>
          </a:p>
        </p:txBody>
      </p:sp>
      <p:pic>
        <p:nvPicPr>
          <p:cNvPr id="27" name="Image 9" descr="gen-dedup-4107f272d386f7f67d34a7f60adad992.png">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286000" y="4677156"/>
            <a:ext cx="418795" cy="418795"/>
          </a:xfrm>
          <a:prstGeom prst="rect">
            <a:avLst/>
          </a:prstGeom>
        </p:spPr>
      </p:pic>
      <p:sp>
        <p:nvSpPr>
          <p:cNvPr id="28" name="Text 16"/>
          <p:cNvSpPr txBox="1"/>
          <p:nvPr/>
        </p:nvSpPr>
        <p:spPr>
          <a:xfrm>
            <a:off x="2838298" y="4677156"/>
            <a:ext cx="2190902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Tratamiento de semilla</a:t>
            </a:r>
            <a:endParaRPr lang="en-US" sz="1800" dirty="0"/>
          </a:p>
        </p:txBody>
      </p:sp>
      <p:sp>
        <p:nvSpPr>
          <p:cNvPr id="29" name="Text 17"/>
          <p:cNvSpPr txBox="1"/>
          <p:nvPr/>
        </p:nvSpPr>
        <p:spPr>
          <a:xfrm>
            <a:off x="5143500" y="4686300"/>
            <a:ext cx="19056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0,1 – 0,2 %</a:t>
            </a:r>
            <a:endParaRPr lang="en-US" sz="1800" dirty="0"/>
          </a:p>
        </p:txBody>
      </p:sp>
      <p:sp>
        <p:nvSpPr>
          <p:cNvPr id="30" name="Text 18"/>
          <p:cNvSpPr txBox="1"/>
          <p:nvPr/>
        </p:nvSpPr>
        <p:spPr>
          <a:xfrm>
            <a:off x="7429500" y="4714646"/>
            <a:ext cx="4572000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Vigor temprano + defensa de semilla y plántula desde el día cero</a:t>
            </a:r>
            <a:endParaRPr lang="en-US" sz="1500" dirty="0"/>
          </a:p>
        </p:txBody>
      </p:sp>
      <p:sp>
        <p:nvSpPr>
          <p:cNvPr id="31" name="Text 19"/>
          <p:cNvSpPr txBox="1"/>
          <p:nvPr/>
        </p:nvSpPr>
        <p:spPr>
          <a:xfrm>
            <a:off x="1238098" y="5762549"/>
            <a:ext cx="857707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A8F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02</a:t>
            </a:r>
            <a:endParaRPr lang="en-US" sz="2700" dirty="0"/>
          </a:p>
        </p:txBody>
      </p:sp>
      <p:pic>
        <p:nvPicPr>
          <p:cNvPr id="32" name="Image 10" descr="gen-dedup-702558ee8c92564feea919521d5954fd.png">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286000" y="5820156"/>
            <a:ext cx="418795" cy="418795"/>
          </a:xfrm>
          <a:prstGeom prst="rect">
            <a:avLst/>
          </a:prstGeom>
        </p:spPr>
      </p:pic>
      <p:sp>
        <p:nvSpPr>
          <p:cNvPr id="33" name="Text 20"/>
          <p:cNvSpPr txBox="1"/>
          <p:nvPr/>
        </p:nvSpPr>
        <p:spPr>
          <a:xfrm>
            <a:off x="2838298" y="5820156"/>
            <a:ext cx="2190902" cy="5532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Empapado radicular</a:t>
            </a:r>
            <a:endParaRPr lang="en-US" sz="1800" dirty="0"/>
          </a:p>
        </p:txBody>
      </p:sp>
      <p:sp>
        <p:nvSpPr>
          <p:cNvPr id="34" name="Text 21"/>
          <p:cNvSpPr txBox="1"/>
          <p:nvPr/>
        </p:nvSpPr>
        <p:spPr>
          <a:xfrm>
            <a:off x="5143500" y="5829300"/>
            <a:ext cx="19056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0,2 %</a:t>
            </a:r>
            <a:endParaRPr lang="en-US" sz="1800" dirty="0"/>
          </a:p>
        </p:txBody>
      </p:sp>
      <p:sp>
        <p:nvSpPr>
          <p:cNvPr id="35" name="Text 22"/>
          <p:cNvSpPr txBox="1"/>
          <p:nvPr/>
        </p:nvSpPr>
        <p:spPr>
          <a:xfrm>
            <a:off x="7429500" y="5857646"/>
            <a:ext cx="4572000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Inmunidad de la rizosfera + establecimiento del trasplante</a:t>
            </a:r>
            <a:endParaRPr lang="en-US" sz="1500" dirty="0"/>
          </a:p>
        </p:txBody>
      </p:sp>
      <p:sp>
        <p:nvSpPr>
          <p:cNvPr id="36" name="Text 23"/>
          <p:cNvSpPr txBox="1"/>
          <p:nvPr/>
        </p:nvSpPr>
        <p:spPr>
          <a:xfrm>
            <a:off x="1238098" y="6867144"/>
            <a:ext cx="857707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A8F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03</a:t>
            </a:r>
            <a:endParaRPr lang="en-US" sz="2700" dirty="0"/>
          </a:p>
        </p:txBody>
      </p:sp>
      <p:pic>
        <p:nvPicPr>
          <p:cNvPr id="37" name="Image 11" descr="gen-dedup-7c85ae8f885f88a37bcb00ba73873b9b.png">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286000" y="6933895"/>
            <a:ext cx="418795" cy="418795"/>
          </a:xfrm>
          <a:prstGeom prst="rect">
            <a:avLst/>
          </a:prstGeom>
        </p:spPr>
      </p:pic>
      <p:sp>
        <p:nvSpPr>
          <p:cNvPr id="38" name="Text 24"/>
          <p:cNvSpPr txBox="1"/>
          <p:nvPr/>
        </p:nvSpPr>
        <p:spPr>
          <a:xfrm>
            <a:off x="2838298" y="6933895"/>
            <a:ext cx="2190902" cy="277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Riego por goteo</a:t>
            </a:r>
            <a:endParaRPr lang="en-US" sz="1800" dirty="0"/>
          </a:p>
        </p:txBody>
      </p:sp>
      <p:sp>
        <p:nvSpPr>
          <p:cNvPr id="39" name="Text 25"/>
          <p:cNvSpPr txBox="1"/>
          <p:nvPr/>
        </p:nvSpPr>
        <p:spPr>
          <a:xfrm>
            <a:off x="5143500" y="6858000"/>
            <a:ext cx="2190902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700" b="1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0,01 – 0,025 %</a:t>
            </a:r>
            <a:endParaRPr lang="en-US" sz="1700" dirty="0"/>
          </a:p>
        </p:txBody>
      </p:sp>
      <p:sp>
        <p:nvSpPr>
          <p:cNvPr id="40" name="Text 26"/>
          <p:cNvSpPr txBox="1"/>
          <p:nvPr/>
        </p:nvSpPr>
        <p:spPr>
          <a:xfrm>
            <a:off x="7429500" y="6972300"/>
            <a:ext cx="5143500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Soporte continuo a la rizosfera a baja dosis</a:t>
            </a:r>
            <a:endParaRPr lang="en-US" sz="1500" dirty="0"/>
          </a:p>
        </p:txBody>
      </p:sp>
      <p:sp>
        <p:nvSpPr>
          <p:cNvPr id="41" name="Text 27"/>
          <p:cNvSpPr txBox="1"/>
          <p:nvPr/>
        </p:nvSpPr>
        <p:spPr>
          <a:xfrm>
            <a:off x="1238098" y="8020202"/>
            <a:ext cx="857707" cy="4572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2700" b="1" dirty="0">
                <a:solidFill>
                  <a:srgbClr val="4A8F5A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04</a:t>
            </a:r>
            <a:endParaRPr lang="en-US" sz="2700" dirty="0"/>
          </a:p>
        </p:txBody>
      </p:sp>
      <p:pic>
        <p:nvPicPr>
          <p:cNvPr id="42" name="Image 12" descr="gen-dedup-7e1f4a1af5e8d77ded6bce0d8a46dcdb.png">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286000" y="8086954"/>
            <a:ext cx="418795" cy="418795"/>
          </a:xfrm>
          <a:prstGeom prst="rect">
            <a:avLst/>
          </a:prstGeom>
        </p:spPr>
      </p:pic>
      <p:sp>
        <p:nvSpPr>
          <p:cNvPr id="43" name="Text 28"/>
          <p:cNvSpPr txBox="1"/>
          <p:nvPr/>
        </p:nvSpPr>
        <p:spPr>
          <a:xfrm>
            <a:off x="2838298" y="8086954"/>
            <a:ext cx="2497226" cy="2770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Aplicación foliar</a:t>
            </a:r>
            <a:endParaRPr lang="en-US" sz="1800" dirty="0"/>
          </a:p>
        </p:txBody>
      </p:sp>
      <p:sp>
        <p:nvSpPr>
          <p:cNvPr id="44" name="Text 29"/>
          <p:cNvSpPr txBox="1"/>
          <p:nvPr/>
        </p:nvSpPr>
        <p:spPr>
          <a:xfrm>
            <a:off x="5143500" y="8096098"/>
            <a:ext cx="1905610" cy="29535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0,4 – 1,0 %</a:t>
            </a:r>
            <a:endParaRPr lang="en-US" sz="1800" dirty="0"/>
          </a:p>
        </p:txBody>
      </p:sp>
      <p:sp>
        <p:nvSpPr>
          <p:cNvPr id="45" name="Text 30"/>
          <p:cNvSpPr txBox="1"/>
          <p:nvPr/>
        </p:nvSpPr>
        <p:spPr>
          <a:xfrm>
            <a:off x="7429500" y="8124444"/>
            <a:ext cx="4572000" cy="495605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5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Activación de defensas a nivel foliar bajo presión de enfermedades</a:t>
            </a:r>
            <a:endParaRPr lang="en-US" sz="1500" dirty="0"/>
          </a:p>
        </p:txBody>
      </p:sp>
      <p:sp>
        <p:nvSpPr>
          <p:cNvPr id="46" name="Text 31"/>
          <p:cNvSpPr txBox="1"/>
          <p:nvPr/>
        </p:nvSpPr>
        <p:spPr>
          <a:xfrm>
            <a:off x="12859207" y="3905402"/>
            <a:ext cx="4191610" cy="200254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b="1" spc="300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NOTA DE FORMULACIÓN</a:t>
            </a:r>
            <a:endParaRPr lang="en-US" sz="1200" dirty="0"/>
          </a:p>
        </p:txBody>
      </p:sp>
      <p:sp>
        <p:nvSpPr>
          <p:cNvPr id="47" name="Text 32"/>
          <p:cNvSpPr txBox="1"/>
          <p:nvPr/>
        </p:nvSpPr>
        <p:spPr>
          <a:xfrm>
            <a:off x="12859207" y="4238244"/>
            <a:ext cx="4191610" cy="100035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21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Un co-insumo que activa defensas — no un sustituto de fungicidas</a:t>
            </a:r>
            <a:endParaRPr lang="en-US" sz="2100" dirty="0"/>
          </a:p>
        </p:txBody>
      </p:sp>
      <p:sp>
        <p:nvSpPr>
          <p:cNvPr id="48" name="Text 33"/>
          <p:cNvSpPr txBox="1"/>
          <p:nvPr/>
        </p:nvSpPr>
        <p:spPr>
          <a:xfrm>
            <a:off x="12859207" y="5524805"/>
            <a:ext cx="4191610" cy="962863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3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Posicione Chitosan AG junto a la química convencional para </a:t>
            </a:r>
            <a:pPr algn="l" indent="0" marL="0">
              <a:buNone/>
            </a:pPr>
            <a:r>
              <a:rPr lang="en-US" sz="1300" b="1" dirty="0">
                <a:solidFill>
                  <a:srgbClr val="F4F7F1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ayudar a reducir la carga y concentración de fungicidas y pesticidas</a:t>
            </a:r>
            <a:pPr algn="l" indent="0" marL="0">
              <a:buNone/>
            </a:pPr>
            <a:r>
              <a:rPr lang="en-US" sz="13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lo largo del tiempo.</a:t>
            </a:r>
            <a:endParaRPr lang="en-US" sz="1300" dirty="0"/>
          </a:p>
        </p:txBody>
      </p:sp>
      <p:sp>
        <p:nvSpPr>
          <p:cNvPr id="49" name="Text 34"/>
          <p:cNvSpPr txBox="1"/>
          <p:nvPr/>
        </p:nvSpPr>
        <p:spPr>
          <a:xfrm>
            <a:off x="12859207" y="6534302"/>
            <a:ext cx="419161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1200" i="1" dirty="0">
                <a:solidFill>
                  <a:srgbClr val="B8C5B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«Podría reemplazar parcialmente aplicaciones seleccionadas cuando los ensayos de campo, las etiquetas y la normativa local lo respalden.»</a:t>
            </a:r>
            <a:endParaRPr lang="en-US" sz="1200" dirty="0"/>
          </a:p>
        </p:txBody>
      </p:sp>
      <p:sp>
        <p:nvSpPr>
          <p:cNvPr id="50" name="Text 35"/>
          <p:cNvSpPr txBox="1"/>
          <p:nvPr/>
        </p:nvSpPr>
        <p:spPr>
          <a:xfrm>
            <a:off x="12859207" y="7410298"/>
            <a:ext cx="4191610" cy="162763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900" b="1" spc="225" kern="0" dirty="0">
                <a:solidFill>
                  <a:srgbClr val="9BC8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ANTES DEL DESPLIEGUE AMPLIO</a:t>
            </a:r>
            <a:endParaRPr lang="en-US" sz="900" dirty="0"/>
          </a:p>
        </p:txBody>
      </p:sp>
      <p:sp>
        <p:nvSpPr>
          <p:cNvPr id="51" name="Text 36"/>
          <p:cNvSpPr txBox="1"/>
          <p:nvPr/>
        </p:nvSpPr>
        <p:spPr>
          <a:xfrm>
            <a:off x="12859207" y="7733995"/>
            <a:ext cx="487741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</a:t>
            </a:r>
            <a:pPr algn="l" indent="0" marL="0">
              <a:buNone/>
            </a:pPr>
            <a:r>
              <a:rPr lang="en-US" sz="12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Confirmar la compatibilidad y estabilidad de mezcla</a:t>
            </a:r>
            <a:endParaRPr lang="en-US" sz="1200" dirty="0"/>
          </a:p>
        </p:txBody>
      </p:sp>
      <p:sp>
        <p:nvSpPr>
          <p:cNvPr id="52" name="Text 37"/>
          <p:cNvSpPr txBox="1"/>
          <p:nvPr/>
        </p:nvSpPr>
        <p:spPr>
          <a:xfrm>
            <a:off x="12859207" y="7962595"/>
            <a:ext cx="450342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</a:t>
            </a:r>
            <a:pPr algn="l" indent="0" marL="0">
              <a:buNone/>
            </a:pPr>
            <a:r>
              <a:rPr lang="en-US" sz="12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Verificar la calidad del agua y el pH objetivo</a:t>
            </a:r>
            <a:endParaRPr lang="en-US" sz="1200" dirty="0"/>
          </a:p>
        </p:txBody>
      </p:sp>
      <p:sp>
        <p:nvSpPr>
          <p:cNvPr id="53" name="Text 38"/>
          <p:cNvSpPr txBox="1"/>
          <p:nvPr/>
        </p:nvSpPr>
        <p:spPr>
          <a:xfrm>
            <a:off x="12859207" y="8191195"/>
            <a:ext cx="450342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</a:t>
            </a:r>
            <a:pPr algn="l" indent="0" marL="0">
              <a:buNone/>
            </a:pPr>
            <a:r>
              <a:rPr lang="en-US" sz="12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Validar la seguridad sobre brócoli y guisantes</a:t>
            </a:r>
            <a:endParaRPr lang="en-US" sz="1200" dirty="0"/>
          </a:p>
        </p:txBody>
      </p:sp>
      <p:sp>
        <p:nvSpPr>
          <p:cNvPr id="54" name="Text 39"/>
          <p:cNvSpPr txBox="1"/>
          <p:nvPr/>
        </p:nvSpPr>
        <p:spPr>
          <a:xfrm>
            <a:off x="12859207" y="8419795"/>
            <a:ext cx="4777740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buNone/>
            </a:pPr>
            <a:r>
              <a:rPr lang="en-US" sz="1200" dirty="0">
                <a:solidFill>
                  <a:srgbClr val="9BC87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▸</a:t>
            </a:r>
            <a:pPr algn="l" indent="0" marL="0">
              <a:buNone/>
            </a:pPr>
            <a:r>
              <a:rPr lang="en-US" sz="1200" dirty="0">
                <a:solidFill>
                  <a:srgbClr val="CDD6CD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Revisar el ajuste regulatorio y de etiqueta local</a:t>
            </a:r>
            <a:endParaRPr lang="en-US" sz="1200" dirty="0"/>
          </a:p>
        </p:txBody>
      </p:sp>
      <p:sp>
        <p:nvSpPr>
          <p:cNvPr id="55" name="Text 40"/>
          <p:cNvSpPr txBox="1"/>
          <p:nvPr/>
        </p:nvSpPr>
        <p:spPr>
          <a:xfrm>
            <a:off x="952805" y="9525305"/>
            <a:ext cx="16383305" cy="3246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D716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Dosis según el programa del productor para brócoli y guisantes. Referencias de dosificación: chitosanglobal.com/chitosan-in-agriculture-benefits-functions-and-dosages; chitosanglobal.com/chitosan-for-plant-defense-and-crop-protection-systems. Imagen (decorativa): commons.wikimedia.org/wiki/File:Pea_field_by_Wood_Lane_-_geograph.org.uk_-_4993736.jpg.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Slide 1</vt:lpstr>
      <vt:lpstr>Slide 2</vt:lpstr>
    </vt:vector>
  </TitlesOfParts>
  <Company>Generated by Gen-Spark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Multi-page HTML Content</dc:title>
  <dc:subject>PptxGenJS Presentation</dc:subject>
  <dc:creator>Visual Extract to PPTX Converter</dc:creator>
  <cp:lastModifiedBy>Visual Extract to PPTX Converter</cp:lastModifiedBy>
  <cp:revision>1</cp:revision>
  <dcterms:created xsi:type="dcterms:W3CDTF">2026-06-19T18:37:17Z</dcterms:created>
  <dcterms:modified xsi:type="dcterms:W3CDTF">2026-06-19T18:37:17Z</dcterms:modified>
</cp:coreProperties>
</file>