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-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nice" userId="7b000f61b502b40f" providerId="LiveId" clId="{93D2D327-7CB2-4985-8FEB-22C1E448BF09}"/>
    <pc:docChg chg="custSel modSld">
      <pc:chgData name="steve nice" userId="7b000f61b502b40f" providerId="LiveId" clId="{93D2D327-7CB2-4985-8FEB-22C1E448BF09}" dt="2026-05-18T14:36:35.619" v="70" actId="478"/>
      <pc:docMkLst>
        <pc:docMk/>
      </pc:docMkLst>
      <pc:sldChg chg="modSp mod">
        <pc:chgData name="steve nice" userId="7b000f61b502b40f" providerId="LiveId" clId="{93D2D327-7CB2-4985-8FEB-22C1E448BF09}" dt="2026-05-18T14:34:15.473" v="0" actId="20577"/>
        <pc:sldMkLst>
          <pc:docMk/>
          <pc:sldMk cId="0" sldId="256"/>
        </pc:sldMkLst>
        <pc:spChg chg="mod">
          <ac:chgData name="steve nice" userId="7b000f61b502b40f" providerId="LiveId" clId="{93D2D327-7CB2-4985-8FEB-22C1E448BF09}" dt="2026-05-18T14:34:15.473" v="0" actId="20577"/>
          <ac:spMkLst>
            <pc:docMk/>
            <pc:sldMk cId="0" sldId="256"/>
            <ac:spMk id="5" creationId="{00000000-0000-0000-0000-000000000000}"/>
          </ac:spMkLst>
        </pc:spChg>
      </pc:sldChg>
      <pc:sldChg chg="delSp modSp mod">
        <pc:chgData name="steve nice" userId="7b000f61b502b40f" providerId="LiveId" clId="{93D2D327-7CB2-4985-8FEB-22C1E448BF09}" dt="2026-05-18T14:35:53.573" v="66" actId="478"/>
        <pc:sldMkLst>
          <pc:docMk/>
          <pc:sldMk cId="0" sldId="257"/>
        </pc:sldMkLst>
        <pc:spChg chg="mod">
          <ac:chgData name="steve nice" userId="7b000f61b502b40f" providerId="LiveId" clId="{93D2D327-7CB2-4985-8FEB-22C1E448BF09}" dt="2026-05-18T14:34:37.428" v="21" actId="20577"/>
          <ac:spMkLst>
            <pc:docMk/>
            <pc:sldMk cId="0" sldId="257"/>
            <ac:spMk id="8" creationId="{00000000-0000-0000-0000-000000000000}"/>
          </ac:spMkLst>
        </pc:spChg>
        <pc:spChg chg="mod">
          <ac:chgData name="steve nice" userId="7b000f61b502b40f" providerId="LiveId" clId="{93D2D327-7CB2-4985-8FEB-22C1E448BF09}" dt="2026-05-18T14:35:52.554" v="65" actId="20577"/>
          <ac:spMkLst>
            <pc:docMk/>
            <pc:sldMk cId="0" sldId="257"/>
            <ac:spMk id="45" creationId="{00000000-0000-0000-0000-000000000000}"/>
          </ac:spMkLst>
        </pc:spChg>
        <pc:spChg chg="mod">
          <ac:chgData name="steve nice" userId="7b000f61b502b40f" providerId="LiveId" clId="{93D2D327-7CB2-4985-8FEB-22C1E448BF09}" dt="2026-05-18T14:35:42.409" v="54" actId="20577"/>
          <ac:spMkLst>
            <pc:docMk/>
            <pc:sldMk cId="0" sldId="257"/>
            <ac:spMk id="47" creationId="{00000000-0000-0000-0000-000000000000}"/>
          </ac:spMkLst>
        </pc:spChg>
        <pc:picChg chg="del">
          <ac:chgData name="steve nice" userId="7b000f61b502b40f" providerId="LiveId" clId="{93D2D327-7CB2-4985-8FEB-22C1E448BF09}" dt="2026-05-18T14:34:42.404" v="22" actId="478"/>
          <ac:picMkLst>
            <pc:docMk/>
            <pc:sldMk cId="0" sldId="257"/>
            <ac:picMk id="7" creationId="{00000000-0000-0000-0000-000000000000}"/>
          </ac:picMkLst>
        </pc:picChg>
        <pc:picChg chg="del">
          <ac:chgData name="steve nice" userId="7b000f61b502b40f" providerId="LiveId" clId="{93D2D327-7CB2-4985-8FEB-22C1E448BF09}" dt="2026-05-18T14:35:53.573" v="66" actId="478"/>
          <ac:picMkLst>
            <pc:docMk/>
            <pc:sldMk cId="0" sldId="257"/>
            <ac:picMk id="44" creationId="{00000000-0000-0000-0000-000000000000}"/>
          </ac:picMkLst>
        </pc:picChg>
      </pc:sldChg>
      <pc:sldChg chg="delSp modSp mod">
        <pc:chgData name="steve nice" userId="7b000f61b502b40f" providerId="LiveId" clId="{93D2D327-7CB2-4985-8FEB-22C1E448BF09}" dt="2026-05-18T14:36:18.729" v="68" actId="478"/>
        <pc:sldMkLst>
          <pc:docMk/>
          <pc:sldMk cId="0" sldId="258"/>
        </pc:sldMkLst>
        <pc:spChg chg="mod">
          <ac:chgData name="steve nice" userId="7b000f61b502b40f" providerId="LiveId" clId="{93D2D327-7CB2-4985-8FEB-22C1E448BF09}" dt="2026-05-18T14:34:54.379" v="26" actId="20577"/>
          <ac:spMkLst>
            <pc:docMk/>
            <pc:sldMk cId="0" sldId="258"/>
            <ac:spMk id="8" creationId="{00000000-0000-0000-0000-000000000000}"/>
          </ac:spMkLst>
        </pc:spChg>
        <pc:spChg chg="mod">
          <ac:chgData name="steve nice" userId="7b000f61b502b40f" providerId="LiveId" clId="{93D2D327-7CB2-4985-8FEB-22C1E448BF09}" dt="2026-05-18T14:36:17.244" v="67" actId="20577"/>
          <ac:spMkLst>
            <pc:docMk/>
            <pc:sldMk cId="0" sldId="258"/>
            <ac:spMk id="54" creationId="{00000000-0000-0000-0000-000000000000}"/>
          </ac:spMkLst>
        </pc:spChg>
        <pc:picChg chg="del">
          <ac:chgData name="steve nice" userId="7b000f61b502b40f" providerId="LiveId" clId="{93D2D327-7CB2-4985-8FEB-22C1E448BF09}" dt="2026-05-18T14:34:47.306" v="23" actId="478"/>
          <ac:picMkLst>
            <pc:docMk/>
            <pc:sldMk cId="0" sldId="258"/>
            <ac:picMk id="7" creationId="{00000000-0000-0000-0000-000000000000}"/>
          </ac:picMkLst>
        </pc:picChg>
        <pc:picChg chg="del">
          <ac:chgData name="steve nice" userId="7b000f61b502b40f" providerId="LiveId" clId="{93D2D327-7CB2-4985-8FEB-22C1E448BF09}" dt="2026-05-18T14:36:18.729" v="68" actId="478"/>
          <ac:picMkLst>
            <pc:docMk/>
            <pc:sldMk cId="0" sldId="258"/>
            <ac:picMk id="55" creationId="{00000000-0000-0000-0000-000000000000}"/>
          </ac:picMkLst>
        </pc:picChg>
      </pc:sldChg>
      <pc:sldChg chg="delSp modSp mod">
        <pc:chgData name="steve nice" userId="7b000f61b502b40f" providerId="LiveId" clId="{93D2D327-7CB2-4985-8FEB-22C1E448BF09}" dt="2026-05-18T14:36:35.619" v="70" actId="478"/>
        <pc:sldMkLst>
          <pc:docMk/>
          <pc:sldMk cId="0" sldId="260"/>
        </pc:sldMkLst>
        <pc:spChg chg="del">
          <ac:chgData name="steve nice" userId="7b000f61b502b40f" providerId="LiveId" clId="{93D2D327-7CB2-4985-8FEB-22C1E448BF09}" dt="2026-05-18T14:34:59.450" v="27" actId="478"/>
          <ac:spMkLst>
            <pc:docMk/>
            <pc:sldMk cId="0" sldId="260"/>
            <ac:spMk id="6" creationId="{00000000-0000-0000-0000-000000000000}"/>
          </ac:spMkLst>
        </pc:spChg>
        <pc:spChg chg="mod">
          <ac:chgData name="steve nice" userId="7b000f61b502b40f" providerId="LiveId" clId="{93D2D327-7CB2-4985-8FEB-22C1E448BF09}" dt="2026-05-18T14:35:06.526" v="30" actId="20577"/>
          <ac:spMkLst>
            <pc:docMk/>
            <pc:sldMk cId="0" sldId="260"/>
            <ac:spMk id="8" creationId="{00000000-0000-0000-0000-000000000000}"/>
          </ac:spMkLst>
        </pc:spChg>
        <pc:spChg chg="mod">
          <ac:chgData name="steve nice" userId="7b000f61b502b40f" providerId="LiveId" clId="{93D2D327-7CB2-4985-8FEB-22C1E448BF09}" dt="2026-05-18T14:36:33.229" v="69" actId="20577"/>
          <ac:spMkLst>
            <pc:docMk/>
            <pc:sldMk cId="0" sldId="260"/>
            <ac:spMk id="102" creationId="{00000000-0000-0000-0000-000000000000}"/>
          </ac:spMkLst>
        </pc:spChg>
        <pc:spChg chg="mod">
          <ac:chgData name="steve nice" userId="7b000f61b502b40f" providerId="LiveId" clId="{93D2D327-7CB2-4985-8FEB-22C1E448BF09}" dt="2026-05-18T14:35:31.991" v="53" actId="20577"/>
          <ac:spMkLst>
            <pc:docMk/>
            <pc:sldMk cId="0" sldId="260"/>
            <ac:spMk id="104" creationId="{00000000-0000-0000-0000-000000000000}"/>
          </ac:spMkLst>
        </pc:spChg>
        <pc:spChg chg="mod">
          <ac:chgData name="steve nice" userId="7b000f61b502b40f" providerId="LiveId" clId="{93D2D327-7CB2-4985-8FEB-22C1E448BF09}" dt="2026-05-18T14:35:17.375" v="52" actId="20577"/>
          <ac:spMkLst>
            <pc:docMk/>
            <pc:sldMk cId="0" sldId="260"/>
            <ac:spMk id="107" creationId="{00000000-0000-0000-0000-000000000000}"/>
          </ac:spMkLst>
        </pc:spChg>
        <pc:picChg chg="del">
          <ac:chgData name="steve nice" userId="7b000f61b502b40f" providerId="LiveId" clId="{93D2D327-7CB2-4985-8FEB-22C1E448BF09}" dt="2026-05-18T14:35:00.750" v="28" actId="478"/>
          <ac:picMkLst>
            <pc:docMk/>
            <pc:sldMk cId="0" sldId="260"/>
            <ac:picMk id="7" creationId="{00000000-0000-0000-0000-000000000000}"/>
          </ac:picMkLst>
        </pc:picChg>
        <pc:picChg chg="del">
          <ac:chgData name="steve nice" userId="7b000f61b502b40f" providerId="LiveId" clId="{93D2D327-7CB2-4985-8FEB-22C1E448BF09}" dt="2026-05-18T14:36:35.619" v="70" actId="478"/>
          <ac:picMkLst>
            <pc:docMk/>
            <pc:sldMk cId="0" sldId="260"/>
            <ac:picMk id="103" creationId="{00000000-0000-0000-0000-000000000000}"/>
          </ac:picMkLst>
        </pc:picChg>
        <pc:picChg chg="del">
          <ac:chgData name="steve nice" userId="7b000f61b502b40f" providerId="LiveId" clId="{93D2D327-7CB2-4985-8FEB-22C1E448BF09}" dt="2026-05-18T14:35:11.495" v="31" actId="478"/>
          <ac:picMkLst>
            <pc:docMk/>
            <pc:sldMk cId="0" sldId="260"/>
            <ac:picMk id="10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114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13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24.png"/><Relationship Id="rId5" Type="http://schemas.openxmlformats.org/officeDocument/2006/relationships/image" Target="../media/image26.jpe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5.jpeg"/><Relationship Id="rId5" Type="http://schemas.openxmlformats.org/officeDocument/2006/relationships/image" Target="../media/image31.png"/><Relationship Id="rId10" Type="http://schemas.openxmlformats.org/officeDocument/2006/relationships/image" Target="../media/image34.jpeg"/><Relationship Id="rId4" Type="http://schemas.openxmlformats.org/officeDocument/2006/relationships/image" Target="../media/image13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gen-dedup-713ad852fa42a38f770e7a69abe0b91c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571500" y="647395"/>
            <a:ext cx="11049610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Oligosaccharide in Swine and Poultry Feed</a:t>
            </a:r>
            <a:endParaRPr lang="en-US" sz="2400" dirty="0"/>
          </a:p>
        </p:txBody>
      </p:sp>
      <p:sp>
        <p:nvSpPr>
          <p:cNvPr id="5" name="Text 2"/>
          <p:cNvSpPr txBox="1"/>
          <p:nvPr/>
        </p:nvSpPr>
        <p:spPr>
          <a:xfrm>
            <a:off x="571500" y="1158545"/>
            <a:ext cx="1104961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 Peer-Reviewed Feeding Trials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1677924" y="1548994"/>
            <a:ext cx="1904695" cy="685800"/>
          </a:xfrm>
          <a:prstGeom prst="roundRect">
            <a:avLst>
              <a:gd name="adj" fmla="val 2963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906524" y="1700784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gen-dedup-56ede116fc1a32dc1aff4d91af063ef9.png"/>
          <p:cNvPicPr>
            <a:picLocks noChangeAspect="1"/>
          </p:cNvPicPr>
          <p:nvPr/>
        </p:nvPicPr>
        <p:blipFill>
          <a:blip r:embed="rId4"/>
          <a:srcRect l="-1773" r="-1773"/>
          <a:stretch/>
        </p:blipFill>
        <p:spPr>
          <a:xfrm>
            <a:off x="2029968" y="1805940"/>
            <a:ext cx="133502" cy="171907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2401214" y="1706270"/>
            <a:ext cx="905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</a:t>
            </a:r>
            <a:endParaRPr lang="en-US" sz="1500" dirty="0"/>
          </a:p>
        </p:txBody>
      </p:sp>
      <p:sp>
        <p:nvSpPr>
          <p:cNvPr id="10" name="Text 6"/>
          <p:cNvSpPr txBox="1"/>
          <p:nvPr/>
        </p:nvSpPr>
        <p:spPr>
          <a:xfrm>
            <a:off x="2237537" y="1934870"/>
            <a:ext cx="123352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 Included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3963924" y="1548994"/>
            <a:ext cx="1981505" cy="685800"/>
          </a:xfrm>
          <a:prstGeom prst="roundRect">
            <a:avLst>
              <a:gd name="adj" fmla="val 2963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192524" y="1700784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2" descr="gen-dedup-0bc6c02f4b31c6e7baa006aa69392c96.png"/>
          <p:cNvPicPr>
            <a:picLocks noChangeAspect="1"/>
          </p:cNvPicPr>
          <p:nvPr/>
        </p:nvPicPr>
        <p:blipFill>
          <a:blip r:embed="rId5"/>
          <a:srcRect t="-6336" b="-6336"/>
          <a:stretch/>
        </p:blipFill>
        <p:spPr>
          <a:xfrm>
            <a:off x="4315968" y="1805940"/>
            <a:ext cx="133502" cy="171907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4649724" y="1706270"/>
            <a:ext cx="11045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2016-2025</a:t>
            </a:r>
            <a:endParaRPr lang="en-US" sz="1500" dirty="0"/>
          </a:p>
        </p:txBody>
      </p:sp>
      <p:sp>
        <p:nvSpPr>
          <p:cNvPr id="15" name="Text 10"/>
          <p:cNvSpPr txBox="1"/>
          <p:nvPr/>
        </p:nvSpPr>
        <p:spPr>
          <a:xfrm>
            <a:off x="4507078" y="1934870"/>
            <a:ext cx="138897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Publication Period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6323076" y="1548994"/>
            <a:ext cx="1904695" cy="685800"/>
          </a:xfrm>
          <a:prstGeom prst="roundRect">
            <a:avLst>
              <a:gd name="adj" fmla="val 2963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6551676" y="1700784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3" descr="gen-dedup-0c51400d54ee46ea2bc62f91a485b503.png"/>
          <p:cNvPicPr>
            <a:picLocks noChangeAspect="1"/>
          </p:cNvPicPr>
          <p:nvPr/>
        </p:nvPicPr>
        <p:blipFill>
          <a:blip r:embed="rId6"/>
          <a:srcRect t="-22432" b="-22432"/>
          <a:stretch/>
        </p:blipFill>
        <p:spPr>
          <a:xfrm>
            <a:off x="6676034" y="1805940"/>
            <a:ext cx="133502" cy="171907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7047281" y="1706270"/>
            <a:ext cx="77175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500" dirty="0"/>
          </a:p>
        </p:txBody>
      </p:sp>
      <p:sp>
        <p:nvSpPr>
          <p:cNvPr id="20" name="Text 14"/>
          <p:cNvSpPr txBox="1"/>
          <p:nvPr/>
        </p:nvSpPr>
        <p:spPr>
          <a:xfrm>
            <a:off x="6929323" y="1934870"/>
            <a:ext cx="1007669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Swine Studies</a:t>
            </a:r>
            <a:endParaRPr lang="en-US" sz="900" dirty="0"/>
          </a:p>
        </p:txBody>
      </p:sp>
      <p:sp>
        <p:nvSpPr>
          <p:cNvPr id="21" name="Shape 15"/>
          <p:cNvSpPr/>
          <p:nvPr/>
        </p:nvSpPr>
        <p:spPr>
          <a:xfrm>
            <a:off x="8609076" y="1548994"/>
            <a:ext cx="1904695" cy="685800"/>
          </a:xfrm>
          <a:prstGeom prst="roundRect">
            <a:avLst>
              <a:gd name="adj" fmla="val 2963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8837676" y="1700784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gen-dedup-3bed65bd97f6ec71b7f695a727485718.png"/>
          <p:cNvPicPr>
            <a:picLocks noChangeAspect="1"/>
          </p:cNvPicPr>
          <p:nvPr/>
        </p:nvPicPr>
        <p:blipFill>
          <a:blip r:embed="rId7"/>
          <a:srcRect t="-14384" b="-14384"/>
          <a:stretch/>
        </p:blipFill>
        <p:spPr>
          <a:xfrm>
            <a:off x="8962034" y="1805940"/>
            <a:ext cx="133502" cy="171907"/>
          </a:xfrm>
          <a:prstGeom prst="rect">
            <a:avLst/>
          </a:prstGeom>
        </p:spPr>
      </p:pic>
      <p:sp>
        <p:nvSpPr>
          <p:cNvPr id="24" name="Text 17"/>
          <p:cNvSpPr txBox="1"/>
          <p:nvPr/>
        </p:nvSpPr>
        <p:spPr>
          <a:xfrm>
            <a:off x="9333281" y="1706270"/>
            <a:ext cx="8293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endParaRPr lang="en-US" sz="1500" dirty="0"/>
          </a:p>
        </p:txBody>
      </p:sp>
      <p:sp>
        <p:nvSpPr>
          <p:cNvPr id="25" name="Text 18"/>
          <p:cNvSpPr txBox="1"/>
          <p:nvPr/>
        </p:nvSpPr>
        <p:spPr>
          <a:xfrm>
            <a:off x="9171432" y="1934870"/>
            <a:ext cx="115305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Poultry Studies</a:t>
            </a:r>
            <a:endParaRPr lang="en-US" sz="900" dirty="0"/>
          </a:p>
        </p:txBody>
      </p:sp>
      <p:sp>
        <p:nvSpPr>
          <p:cNvPr id="26" name="Shape 19"/>
          <p:cNvSpPr/>
          <p:nvPr/>
        </p:nvSpPr>
        <p:spPr>
          <a:xfrm>
            <a:off x="571500" y="2806294"/>
            <a:ext cx="5381244" cy="3715207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0"/>
          <p:cNvSpPr txBox="1"/>
          <p:nvPr/>
        </p:nvSpPr>
        <p:spPr>
          <a:xfrm>
            <a:off x="990295" y="3034894"/>
            <a:ext cx="473476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Inclusion &amp; Exclusion Criteria </a:t>
            </a:r>
            <a:endParaRPr lang="en-US" sz="1200" dirty="0"/>
          </a:p>
        </p:txBody>
      </p:sp>
      <p:pic>
        <p:nvPicPr>
          <p:cNvPr id="28" name="Image 5" descr="gen-dedup-f9e7cbe09d408f2e5dda915b49e0e066.png"/>
          <p:cNvPicPr>
            <a:picLocks noChangeAspect="1"/>
          </p:cNvPicPr>
          <p:nvPr/>
        </p:nvPicPr>
        <p:blipFill>
          <a:blip r:embed="rId8"/>
          <a:srcRect t="-16800" b="-16800"/>
          <a:stretch/>
        </p:blipFill>
        <p:spPr>
          <a:xfrm>
            <a:off x="800100" y="3054096"/>
            <a:ext cx="114300" cy="152705"/>
          </a:xfrm>
          <a:prstGeom prst="rect">
            <a:avLst/>
          </a:prstGeom>
        </p:spPr>
      </p:pic>
      <p:pic>
        <p:nvPicPr>
          <p:cNvPr id="29" name="Image 6" descr="gen-dedup-deb9c5409a57d2396f61dc773566b2f1.png"/>
          <p:cNvPicPr>
            <a:picLocks noChangeAspect="1"/>
          </p:cNvPicPr>
          <p:nvPr/>
        </p:nvPicPr>
        <p:blipFill>
          <a:blip r:embed="rId9"/>
          <a:srcRect t="-16489" b="-16489"/>
          <a:stretch/>
        </p:blipFill>
        <p:spPr>
          <a:xfrm>
            <a:off x="800100" y="3396996"/>
            <a:ext cx="85954" cy="114300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961949" y="3377794"/>
            <a:ext cx="4763110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Inclusion:</a:t>
            </a: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2016-present, peer-reviewed primary animal feeding trials, swine or poultry, dietary COS (true COS) or LC/LMWC flagged as chemistry caveat, outcomes in performance, gut health, immunity, oxidative status</a:t>
            </a:r>
            <a:endParaRPr lang="en-US" sz="900" dirty="0"/>
          </a:p>
        </p:txBody>
      </p:sp>
      <p:pic>
        <p:nvPicPr>
          <p:cNvPr id="31" name="Image 7" descr="gen-dedup-c1a0c94863eca333ce7659b5dfd56aca.png"/>
          <p:cNvPicPr>
            <a:picLocks noChangeAspect="1"/>
          </p:cNvPicPr>
          <p:nvPr/>
        </p:nvPicPr>
        <p:blipFill>
          <a:blip r:embed="rId10"/>
          <a:srcRect t="-16489" b="-16489"/>
          <a:stretch/>
        </p:blipFill>
        <p:spPr>
          <a:xfrm>
            <a:off x="800100" y="4068166"/>
            <a:ext cx="85954" cy="114300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961949" y="4048963"/>
            <a:ext cx="4763110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Exclusion:</a:t>
            </a: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Pre-2016, reviews/meta-analyses, theses/preprints, vaccine-only/non-feed routes, in vitro-only, non-swine/poultry</a:t>
            </a:r>
            <a:endParaRPr lang="en-US" sz="900" dirty="0"/>
          </a:p>
        </p:txBody>
      </p:sp>
      <p:pic>
        <p:nvPicPr>
          <p:cNvPr id="33" name="Image 8" descr="gen-dedup-7a30bd8205cda5bcc7de934f42a18729.png"/>
          <p:cNvPicPr>
            <a:picLocks noChangeAspect="1"/>
          </p:cNvPicPr>
          <p:nvPr/>
        </p:nvPicPr>
        <p:blipFill>
          <a:blip r:embed="rId11"/>
          <a:srcRect t="-8178" b="-8178"/>
          <a:stretch/>
        </p:blipFill>
        <p:spPr>
          <a:xfrm>
            <a:off x="800100" y="4553712"/>
            <a:ext cx="85954" cy="114300"/>
          </a:xfrm>
          <a:prstGeom prst="rect">
            <a:avLst/>
          </a:prstGeom>
        </p:spPr>
      </p:pic>
      <p:sp>
        <p:nvSpPr>
          <p:cNvPr id="34" name="Text 23"/>
          <p:cNvSpPr txBox="1"/>
          <p:nvPr/>
        </p:nvSpPr>
        <p:spPr>
          <a:xfrm>
            <a:off x="961949" y="4534510"/>
            <a:ext cx="4763110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Chemistry Note:</a:t>
            </a: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True COS ≠ LC/LMWC. Results stratified; LC/LMWC interpreted cautiously</a:t>
            </a:r>
            <a:endParaRPr lang="en-US" sz="900" dirty="0"/>
          </a:p>
        </p:txBody>
      </p:sp>
      <p:sp>
        <p:nvSpPr>
          <p:cNvPr id="35" name="Text 24"/>
          <p:cNvSpPr txBox="1"/>
          <p:nvPr/>
        </p:nvSpPr>
        <p:spPr>
          <a:xfrm>
            <a:off x="990295" y="5284318"/>
            <a:ext cx="473476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Study Flow </a:t>
            </a:r>
            <a:endParaRPr lang="en-US" sz="1200" dirty="0"/>
          </a:p>
        </p:txBody>
      </p:sp>
      <p:pic>
        <p:nvPicPr>
          <p:cNvPr id="36" name="Image 9" descr="gen-dedup-afb68746425ad00d92522b825b76f8a5.png"/>
          <p:cNvPicPr>
            <a:picLocks noChangeAspect="1"/>
          </p:cNvPicPr>
          <p:nvPr/>
        </p:nvPicPr>
        <p:blipFill>
          <a:blip r:embed="rId12"/>
          <a:srcRect t="-25150" b="-25150"/>
          <a:stretch/>
        </p:blipFill>
        <p:spPr>
          <a:xfrm>
            <a:off x="800100" y="5303520"/>
            <a:ext cx="114300" cy="152705"/>
          </a:xfrm>
          <a:prstGeom prst="rect">
            <a:avLst/>
          </a:prstGeom>
        </p:spPr>
      </p:pic>
      <p:sp>
        <p:nvSpPr>
          <p:cNvPr id="37" name="Shape 25"/>
          <p:cNvSpPr/>
          <p:nvPr/>
        </p:nvSpPr>
        <p:spPr>
          <a:xfrm>
            <a:off x="800100" y="5627218"/>
            <a:ext cx="1314907" cy="657454"/>
          </a:xfrm>
          <a:prstGeom prst="roundRect">
            <a:avLst>
              <a:gd name="adj" fmla="val 3225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26"/>
          <p:cNvSpPr txBox="1"/>
          <p:nvPr/>
        </p:nvSpPr>
        <p:spPr>
          <a:xfrm>
            <a:off x="961949" y="5750662"/>
            <a:ext cx="9912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</a:t>
            </a:r>
            <a:endParaRPr lang="en-US" sz="1800" dirty="0"/>
          </a:p>
        </p:txBody>
      </p:sp>
      <p:sp>
        <p:nvSpPr>
          <p:cNvPr id="39" name="Text 27"/>
          <p:cNvSpPr txBox="1"/>
          <p:nvPr/>
        </p:nvSpPr>
        <p:spPr>
          <a:xfrm>
            <a:off x="880567" y="6026810"/>
            <a:ext cx="1154887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 Included</a:t>
            </a:r>
            <a:endParaRPr lang="en-US" sz="800" dirty="0"/>
          </a:p>
        </p:txBody>
      </p:sp>
      <p:pic>
        <p:nvPicPr>
          <p:cNvPr id="40" name="Image 10" descr="gen-dedup-5c1aff4497412554a43bde04dfe77dda.png"/>
          <p:cNvPicPr>
            <a:picLocks noChangeAspect="1"/>
          </p:cNvPicPr>
          <p:nvPr/>
        </p:nvPicPr>
        <p:blipFill>
          <a:blip r:embed="rId13"/>
          <a:srcRect t="-8450" b="-8450"/>
          <a:stretch/>
        </p:blipFill>
        <p:spPr>
          <a:xfrm>
            <a:off x="2301545" y="5879592"/>
            <a:ext cx="114300" cy="152705"/>
          </a:xfrm>
          <a:prstGeom prst="rect">
            <a:avLst/>
          </a:prstGeom>
        </p:spPr>
      </p:pic>
      <p:sp>
        <p:nvSpPr>
          <p:cNvPr id="41" name="Shape 28"/>
          <p:cNvSpPr/>
          <p:nvPr/>
        </p:nvSpPr>
        <p:spPr>
          <a:xfrm>
            <a:off x="2606954" y="5627218"/>
            <a:ext cx="1314907" cy="657454"/>
          </a:xfrm>
          <a:prstGeom prst="roundRect">
            <a:avLst>
              <a:gd name="adj" fmla="val 3225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29"/>
          <p:cNvSpPr txBox="1"/>
          <p:nvPr/>
        </p:nvSpPr>
        <p:spPr>
          <a:xfrm>
            <a:off x="2768803" y="5750662"/>
            <a:ext cx="9912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800" dirty="0"/>
          </a:p>
        </p:txBody>
      </p:sp>
      <p:sp>
        <p:nvSpPr>
          <p:cNvPr id="43" name="Text 30"/>
          <p:cNvSpPr txBox="1"/>
          <p:nvPr/>
        </p:nvSpPr>
        <p:spPr>
          <a:xfrm>
            <a:off x="2768803" y="6026810"/>
            <a:ext cx="99121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Swine Studies</a:t>
            </a:r>
            <a:endParaRPr lang="en-US" sz="800" dirty="0"/>
          </a:p>
        </p:txBody>
      </p:sp>
      <p:pic>
        <p:nvPicPr>
          <p:cNvPr id="44" name="Image 11" descr="gen-dedup-5c1aff4497412554a43bde04dfe77dda.png"/>
          <p:cNvPicPr>
            <a:picLocks noChangeAspect="1"/>
          </p:cNvPicPr>
          <p:nvPr/>
        </p:nvPicPr>
        <p:blipFill>
          <a:blip r:embed="rId13"/>
          <a:srcRect t="-8450" b="-8450"/>
          <a:stretch/>
        </p:blipFill>
        <p:spPr>
          <a:xfrm>
            <a:off x="4108399" y="5879592"/>
            <a:ext cx="114300" cy="152705"/>
          </a:xfrm>
          <a:prstGeom prst="rect">
            <a:avLst/>
          </a:prstGeom>
        </p:spPr>
      </p:pic>
      <p:sp>
        <p:nvSpPr>
          <p:cNvPr id="45" name="Shape 31"/>
          <p:cNvSpPr/>
          <p:nvPr/>
        </p:nvSpPr>
        <p:spPr>
          <a:xfrm>
            <a:off x="4412894" y="5627218"/>
            <a:ext cx="1314907" cy="657454"/>
          </a:xfrm>
          <a:prstGeom prst="roundRect">
            <a:avLst>
              <a:gd name="adj" fmla="val 3225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2"/>
          <p:cNvSpPr txBox="1"/>
          <p:nvPr/>
        </p:nvSpPr>
        <p:spPr>
          <a:xfrm>
            <a:off x="4574743" y="5750662"/>
            <a:ext cx="9912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endParaRPr lang="en-US" sz="1800" dirty="0"/>
          </a:p>
        </p:txBody>
      </p:sp>
      <p:sp>
        <p:nvSpPr>
          <p:cNvPr id="47" name="Text 33"/>
          <p:cNvSpPr txBox="1"/>
          <p:nvPr/>
        </p:nvSpPr>
        <p:spPr>
          <a:xfrm>
            <a:off x="4574743" y="6026810"/>
            <a:ext cx="99121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Poultry Studies</a:t>
            </a:r>
            <a:endParaRPr lang="en-US" sz="800" dirty="0"/>
          </a:p>
        </p:txBody>
      </p:sp>
      <p:sp>
        <p:nvSpPr>
          <p:cNvPr id="48" name="Shape 34"/>
          <p:cNvSpPr/>
          <p:nvPr/>
        </p:nvSpPr>
        <p:spPr>
          <a:xfrm>
            <a:off x="6238951" y="2806294"/>
            <a:ext cx="5381244" cy="3715207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35"/>
          <p:cNvSpPr txBox="1"/>
          <p:nvPr/>
        </p:nvSpPr>
        <p:spPr>
          <a:xfrm>
            <a:off x="6657746" y="3034894"/>
            <a:ext cx="473476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Key Findings Overview </a:t>
            </a:r>
            <a:endParaRPr lang="en-US" sz="1200" dirty="0"/>
          </a:p>
        </p:txBody>
      </p:sp>
      <p:pic>
        <p:nvPicPr>
          <p:cNvPr id="50" name="Image 12" descr="gen-dedup-913eea8ddb587f140b660c4fcbd1738f.png"/>
          <p:cNvPicPr>
            <a:picLocks noChangeAspect="1"/>
          </p:cNvPicPr>
          <p:nvPr/>
        </p:nvPicPr>
        <p:blipFill>
          <a:blip r:embed="rId14"/>
          <a:srcRect t="-16800" b="-16800"/>
          <a:stretch/>
        </p:blipFill>
        <p:spPr>
          <a:xfrm>
            <a:off x="6467551" y="3054096"/>
            <a:ext cx="114300" cy="152705"/>
          </a:xfrm>
          <a:prstGeom prst="rect">
            <a:avLst/>
          </a:prstGeom>
        </p:spPr>
      </p:pic>
      <p:sp>
        <p:nvSpPr>
          <p:cNvPr id="51" name="Shape 36"/>
          <p:cNvSpPr/>
          <p:nvPr/>
        </p:nvSpPr>
        <p:spPr>
          <a:xfrm>
            <a:off x="6467551" y="3377794"/>
            <a:ext cx="2391156" cy="838505"/>
          </a:xfrm>
          <a:prstGeom prst="roundRect">
            <a:avLst>
              <a:gd name="adj" fmla="val 1487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37"/>
          <p:cNvSpPr/>
          <p:nvPr/>
        </p:nvSpPr>
        <p:spPr>
          <a:xfrm>
            <a:off x="6467551" y="3377794"/>
            <a:ext cx="28346" cy="838505"/>
          </a:xfrm>
          <a:prstGeom prst="roundRect">
            <a:avLst>
              <a:gd name="adj" fmla="val 439889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38"/>
          <p:cNvSpPr txBox="1"/>
          <p:nvPr/>
        </p:nvSpPr>
        <p:spPr>
          <a:xfrm>
            <a:off x="6648602" y="3529584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Gut Health</a:t>
            </a:r>
            <a:endParaRPr lang="en-US" sz="900" dirty="0"/>
          </a:p>
        </p:txBody>
      </p:sp>
      <p:sp>
        <p:nvSpPr>
          <p:cNvPr id="54" name="Text 39"/>
          <p:cNvSpPr txBox="1"/>
          <p:nvPr/>
        </p:nvSpPr>
        <p:spPr>
          <a:xfrm>
            <a:off x="6648602" y="3739896"/>
            <a:ext cx="205740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Consistent improvements in intestinal barrier function and morphology</a:t>
            </a:r>
            <a:endParaRPr lang="en-US" sz="900" dirty="0"/>
          </a:p>
        </p:txBody>
      </p:sp>
      <p:sp>
        <p:nvSpPr>
          <p:cNvPr id="55" name="Shape 40"/>
          <p:cNvSpPr/>
          <p:nvPr/>
        </p:nvSpPr>
        <p:spPr>
          <a:xfrm>
            <a:off x="9005926" y="3377794"/>
            <a:ext cx="2391156" cy="838505"/>
          </a:xfrm>
          <a:prstGeom prst="roundRect">
            <a:avLst>
              <a:gd name="adj" fmla="val 1487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Shape 41"/>
          <p:cNvSpPr/>
          <p:nvPr/>
        </p:nvSpPr>
        <p:spPr>
          <a:xfrm>
            <a:off x="9005926" y="3377794"/>
            <a:ext cx="28346" cy="838505"/>
          </a:xfrm>
          <a:prstGeom prst="roundRect">
            <a:avLst>
              <a:gd name="adj" fmla="val 439889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42"/>
          <p:cNvSpPr txBox="1"/>
          <p:nvPr/>
        </p:nvSpPr>
        <p:spPr>
          <a:xfrm>
            <a:off x="9186977" y="3529584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Oxidative Status</a:t>
            </a:r>
            <a:endParaRPr lang="en-US" sz="900" dirty="0"/>
          </a:p>
        </p:txBody>
      </p:sp>
      <p:sp>
        <p:nvSpPr>
          <p:cNvPr id="58" name="Text 43"/>
          <p:cNvSpPr txBox="1"/>
          <p:nvPr/>
        </p:nvSpPr>
        <p:spPr>
          <a:xfrm>
            <a:off x="9186977" y="3739896"/>
            <a:ext cx="205740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Enhanced antioxidant capacity across multiple species</a:t>
            </a:r>
            <a:endParaRPr lang="en-US" sz="900" dirty="0"/>
          </a:p>
        </p:txBody>
      </p:sp>
      <p:sp>
        <p:nvSpPr>
          <p:cNvPr id="59" name="Shape 44"/>
          <p:cNvSpPr/>
          <p:nvPr/>
        </p:nvSpPr>
        <p:spPr>
          <a:xfrm>
            <a:off x="6467551" y="4364431"/>
            <a:ext cx="2391156" cy="838505"/>
          </a:xfrm>
          <a:prstGeom prst="roundRect">
            <a:avLst>
              <a:gd name="adj" fmla="val 1487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45"/>
          <p:cNvSpPr/>
          <p:nvPr/>
        </p:nvSpPr>
        <p:spPr>
          <a:xfrm>
            <a:off x="6467551" y="4364431"/>
            <a:ext cx="28346" cy="838505"/>
          </a:xfrm>
          <a:prstGeom prst="roundRect">
            <a:avLst>
              <a:gd name="adj" fmla="val 439889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46"/>
          <p:cNvSpPr txBox="1"/>
          <p:nvPr/>
        </p:nvSpPr>
        <p:spPr>
          <a:xfrm>
            <a:off x="6648602" y="4516222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Immune Function</a:t>
            </a:r>
            <a:endParaRPr lang="en-US" sz="900" dirty="0"/>
          </a:p>
        </p:txBody>
      </p:sp>
      <p:sp>
        <p:nvSpPr>
          <p:cNvPr id="62" name="Text 47"/>
          <p:cNvSpPr txBox="1"/>
          <p:nvPr/>
        </p:nvSpPr>
        <p:spPr>
          <a:xfrm>
            <a:off x="6648602" y="4726534"/>
            <a:ext cx="205740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Modulated inflammatory markers and immune responses</a:t>
            </a:r>
            <a:endParaRPr lang="en-US" sz="900" dirty="0"/>
          </a:p>
        </p:txBody>
      </p:sp>
      <p:sp>
        <p:nvSpPr>
          <p:cNvPr id="63" name="Shape 48"/>
          <p:cNvSpPr/>
          <p:nvPr/>
        </p:nvSpPr>
        <p:spPr>
          <a:xfrm>
            <a:off x="9005926" y="4364431"/>
            <a:ext cx="2391156" cy="838505"/>
          </a:xfrm>
          <a:prstGeom prst="roundRect">
            <a:avLst>
              <a:gd name="adj" fmla="val 1487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4" name="Shape 49"/>
          <p:cNvSpPr/>
          <p:nvPr/>
        </p:nvSpPr>
        <p:spPr>
          <a:xfrm>
            <a:off x="9005926" y="4364431"/>
            <a:ext cx="28346" cy="838505"/>
          </a:xfrm>
          <a:prstGeom prst="roundRect">
            <a:avLst>
              <a:gd name="adj" fmla="val 439889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50"/>
          <p:cNvSpPr txBox="1"/>
          <p:nvPr/>
        </p:nvSpPr>
        <p:spPr>
          <a:xfrm>
            <a:off x="9186977" y="4516222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Production</a:t>
            </a:r>
            <a:endParaRPr lang="en-US" sz="900" dirty="0"/>
          </a:p>
        </p:txBody>
      </p:sp>
      <p:sp>
        <p:nvSpPr>
          <p:cNvPr id="66" name="Text 51"/>
          <p:cNvSpPr txBox="1"/>
          <p:nvPr/>
        </p:nvSpPr>
        <p:spPr>
          <a:xfrm>
            <a:off x="9186977" y="4726534"/>
            <a:ext cx="205740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Context-dependent growth performance improvements</a:t>
            </a:r>
            <a:endParaRPr lang="en-US" sz="900" dirty="0"/>
          </a:p>
        </p:txBody>
      </p:sp>
      <p:sp>
        <p:nvSpPr>
          <p:cNvPr id="67" name="Shape 52"/>
          <p:cNvSpPr/>
          <p:nvPr/>
        </p:nvSpPr>
        <p:spPr>
          <a:xfrm>
            <a:off x="6467551" y="5426964"/>
            <a:ext cx="4924044" cy="857707"/>
          </a:xfrm>
          <a:prstGeom prst="roundRect">
            <a:avLst>
              <a:gd name="adj" fmla="val 14215"/>
            </a:avLst>
          </a:prstGeom>
          <a:solidFill>
            <a:srgbClr val="F0F9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8" name="Shape 53"/>
          <p:cNvSpPr/>
          <p:nvPr/>
        </p:nvSpPr>
        <p:spPr>
          <a:xfrm>
            <a:off x="6467551" y="5426964"/>
            <a:ext cx="28346" cy="857707"/>
          </a:xfrm>
          <a:prstGeom prst="roundRect">
            <a:avLst>
              <a:gd name="adj" fmla="val 43011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54"/>
          <p:cNvSpPr txBox="1"/>
          <p:nvPr/>
        </p:nvSpPr>
        <p:spPr>
          <a:xfrm>
            <a:off x="6648602" y="5579669"/>
            <a:ext cx="45912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Strength</a:t>
            </a:r>
            <a:endParaRPr lang="en-US" sz="900" dirty="0"/>
          </a:p>
        </p:txBody>
      </p:sp>
      <p:sp>
        <p:nvSpPr>
          <p:cNvPr id="70" name="Text 55"/>
          <p:cNvSpPr txBox="1"/>
          <p:nvPr/>
        </p:nvSpPr>
        <p:spPr>
          <a:xfrm>
            <a:off x="6648602" y="5789066"/>
            <a:ext cx="459120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Moderate: Maternal sow programs, broiler stress mitigation </a:t>
            </a:r>
            <a:endParaRPr lang="en-US" sz="9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Low: Nursery LC/LMWC, associative microbiota links </a:t>
            </a:r>
            <a:endParaRPr lang="en-US" sz="900" dirty="0"/>
          </a:p>
        </p:txBody>
      </p:sp>
      <p:sp>
        <p:nvSpPr>
          <p:cNvPr id="71" name="Text 56"/>
          <p:cNvSpPr txBox="1"/>
          <p:nvPr/>
        </p:nvSpPr>
        <p:spPr>
          <a:xfrm>
            <a:off x="761695" y="6741871"/>
            <a:ext cx="432145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Source: </a:t>
            </a:r>
            <a:r>
              <a:rPr lang="en-US" sz="9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Spreadsheet of COS animal-feeding studies (2016-present)</a:t>
            </a:r>
            <a:endParaRPr lang="en-US" sz="900" dirty="0"/>
          </a:p>
        </p:txBody>
      </p:sp>
      <p:sp>
        <p:nvSpPr>
          <p:cNvPr id="72" name="Shape 57"/>
          <p:cNvSpPr/>
          <p:nvPr/>
        </p:nvSpPr>
        <p:spPr>
          <a:xfrm>
            <a:off x="9750247" y="6703466"/>
            <a:ext cx="1686154" cy="219456"/>
          </a:xfrm>
          <a:prstGeom prst="roundRect">
            <a:avLst>
              <a:gd name="adj" fmla="val 416667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3" name="Image 13" descr="gen-dedup-d0621c9057a31a2af5a3db0fd1f06c56.png"/>
          <p:cNvPicPr>
            <a:picLocks noChangeAspect="1"/>
          </p:cNvPicPr>
          <p:nvPr/>
        </p:nvPicPr>
        <p:blipFill>
          <a:blip r:embed="rId15"/>
          <a:srcRect t="-12651" b="-12651"/>
          <a:stretch/>
        </p:blipFill>
        <p:spPr>
          <a:xfrm>
            <a:off x="9864547" y="6765646"/>
            <a:ext cx="75895" cy="95098"/>
          </a:xfrm>
          <a:prstGeom prst="rect">
            <a:avLst/>
          </a:prstGeom>
        </p:spPr>
      </p:pic>
      <p:sp>
        <p:nvSpPr>
          <p:cNvPr id="74" name="Text 58"/>
          <p:cNvSpPr txBox="1"/>
          <p:nvPr/>
        </p:nvSpPr>
        <p:spPr>
          <a:xfrm>
            <a:off x="9998050" y="6703466"/>
            <a:ext cx="1324051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Review</a:t>
            </a:r>
            <a:endParaRPr lang="en-US" sz="900" dirty="0"/>
          </a:p>
        </p:txBody>
      </p:sp>
      <p:pic>
        <p:nvPicPr>
          <p:cNvPr id="75" name="Image 14" descr="gen-dedup-e8a71f5760bb7ee12229b5efdf866583.png"/>
          <p:cNvPicPr>
            <a:picLocks noChangeAspect="1"/>
          </p:cNvPicPr>
          <p:nvPr/>
        </p:nvPicPr>
        <p:blipFill>
          <a:blip r:embed="rId16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gen-dedup-713ad852fa42a38f770e7a69abe0b91c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533095"/>
            <a:ext cx="3639312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Scope and Methods</a:t>
            </a:r>
            <a:endParaRPr lang="en-US" sz="19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893369"/>
            <a:ext cx="429950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Inclusion/Exclusion Criteria and PRISMA-Style Study Flow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10054742" y="665683"/>
            <a:ext cx="1686154" cy="256946"/>
          </a:xfrm>
          <a:prstGeom prst="roundRect">
            <a:avLst>
              <a:gd name="adj" fmla="val 355872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10302545" y="665683"/>
            <a:ext cx="13240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457200" y="1283818"/>
            <a:ext cx="5143500" cy="5781751"/>
          </a:xfrm>
          <a:prstGeom prst="roundRect">
            <a:avLst>
              <a:gd name="adj" fmla="val 79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 txBox="1"/>
          <p:nvPr/>
        </p:nvSpPr>
        <p:spPr>
          <a:xfrm>
            <a:off x="895198" y="1512418"/>
            <a:ext cx="447690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Inclusion &amp; Exclusion Criteria </a:t>
            </a:r>
            <a:endParaRPr lang="en-US" sz="1300" dirty="0"/>
          </a:p>
        </p:txBody>
      </p:sp>
      <p:pic>
        <p:nvPicPr>
          <p:cNvPr id="11" name="Image 2" descr="gen-dedup-2425831725c2a379a4fd69d6daf7c72e.png"/>
          <p:cNvPicPr>
            <a:picLocks noChangeAspect="1"/>
          </p:cNvPicPr>
          <p:nvPr/>
        </p:nvPicPr>
        <p:blipFill>
          <a:blip r:embed="rId4"/>
          <a:srcRect t="-14384" b="-14384"/>
          <a:stretch/>
        </p:blipFill>
        <p:spPr>
          <a:xfrm>
            <a:off x="685800" y="1527048"/>
            <a:ext cx="133502" cy="171907"/>
          </a:xfrm>
          <a:prstGeom prst="rect">
            <a:avLst/>
          </a:prstGeom>
        </p:spPr>
      </p:pic>
      <p:pic>
        <p:nvPicPr>
          <p:cNvPr id="12" name="Image 3" descr="gen-dedup-5cb903365aea39a97f67146abbcc09b3.png"/>
          <p:cNvPicPr>
            <a:picLocks noChangeAspect="1"/>
          </p:cNvPicPr>
          <p:nvPr/>
        </p:nvPicPr>
        <p:blipFill>
          <a:blip r:embed="rId5"/>
          <a:srcRect t="-12400" b="-12400"/>
          <a:stretch/>
        </p:blipFill>
        <p:spPr>
          <a:xfrm>
            <a:off x="685800" y="1922069"/>
            <a:ext cx="114300" cy="142646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875995" y="1902866"/>
            <a:ext cx="140634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Inclusion Criteria</a:t>
            </a:r>
            <a:endParaRPr lang="en-US" sz="1100" dirty="0"/>
          </a:p>
        </p:txBody>
      </p:sp>
      <p:sp>
        <p:nvSpPr>
          <p:cNvPr id="14" name="Shape 8"/>
          <p:cNvSpPr/>
          <p:nvPr/>
        </p:nvSpPr>
        <p:spPr>
          <a:xfrm>
            <a:off x="685800" y="2198218"/>
            <a:ext cx="2266798" cy="562356"/>
          </a:xfrm>
          <a:prstGeom prst="roundRect">
            <a:avLst>
              <a:gd name="adj" fmla="val 33072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4" descr="gen-dedup-28f3625d4cfcfc9e5531a9611fb29af3.png"/>
          <p:cNvPicPr>
            <a:picLocks noChangeAspect="1"/>
          </p:cNvPicPr>
          <p:nvPr/>
        </p:nvPicPr>
        <p:blipFill>
          <a:blip r:embed="rId6"/>
          <a:srcRect t="-3524" b="-3524"/>
          <a:stretch/>
        </p:blipFill>
        <p:spPr>
          <a:xfrm>
            <a:off x="780898" y="2312518"/>
            <a:ext cx="85954" cy="105156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942746" y="2293315"/>
            <a:ext cx="1914754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2016-present peer-reviewed primary animal feeding trials</a:t>
            </a:r>
            <a:endParaRPr lang="en-US" sz="900" dirty="0"/>
          </a:p>
        </p:txBody>
      </p:sp>
      <p:sp>
        <p:nvSpPr>
          <p:cNvPr id="17" name="Shape 10"/>
          <p:cNvSpPr/>
          <p:nvPr/>
        </p:nvSpPr>
        <p:spPr>
          <a:xfrm>
            <a:off x="685800" y="2874874"/>
            <a:ext cx="2266798" cy="381305"/>
          </a:xfrm>
          <a:prstGeom prst="roundRect">
            <a:avLst>
              <a:gd name="adj" fmla="val 71942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5" descr="gen-dedup-28f3625d4cfcfc9e5531a9611fb29af3.png"/>
          <p:cNvPicPr>
            <a:picLocks noChangeAspect="1"/>
          </p:cNvPicPr>
          <p:nvPr/>
        </p:nvPicPr>
        <p:blipFill>
          <a:blip r:embed="rId6"/>
          <a:srcRect t="-3524" b="-3524"/>
          <a:stretch/>
        </p:blipFill>
        <p:spPr>
          <a:xfrm>
            <a:off x="780898" y="2989174"/>
            <a:ext cx="85954" cy="105156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942746" y="2969971"/>
            <a:ext cx="172364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Swine or poultry species</a:t>
            </a:r>
            <a:endParaRPr lang="en-US" sz="900" dirty="0"/>
          </a:p>
        </p:txBody>
      </p:sp>
      <p:sp>
        <p:nvSpPr>
          <p:cNvPr id="20" name="Shape 12"/>
          <p:cNvSpPr/>
          <p:nvPr/>
        </p:nvSpPr>
        <p:spPr>
          <a:xfrm>
            <a:off x="685800" y="3364992"/>
            <a:ext cx="2266798" cy="562356"/>
          </a:xfrm>
          <a:prstGeom prst="roundRect">
            <a:avLst>
              <a:gd name="adj" fmla="val 33072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6" descr="gen-dedup-28f3625d4cfcfc9e5531a9611fb29af3.png"/>
          <p:cNvPicPr>
            <a:picLocks noChangeAspect="1"/>
          </p:cNvPicPr>
          <p:nvPr/>
        </p:nvPicPr>
        <p:blipFill>
          <a:blip r:embed="rId6"/>
          <a:srcRect t="-3524" b="-3524"/>
          <a:stretch/>
        </p:blipFill>
        <p:spPr>
          <a:xfrm>
            <a:off x="780898" y="3479292"/>
            <a:ext cx="85954" cy="105156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942746" y="3460090"/>
            <a:ext cx="1914754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Dietary COS (true COS) or LC/LMWC flagged</a:t>
            </a:r>
            <a:endParaRPr lang="en-US" sz="900" dirty="0"/>
          </a:p>
        </p:txBody>
      </p:sp>
      <p:sp>
        <p:nvSpPr>
          <p:cNvPr id="23" name="Shape 14"/>
          <p:cNvSpPr/>
          <p:nvPr/>
        </p:nvSpPr>
        <p:spPr>
          <a:xfrm>
            <a:off x="685800" y="4041648"/>
            <a:ext cx="2266798" cy="752551"/>
          </a:xfrm>
          <a:prstGeom prst="roundRect">
            <a:avLst>
              <a:gd name="adj" fmla="val 18457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7" descr="gen-dedup-28f3625d4cfcfc9e5531a9611fb29af3.png"/>
          <p:cNvPicPr>
            <a:picLocks noChangeAspect="1"/>
          </p:cNvPicPr>
          <p:nvPr/>
        </p:nvPicPr>
        <p:blipFill>
          <a:blip r:embed="rId6"/>
          <a:srcRect t="-3524" b="-3524"/>
          <a:stretch/>
        </p:blipFill>
        <p:spPr>
          <a:xfrm>
            <a:off x="780898" y="4155948"/>
            <a:ext cx="85954" cy="105156"/>
          </a:xfrm>
          <a:prstGeom prst="rect">
            <a:avLst/>
          </a:prstGeom>
        </p:spPr>
      </p:pic>
      <p:sp>
        <p:nvSpPr>
          <p:cNvPr id="25" name="Text 15"/>
          <p:cNvSpPr txBox="1"/>
          <p:nvPr/>
        </p:nvSpPr>
        <p:spPr>
          <a:xfrm>
            <a:off x="942746" y="4136746"/>
            <a:ext cx="1914754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Outcomes: performance, gut health, immunity, oxidative status</a:t>
            </a:r>
            <a:endParaRPr lang="en-US" sz="900" dirty="0"/>
          </a:p>
        </p:txBody>
      </p:sp>
      <p:pic>
        <p:nvPicPr>
          <p:cNvPr id="26" name="Image 8" descr="gen-dedup-c4b4e6ddefc856241d54646604ccc0b7.png"/>
          <p:cNvPicPr>
            <a:picLocks noChangeAspect="1"/>
          </p:cNvPicPr>
          <p:nvPr/>
        </p:nvPicPr>
        <p:blipFill>
          <a:blip r:embed="rId7"/>
          <a:srcRect t="-12400" b="-12400"/>
          <a:stretch/>
        </p:blipFill>
        <p:spPr>
          <a:xfrm>
            <a:off x="3105302" y="1922069"/>
            <a:ext cx="114300" cy="142646"/>
          </a:xfrm>
          <a:prstGeom prst="rect">
            <a:avLst/>
          </a:prstGeom>
        </p:spPr>
      </p:pic>
      <p:sp>
        <p:nvSpPr>
          <p:cNvPr id="27" name="Text 16"/>
          <p:cNvSpPr txBox="1"/>
          <p:nvPr/>
        </p:nvSpPr>
        <p:spPr>
          <a:xfrm>
            <a:off x="3295498" y="1902866"/>
            <a:ext cx="145115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Exclusion Criteria</a:t>
            </a:r>
            <a:endParaRPr lang="en-US" sz="1100" dirty="0"/>
          </a:p>
        </p:txBody>
      </p:sp>
      <p:sp>
        <p:nvSpPr>
          <p:cNvPr id="28" name="Shape 17"/>
          <p:cNvSpPr/>
          <p:nvPr/>
        </p:nvSpPr>
        <p:spPr>
          <a:xfrm>
            <a:off x="3105302" y="2198218"/>
            <a:ext cx="2266798" cy="381305"/>
          </a:xfrm>
          <a:prstGeom prst="roundRect">
            <a:avLst>
              <a:gd name="adj" fmla="val 71942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9" descr="gen-dedup-fa8794fc4568abc14bea4ede7369fa59.png"/>
          <p:cNvPicPr>
            <a:picLocks noChangeAspect="1"/>
          </p:cNvPicPr>
          <p:nvPr/>
        </p:nvPicPr>
        <p:blipFill>
          <a:blip r:embed="rId8"/>
          <a:srcRect l="-4493" r="-4493"/>
          <a:stretch/>
        </p:blipFill>
        <p:spPr>
          <a:xfrm>
            <a:off x="3200400" y="2312518"/>
            <a:ext cx="85954" cy="105156"/>
          </a:xfrm>
          <a:prstGeom prst="rect">
            <a:avLst/>
          </a:prstGeom>
        </p:spPr>
      </p:pic>
      <p:sp>
        <p:nvSpPr>
          <p:cNvPr id="30" name="Text 18"/>
          <p:cNvSpPr txBox="1"/>
          <p:nvPr/>
        </p:nvSpPr>
        <p:spPr>
          <a:xfrm>
            <a:off x="3362249" y="2293315"/>
            <a:ext cx="133776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Pre-2016 studies</a:t>
            </a:r>
            <a:endParaRPr lang="en-US" sz="900" dirty="0"/>
          </a:p>
        </p:txBody>
      </p:sp>
      <p:sp>
        <p:nvSpPr>
          <p:cNvPr id="31" name="Shape 19"/>
          <p:cNvSpPr/>
          <p:nvPr/>
        </p:nvSpPr>
        <p:spPr>
          <a:xfrm>
            <a:off x="3105302" y="2689250"/>
            <a:ext cx="2266798" cy="562356"/>
          </a:xfrm>
          <a:prstGeom prst="roundRect">
            <a:avLst>
              <a:gd name="adj" fmla="val 33072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10" descr="gen-dedup-fa8794fc4568abc14bea4ede7369fa59.png"/>
          <p:cNvPicPr>
            <a:picLocks noChangeAspect="1"/>
          </p:cNvPicPr>
          <p:nvPr/>
        </p:nvPicPr>
        <p:blipFill>
          <a:blip r:embed="rId8"/>
          <a:srcRect l="-4493" r="-4493"/>
          <a:stretch/>
        </p:blipFill>
        <p:spPr>
          <a:xfrm>
            <a:off x="3200400" y="2803550"/>
            <a:ext cx="85954" cy="105156"/>
          </a:xfrm>
          <a:prstGeom prst="rect">
            <a:avLst/>
          </a:prstGeom>
        </p:spPr>
      </p:pic>
      <p:sp>
        <p:nvSpPr>
          <p:cNvPr id="33" name="Text 20"/>
          <p:cNvSpPr txBox="1"/>
          <p:nvPr/>
        </p:nvSpPr>
        <p:spPr>
          <a:xfrm>
            <a:off x="3362249" y="2784348"/>
            <a:ext cx="1914754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Reviews/meta-analyses, theses/preprints</a:t>
            </a:r>
            <a:endParaRPr lang="en-US" sz="900" dirty="0"/>
          </a:p>
        </p:txBody>
      </p:sp>
      <p:sp>
        <p:nvSpPr>
          <p:cNvPr id="34" name="Shape 21"/>
          <p:cNvSpPr/>
          <p:nvPr/>
        </p:nvSpPr>
        <p:spPr>
          <a:xfrm>
            <a:off x="3105302" y="3364992"/>
            <a:ext cx="2266798" cy="381305"/>
          </a:xfrm>
          <a:prstGeom prst="roundRect">
            <a:avLst>
              <a:gd name="adj" fmla="val 71942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11" descr="gen-dedup-fa8794fc4568abc14bea4ede7369fa59.png"/>
          <p:cNvPicPr>
            <a:picLocks noChangeAspect="1"/>
          </p:cNvPicPr>
          <p:nvPr/>
        </p:nvPicPr>
        <p:blipFill>
          <a:blip r:embed="rId8"/>
          <a:srcRect l="-4493" r="-4493"/>
          <a:stretch/>
        </p:blipFill>
        <p:spPr>
          <a:xfrm>
            <a:off x="3200400" y="3479292"/>
            <a:ext cx="85954" cy="105156"/>
          </a:xfrm>
          <a:prstGeom prst="rect">
            <a:avLst/>
          </a:prstGeom>
        </p:spPr>
      </p:pic>
      <p:sp>
        <p:nvSpPr>
          <p:cNvPr id="36" name="Text 22"/>
          <p:cNvSpPr txBox="1"/>
          <p:nvPr/>
        </p:nvSpPr>
        <p:spPr>
          <a:xfrm>
            <a:off x="3362249" y="3460090"/>
            <a:ext cx="217627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Non-feed administration routes</a:t>
            </a:r>
            <a:endParaRPr lang="en-US" sz="900" dirty="0"/>
          </a:p>
        </p:txBody>
      </p:sp>
      <p:sp>
        <p:nvSpPr>
          <p:cNvPr id="37" name="Shape 23"/>
          <p:cNvSpPr/>
          <p:nvPr/>
        </p:nvSpPr>
        <p:spPr>
          <a:xfrm>
            <a:off x="3105302" y="3856025"/>
            <a:ext cx="2266798" cy="381305"/>
          </a:xfrm>
          <a:prstGeom prst="roundRect">
            <a:avLst>
              <a:gd name="adj" fmla="val 71942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12" descr="gen-dedup-fa8794fc4568abc14bea4ede7369fa59.png"/>
          <p:cNvPicPr>
            <a:picLocks noChangeAspect="1"/>
          </p:cNvPicPr>
          <p:nvPr/>
        </p:nvPicPr>
        <p:blipFill>
          <a:blip r:embed="rId8"/>
          <a:srcRect l="-4493" r="-4493"/>
          <a:stretch/>
        </p:blipFill>
        <p:spPr>
          <a:xfrm>
            <a:off x="3200400" y="3970325"/>
            <a:ext cx="85954" cy="105156"/>
          </a:xfrm>
          <a:prstGeom prst="rect">
            <a:avLst/>
          </a:prstGeom>
        </p:spPr>
      </p:pic>
      <p:sp>
        <p:nvSpPr>
          <p:cNvPr id="39" name="Text 24"/>
          <p:cNvSpPr txBox="1"/>
          <p:nvPr/>
        </p:nvSpPr>
        <p:spPr>
          <a:xfrm>
            <a:off x="3362249" y="3951122"/>
            <a:ext cx="189372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Non-swine/poultry species</a:t>
            </a:r>
            <a:endParaRPr lang="en-US" sz="900" dirty="0"/>
          </a:p>
        </p:txBody>
      </p:sp>
      <p:pic>
        <p:nvPicPr>
          <p:cNvPr id="40" name="Image 13" descr="gen-dedup-915193ac00a4f4eec38d72f861b31faf.png"/>
          <p:cNvPicPr>
            <a:picLocks noChangeAspect="1"/>
          </p:cNvPicPr>
          <p:nvPr/>
        </p:nvPicPr>
        <p:blipFill>
          <a:blip r:embed="rId9"/>
          <a:srcRect t="-25" b="-25"/>
          <a:stretch/>
        </p:blipFill>
        <p:spPr>
          <a:xfrm>
            <a:off x="685800" y="5094122"/>
            <a:ext cx="4686300" cy="609905"/>
          </a:xfrm>
          <a:prstGeom prst="rect">
            <a:avLst/>
          </a:prstGeom>
        </p:spPr>
      </p:pic>
      <p:sp>
        <p:nvSpPr>
          <p:cNvPr id="41" name="Shape 25"/>
          <p:cNvSpPr/>
          <p:nvPr/>
        </p:nvSpPr>
        <p:spPr>
          <a:xfrm>
            <a:off x="685800" y="5094122"/>
            <a:ext cx="28346" cy="609905"/>
          </a:xfrm>
          <a:prstGeom prst="roundRect">
            <a:avLst>
              <a:gd name="adj" fmla="val 604847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26"/>
          <p:cNvSpPr txBox="1"/>
          <p:nvPr/>
        </p:nvSpPr>
        <p:spPr>
          <a:xfrm>
            <a:off x="1200607" y="5094122"/>
            <a:ext cx="4171493" cy="6099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152400" rIns="152400" bIns="1524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Chemistry Note:</a:t>
            </a:r>
            <a:r>
              <a:rPr lang="en-US" sz="900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True COS ≠ LC/LMWC. Results stratified; LC/LMWC interpreted cautiously. </a:t>
            </a:r>
            <a:endParaRPr lang="en-US" sz="900" dirty="0"/>
          </a:p>
        </p:txBody>
      </p:sp>
      <p:pic>
        <p:nvPicPr>
          <p:cNvPr id="43" name="Image 14" descr="gen-dedup-44036630a65612cf19e945707a35c872.png"/>
          <p:cNvPicPr>
            <a:picLocks noChangeAspect="1"/>
          </p:cNvPicPr>
          <p:nvPr/>
        </p:nvPicPr>
        <p:blipFill>
          <a:blip r:embed="rId10"/>
          <a:srcRect t="-14904" b="-14904"/>
          <a:stretch/>
        </p:blipFill>
        <p:spPr>
          <a:xfrm>
            <a:off x="866851" y="5261458"/>
            <a:ext cx="95098" cy="123444"/>
          </a:xfrm>
          <a:prstGeom prst="rect">
            <a:avLst/>
          </a:prstGeom>
        </p:spPr>
      </p:pic>
      <p:sp>
        <p:nvSpPr>
          <p:cNvPr id="45" name="Text 27"/>
          <p:cNvSpPr txBox="1"/>
          <p:nvPr/>
        </p:nvSpPr>
        <p:spPr>
          <a:xfrm>
            <a:off x="875995" y="6008522"/>
            <a:ext cx="100858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00" dirty="0"/>
          </a:p>
        </p:txBody>
      </p:sp>
      <p:sp>
        <p:nvSpPr>
          <p:cNvPr id="46" name="Shape 28"/>
          <p:cNvSpPr/>
          <p:nvPr/>
        </p:nvSpPr>
        <p:spPr>
          <a:xfrm>
            <a:off x="685800" y="6303874"/>
            <a:ext cx="4686300" cy="533095"/>
          </a:xfrm>
          <a:prstGeom prst="roundRect">
            <a:avLst>
              <a:gd name="adj" fmla="val 36756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29"/>
          <p:cNvSpPr txBox="1"/>
          <p:nvPr/>
        </p:nvSpPr>
        <p:spPr>
          <a:xfrm>
            <a:off x="685800" y="6303874"/>
            <a:ext cx="4686300" cy="5340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114300" rIns="114300" bIns="11430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48" name="Shape 30"/>
          <p:cNvSpPr/>
          <p:nvPr/>
        </p:nvSpPr>
        <p:spPr>
          <a:xfrm>
            <a:off x="5829300" y="1283818"/>
            <a:ext cx="5905195" cy="5781751"/>
          </a:xfrm>
          <a:prstGeom prst="roundRect">
            <a:avLst>
              <a:gd name="adj" fmla="val 62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31"/>
          <p:cNvSpPr txBox="1"/>
          <p:nvPr/>
        </p:nvSpPr>
        <p:spPr>
          <a:xfrm>
            <a:off x="6267298" y="1512418"/>
            <a:ext cx="523951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PRISMA-Style Study Flow </a:t>
            </a:r>
            <a:endParaRPr lang="en-US" sz="1300" dirty="0"/>
          </a:p>
        </p:txBody>
      </p:sp>
      <p:pic>
        <p:nvPicPr>
          <p:cNvPr id="50" name="Image 16" descr="gen-dedup-2e668d0f8e98ecb524844f795548ff64.png"/>
          <p:cNvPicPr>
            <a:picLocks noChangeAspect="1"/>
          </p:cNvPicPr>
          <p:nvPr/>
        </p:nvPicPr>
        <p:blipFill>
          <a:blip r:embed="rId11"/>
          <a:srcRect t="-22432" b="-22432"/>
          <a:stretch/>
        </p:blipFill>
        <p:spPr>
          <a:xfrm>
            <a:off x="6057900" y="1527048"/>
            <a:ext cx="133502" cy="171907"/>
          </a:xfrm>
          <a:prstGeom prst="rect">
            <a:avLst/>
          </a:prstGeom>
        </p:spPr>
      </p:pic>
      <p:sp>
        <p:nvSpPr>
          <p:cNvPr id="51" name="Shape 32"/>
          <p:cNvSpPr/>
          <p:nvPr/>
        </p:nvSpPr>
        <p:spPr>
          <a:xfrm>
            <a:off x="6057900" y="1979676"/>
            <a:ext cx="5447995" cy="2829154"/>
          </a:xfrm>
          <a:prstGeom prst="roundRect">
            <a:avLst>
              <a:gd name="adj" fmla="val 1741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33"/>
          <p:cNvSpPr txBox="1"/>
          <p:nvPr/>
        </p:nvSpPr>
        <p:spPr>
          <a:xfrm>
            <a:off x="6286500" y="2208276"/>
            <a:ext cx="49917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 Studies Included in Qualitative Synthesis</a:t>
            </a:r>
            <a:endParaRPr lang="en-US" sz="1000" dirty="0"/>
          </a:p>
        </p:txBody>
      </p:sp>
      <p:sp>
        <p:nvSpPr>
          <p:cNvPr id="53" name="Shape 34"/>
          <p:cNvSpPr/>
          <p:nvPr/>
        </p:nvSpPr>
        <p:spPr>
          <a:xfrm>
            <a:off x="6286500" y="2560320"/>
            <a:ext cx="1333195" cy="780898"/>
          </a:xfrm>
          <a:prstGeom prst="roundRect">
            <a:avLst>
              <a:gd name="adj" fmla="val 22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35"/>
          <p:cNvSpPr txBox="1"/>
          <p:nvPr/>
        </p:nvSpPr>
        <p:spPr>
          <a:xfrm>
            <a:off x="6486754" y="2722169"/>
            <a:ext cx="9336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</a:t>
            </a:r>
            <a:endParaRPr lang="en-US" sz="1800" dirty="0"/>
          </a:p>
        </p:txBody>
      </p:sp>
      <p:sp>
        <p:nvSpPr>
          <p:cNvPr id="55" name="Text 36"/>
          <p:cNvSpPr txBox="1"/>
          <p:nvPr/>
        </p:nvSpPr>
        <p:spPr>
          <a:xfrm>
            <a:off x="6486754" y="3036722"/>
            <a:ext cx="93360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 Studies</a:t>
            </a:r>
            <a:endParaRPr lang="en-US" sz="900" dirty="0"/>
          </a:p>
        </p:txBody>
      </p:sp>
      <p:pic>
        <p:nvPicPr>
          <p:cNvPr id="56" name="Image 17" descr="gen-dedup-5c1aff4497412554a43bde04dfe77dda.png"/>
          <p:cNvPicPr>
            <a:picLocks noChangeAspect="1"/>
          </p:cNvPicPr>
          <p:nvPr/>
        </p:nvPicPr>
        <p:blipFill>
          <a:blip r:embed="rId12"/>
          <a:srcRect t="-8450" b="-8450"/>
          <a:stretch/>
        </p:blipFill>
        <p:spPr>
          <a:xfrm>
            <a:off x="7810805" y="2874874"/>
            <a:ext cx="114300" cy="152705"/>
          </a:xfrm>
          <a:prstGeom prst="rect">
            <a:avLst/>
          </a:prstGeom>
        </p:spPr>
      </p:pic>
      <p:sp>
        <p:nvSpPr>
          <p:cNvPr id="57" name="Shape 37"/>
          <p:cNvSpPr/>
          <p:nvPr/>
        </p:nvSpPr>
        <p:spPr>
          <a:xfrm>
            <a:off x="8115300" y="2560320"/>
            <a:ext cx="1333195" cy="780898"/>
          </a:xfrm>
          <a:prstGeom prst="roundRect">
            <a:avLst>
              <a:gd name="adj" fmla="val 22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38"/>
          <p:cNvSpPr txBox="1"/>
          <p:nvPr/>
        </p:nvSpPr>
        <p:spPr>
          <a:xfrm>
            <a:off x="8315554" y="2722169"/>
            <a:ext cx="9336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800" dirty="0"/>
          </a:p>
        </p:txBody>
      </p:sp>
      <p:sp>
        <p:nvSpPr>
          <p:cNvPr id="59" name="Text 39"/>
          <p:cNvSpPr txBox="1"/>
          <p:nvPr/>
        </p:nvSpPr>
        <p:spPr>
          <a:xfrm>
            <a:off x="8315554" y="3036722"/>
            <a:ext cx="93360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Swine Studies</a:t>
            </a:r>
            <a:endParaRPr lang="en-US" sz="900" dirty="0"/>
          </a:p>
        </p:txBody>
      </p:sp>
      <p:pic>
        <p:nvPicPr>
          <p:cNvPr id="60" name="Image 18" descr="gen-dedup-5c1aff4497412554a43bde04dfe77dda.png"/>
          <p:cNvPicPr>
            <a:picLocks noChangeAspect="1"/>
          </p:cNvPicPr>
          <p:nvPr/>
        </p:nvPicPr>
        <p:blipFill>
          <a:blip r:embed="rId12"/>
          <a:srcRect t="-8450" b="-8450"/>
          <a:stretch/>
        </p:blipFill>
        <p:spPr>
          <a:xfrm>
            <a:off x="9639605" y="2874874"/>
            <a:ext cx="114300" cy="152705"/>
          </a:xfrm>
          <a:prstGeom prst="rect">
            <a:avLst/>
          </a:prstGeom>
        </p:spPr>
      </p:pic>
      <p:sp>
        <p:nvSpPr>
          <p:cNvPr id="61" name="Shape 40"/>
          <p:cNvSpPr/>
          <p:nvPr/>
        </p:nvSpPr>
        <p:spPr>
          <a:xfrm>
            <a:off x="9944100" y="2560320"/>
            <a:ext cx="1333195" cy="780898"/>
          </a:xfrm>
          <a:prstGeom prst="roundRect">
            <a:avLst>
              <a:gd name="adj" fmla="val 22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41"/>
          <p:cNvSpPr txBox="1"/>
          <p:nvPr/>
        </p:nvSpPr>
        <p:spPr>
          <a:xfrm>
            <a:off x="10144354" y="2722169"/>
            <a:ext cx="9336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endParaRPr lang="en-US" sz="1800" dirty="0"/>
          </a:p>
        </p:txBody>
      </p:sp>
      <p:sp>
        <p:nvSpPr>
          <p:cNvPr id="63" name="Text 42"/>
          <p:cNvSpPr txBox="1"/>
          <p:nvPr/>
        </p:nvSpPr>
        <p:spPr>
          <a:xfrm>
            <a:off x="10026396" y="3036722"/>
            <a:ext cx="116951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Poultry Studies</a:t>
            </a:r>
            <a:endParaRPr lang="en-US" sz="900" dirty="0"/>
          </a:p>
        </p:txBody>
      </p:sp>
      <p:pic>
        <p:nvPicPr>
          <p:cNvPr id="64" name="Image 19" descr="gen-dedup-6a1e5eef6af2de2c2f6764a36a1fd3d5.png"/>
          <p:cNvPicPr>
            <a:picLocks noChangeAspect="1"/>
          </p:cNvPicPr>
          <p:nvPr/>
        </p:nvPicPr>
        <p:blipFill>
          <a:blip r:embed="rId13"/>
          <a:srcRect t="-100" b="-100"/>
          <a:stretch/>
        </p:blipFill>
        <p:spPr>
          <a:xfrm>
            <a:off x="8725205" y="3493922"/>
            <a:ext cx="114300" cy="152705"/>
          </a:xfrm>
          <a:prstGeom prst="rect">
            <a:avLst/>
          </a:prstGeom>
        </p:spPr>
      </p:pic>
      <p:sp>
        <p:nvSpPr>
          <p:cNvPr id="65" name="Shape 43"/>
          <p:cNvSpPr/>
          <p:nvPr/>
        </p:nvSpPr>
        <p:spPr>
          <a:xfrm>
            <a:off x="7200900" y="3798418"/>
            <a:ext cx="1333195" cy="780898"/>
          </a:xfrm>
          <a:prstGeom prst="roundRect">
            <a:avLst>
              <a:gd name="adj" fmla="val 22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44"/>
          <p:cNvSpPr txBox="1"/>
          <p:nvPr/>
        </p:nvSpPr>
        <p:spPr>
          <a:xfrm>
            <a:off x="7401154" y="3960266"/>
            <a:ext cx="9336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1800" dirty="0"/>
          </a:p>
        </p:txBody>
      </p:sp>
      <p:sp>
        <p:nvSpPr>
          <p:cNvPr id="67" name="Text 45"/>
          <p:cNvSpPr txBox="1"/>
          <p:nvPr/>
        </p:nvSpPr>
        <p:spPr>
          <a:xfrm>
            <a:off x="7401154" y="4274820"/>
            <a:ext cx="93360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True COS</a:t>
            </a:r>
            <a:endParaRPr lang="en-US" sz="900" dirty="0"/>
          </a:p>
        </p:txBody>
      </p:sp>
      <p:pic>
        <p:nvPicPr>
          <p:cNvPr id="68" name="Image 20" descr="gen-dedup-5c1aff4497412554a43bde04dfe77dda.png"/>
          <p:cNvPicPr>
            <a:picLocks noChangeAspect="1"/>
          </p:cNvPicPr>
          <p:nvPr/>
        </p:nvPicPr>
        <p:blipFill>
          <a:blip r:embed="rId12"/>
          <a:srcRect t="-8450" b="-8450"/>
          <a:stretch/>
        </p:blipFill>
        <p:spPr>
          <a:xfrm>
            <a:off x="8725205" y="4112971"/>
            <a:ext cx="114300" cy="152705"/>
          </a:xfrm>
          <a:prstGeom prst="rect">
            <a:avLst/>
          </a:prstGeom>
        </p:spPr>
      </p:pic>
      <p:sp>
        <p:nvSpPr>
          <p:cNvPr id="69" name="Shape 46"/>
          <p:cNvSpPr/>
          <p:nvPr/>
        </p:nvSpPr>
        <p:spPr>
          <a:xfrm>
            <a:off x="9029700" y="3798418"/>
            <a:ext cx="1333195" cy="780898"/>
          </a:xfrm>
          <a:prstGeom prst="roundRect">
            <a:avLst>
              <a:gd name="adj" fmla="val 22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47"/>
          <p:cNvSpPr txBox="1"/>
          <p:nvPr/>
        </p:nvSpPr>
        <p:spPr>
          <a:xfrm>
            <a:off x="9229954" y="3960266"/>
            <a:ext cx="9336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800" dirty="0"/>
          </a:p>
        </p:txBody>
      </p:sp>
      <p:sp>
        <p:nvSpPr>
          <p:cNvPr id="71" name="Text 48"/>
          <p:cNvSpPr txBox="1"/>
          <p:nvPr/>
        </p:nvSpPr>
        <p:spPr>
          <a:xfrm>
            <a:off x="9229954" y="4274820"/>
            <a:ext cx="93360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LC/LMWC</a:t>
            </a:r>
            <a:endParaRPr lang="en-US" sz="900" dirty="0"/>
          </a:p>
        </p:txBody>
      </p:sp>
      <p:sp>
        <p:nvSpPr>
          <p:cNvPr id="72" name="Shape 49"/>
          <p:cNvSpPr/>
          <p:nvPr/>
        </p:nvSpPr>
        <p:spPr>
          <a:xfrm>
            <a:off x="6057900" y="5036515"/>
            <a:ext cx="1248156" cy="857707"/>
          </a:xfrm>
          <a:prstGeom prst="roundRect">
            <a:avLst>
              <a:gd name="adj" fmla="val 14215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50"/>
          <p:cNvSpPr txBox="1"/>
          <p:nvPr/>
        </p:nvSpPr>
        <p:spPr>
          <a:xfrm>
            <a:off x="6210605" y="5189220"/>
            <a:ext cx="9436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500" dirty="0"/>
          </a:p>
        </p:txBody>
      </p:sp>
      <p:sp>
        <p:nvSpPr>
          <p:cNvPr id="74" name="Text 51"/>
          <p:cNvSpPr txBox="1"/>
          <p:nvPr/>
        </p:nvSpPr>
        <p:spPr>
          <a:xfrm>
            <a:off x="6210605" y="5456225"/>
            <a:ext cx="94366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Swine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</a:t>
            </a:r>
            <a:endParaRPr lang="en-US" sz="900" dirty="0"/>
          </a:p>
        </p:txBody>
      </p:sp>
      <p:sp>
        <p:nvSpPr>
          <p:cNvPr id="75" name="Shape 52"/>
          <p:cNvSpPr/>
          <p:nvPr/>
        </p:nvSpPr>
        <p:spPr>
          <a:xfrm>
            <a:off x="7457846" y="5036515"/>
            <a:ext cx="1248156" cy="857707"/>
          </a:xfrm>
          <a:prstGeom prst="roundRect">
            <a:avLst>
              <a:gd name="adj" fmla="val 14215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53"/>
          <p:cNvSpPr txBox="1"/>
          <p:nvPr/>
        </p:nvSpPr>
        <p:spPr>
          <a:xfrm>
            <a:off x="7610551" y="5189220"/>
            <a:ext cx="9436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endParaRPr lang="en-US" sz="1500" dirty="0"/>
          </a:p>
        </p:txBody>
      </p:sp>
      <p:sp>
        <p:nvSpPr>
          <p:cNvPr id="77" name="Text 54"/>
          <p:cNvSpPr txBox="1"/>
          <p:nvPr/>
        </p:nvSpPr>
        <p:spPr>
          <a:xfrm>
            <a:off x="7610551" y="5456225"/>
            <a:ext cx="94366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Poultry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</a:t>
            </a:r>
            <a:endParaRPr lang="en-US" sz="900" dirty="0"/>
          </a:p>
        </p:txBody>
      </p:sp>
      <p:sp>
        <p:nvSpPr>
          <p:cNvPr id="78" name="Shape 55"/>
          <p:cNvSpPr/>
          <p:nvPr/>
        </p:nvSpPr>
        <p:spPr>
          <a:xfrm>
            <a:off x="8858707" y="5036515"/>
            <a:ext cx="1248156" cy="857707"/>
          </a:xfrm>
          <a:prstGeom prst="roundRect">
            <a:avLst>
              <a:gd name="adj" fmla="val 14215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56"/>
          <p:cNvSpPr txBox="1"/>
          <p:nvPr/>
        </p:nvSpPr>
        <p:spPr>
          <a:xfrm>
            <a:off x="9010498" y="5189220"/>
            <a:ext cx="9436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17</a:t>
            </a:r>
            <a:endParaRPr lang="en-US" sz="1500" dirty="0"/>
          </a:p>
        </p:txBody>
      </p:sp>
      <p:sp>
        <p:nvSpPr>
          <p:cNvPr id="80" name="Text 57"/>
          <p:cNvSpPr txBox="1"/>
          <p:nvPr/>
        </p:nvSpPr>
        <p:spPr>
          <a:xfrm>
            <a:off x="9010498" y="5456225"/>
            <a:ext cx="94366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True COS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</a:t>
            </a:r>
            <a:endParaRPr lang="en-US" sz="900" dirty="0"/>
          </a:p>
        </p:txBody>
      </p:sp>
      <p:sp>
        <p:nvSpPr>
          <p:cNvPr id="81" name="Shape 58"/>
          <p:cNvSpPr/>
          <p:nvPr/>
        </p:nvSpPr>
        <p:spPr>
          <a:xfrm>
            <a:off x="10258654" y="5036515"/>
            <a:ext cx="1248156" cy="857707"/>
          </a:xfrm>
          <a:prstGeom prst="roundRect">
            <a:avLst>
              <a:gd name="adj" fmla="val 14215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59"/>
          <p:cNvSpPr txBox="1"/>
          <p:nvPr/>
        </p:nvSpPr>
        <p:spPr>
          <a:xfrm>
            <a:off x="10410444" y="5189220"/>
            <a:ext cx="9436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500" dirty="0"/>
          </a:p>
        </p:txBody>
      </p:sp>
      <p:sp>
        <p:nvSpPr>
          <p:cNvPr id="83" name="Text 60"/>
          <p:cNvSpPr txBox="1"/>
          <p:nvPr/>
        </p:nvSpPr>
        <p:spPr>
          <a:xfrm>
            <a:off x="10410444" y="5456225"/>
            <a:ext cx="94366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LC/LMWC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</a:t>
            </a:r>
            <a:endParaRPr lang="en-US" sz="900" dirty="0"/>
          </a:p>
        </p:txBody>
      </p:sp>
      <p:sp>
        <p:nvSpPr>
          <p:cNvPr id="84" name="Text 61"/>
          <p:cNvSpPr txBox="1"/>
          <p:nvPr/>
        </p:nvSpPr>
        <p:spPr>
          <a:xfrm>
            <a:off x="6232550" y="6046013"/>
            <a:ext cx="546445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Evidence strength: Moderate for maternal sow programs; Low for nursery LC/LMWC </a:t>
            </a:r>
            <a:endParaRPr lang="en-US" sz="900" dirty="0"/>
          </a:p>
        </p:txBody>
      </p:sp>
      <p:pic>
        <p:nvPicPr>
          <p:cNvPr id="85" name="Image 21" descr="gen-dedup-ff718299c0df331e811ce911654e01a4.png"/>
          <p:cNvPicPr>
            <a:picLocks noChangeAspect="1"/>
          </p:cNvPicPr>
          <p:nvPr/>
        </p:nvPicPr>
        <p:blipFill>
          <a:blip r:embed="rId14"/>
          <a:srcRect t="-16489" b="-16489"/>
          <a:stretch/>
        </p:blipFill>
        <p:spPr>
          <a:xfrm>
            <a:off x="6057900" y="6060643"/>
            <a:ext cx="85954" cy="114300"/>
          </a:xfrm>
          <a:prstGeom prst="rect">
            <a:avLst/>
          </a:prstGeom>
        </p:spPr>
      </p:pic>
      <p:sp>
        <p:nvSpPr>
          <p:cNvPr id="86" name="Text 62"/>
          <p:cNvSpPr txBox="1"/>
          <p:nvPr/>
        </p:nvSpPr>
        <p:spPr>
          <a:xfrm>
            <a:off x="457200" y="7279538"/>
            <a:ext cx="397032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Source: </a:t>
            </a: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Spreadsheet of COS animal-feeding studies (2016-present)</a:t>
            </a:r>
            <a:endParaRPr lang="en-US" sz="800" dirty="0"/>
          </a:p>
        </p:txBody>
      </p:sp>
      <p:sp>
        <p:nvSpPr>
          <p:cNvPr id="87" name="Shape 63"/>
          <p:cNvSpPr/>
          <p:nvPr/>
        </p:nvSpPr>
        <p:spPr>
          <a:xfrm>
            <a:off x="10054742" y="7218274"/>
            <a:ext cx="1686154" cy="256946"/>
          </a:xfrm>
          <a:prstGeom prst="roundRect">
            <a:avLst>
              <a:gd name="adj" fmla="val 355872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8" name="Image 22" descr="gen-dedup-d0621c9057a31a2af5a3db0fd1f06c56.png"/>
          <p:cNvPicPr>
            <a:picLocks noChangeAspect="1"/>
          </p:cNvPicPr>
          <p:nvPr/>
        </p:nvPicPr>
        <p:blipFill>
          <a:blip r:embed="rId15"/>
          <a:srcRect t="-12651" b="-12651"/>
          <a:stretch/>
        </p:blipFill>
        <p:spPr>
          <a:xfrm>
            <a:off x="10169042" y="7298741"/>
            <a:ext cx="75895" cy="95098"/>
          </a:xfrm>
          <a:prstGeom prst="rect">
            <a:avLst/>
          </a:prstGeom>
        </p:spPr>
      </p:pic>
      <p:sp>
        <p:nvSpPr>
          <p:cNvPr id="89" name="Text 64"/>
          <p:cNvSpPr txBox="1"/>
          <p:nvPr/>
        </p:nvSpPr>
        <p:spPr>
          <a:xfrm>
            <a:off x="10302545" y="7218274"/>
            <a:ext cx="13240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Review</a:t>
            </a:r>
            <a:endParaRPr lang="en-US" sz="900" dirty="0"/>
          </a:p>
        </p:txBody>
      </p:sp>
      <p:pic>
        <p:nvPicPr>
          <p:cNvPr id="90" name="Image 23" descr="gen-dedup-e8a71f5760bb7ee12229b5efdf866583.png"/>
          <p:cNvPicPr>
            <a:picLocks noChangeAspect="1"/>
          </p:cNvPicPr>
          <p:nvPr/>
        </p:nvPicPr>
        <p:blipFill>
          <a:blip r:embed="rId16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gen-dedup-713ad852fa42a38f770e7a69abe0b91c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533095"/>
            <a:ext cx="6029554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Swine Evidence Highlights</a:t>
            </a:r>
            <a:endParaRPr lang="en-US" sz="19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893369"/>
            <a:ext cx="67153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peer-reviewed studies (2016–2025): Maternal, weaned pig, and challenge-specific outcomes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10054742" y="665683"/>
            <a:ext cx="1686154" cy="256946"/>
          </a:xfrm>
          <a:prstGeom prst="roundRect">
            <a:avLst>
              <a:gd name="adj" fmla="val 355872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10235793" y="665683"/>
            <a:ext cx="13240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457200" y="1245413"/>
            <a:ext cx="5076749" cy="5581498"/>
          </a:xfrm>
          <a:prstGeom prst="roundRect">
            <a:avLst>
              <a:gd name="adj" fmla="val 811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 txBox="1"/>
          <p:nvPr/>
        </p:nvSpPr>
        <p:spPr>
          <a:xfrm>
            <a:off x="875995" y="1474013"/>
            <a:ext cx="443026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Representative Study: Maternal COS &amp; Piglet Intestinal Barrier </a:t>
            </a:r>
            <a:endParaRPr lang="en-US" sz="1200" dirty="0"/>
          </a:p>
        </p:txBody>
      </p:sp>
      <p:pic>
        <p:nvPicPr>
          <p:cNvPr id="11" name="Image 2" descr="gen-dedup-21a3ebf2f4f2e79c2725be0f35ed5412.png"/>
          <p:cNvPicPr>
            <a:picLocks noChangeAspect="1"/>
          </p:cNvPicPr>
          <p:nvPr/>
        </p:nvPicPr>
        <p:blipFill>
          <a:blip r:embed="rId4"/>
          <a:srcRect t="-16800" b="-16800"/>
          <a:stretch/>
        </p:blipFill>
        <p:spPr>
          <a:xfrm>
            <a:off x="685800" y="1588313"/>
            <a:ext cx="114300" cy="152705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85800" y="2008022"/>
            <a:ext cx="4619549" cy="2200046"/>
          </a:xfrm>
          <a:prstGeom prst="roundRect">
            <a:avLst>
              <a:gd name="adj" fmla="val 287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gen-dedup-701634c7a2fffe0ce7a15cd20d90b636.jpg"/>
          <p:cNvPicPr>
            <a:picLocks noChangeAspect="1"/>
          </p:cNvPicPr>
          <p:nvPr/>
        </p:nvPicPr>
        <p:blipFill>
          <a:blip r:embed="rId5"/>
          <a:srcRect l="4522" r="4522"/>
          <a:stretch/>
        </p:blipFill>
        <p:spPr>
          <a:xfrm>
            <a:off x="694944" y="2017166"/>
            <a:ext cx="4600346" cy="1714500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694944" y="3731666"/>
            <a:ext cx="4600346" cy="46634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9"/>
          <p:cNvSpPr/>
          <p:nvPr/>
        </p:nvSpPr>
        <p:spPr>
          <a:xfrm>
            <a:off x="694944" y="3731666"/>
            <a:ext cx="4600346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0"/>
          <p:cNvSpPr txBox="1"/>
          <p:nvPr/>
        </p:nvSpPr>
        <p:spPr>
          <a:xfrm>
            <a:off x="694944" y="3835908"/>
            <a:ext cx="4601261" cy="3630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0" rIns="114300" bIns="1016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Maternal COS supplementation improves placental and intestinal barrier function in sows and piglets</a:t>
            </a:r>
            <a:endParaRPr lang="en-US" sz="800" dirty="0"/>
          </a:p>
        </p:txBody>
      </p:sp>
      <p:pic>
        <p:nvPicPr>
          <p:cNvPr id="17" name="Image 4" descr="gen-dedup-7b9e23e7fc2e70da5dbb2bf3e319f95b.png"/>
          <p:cNvPicPr>
            <a:picLocks noChangeAspect="1"/>
          </p:cNvPicPr>
          <p:nvPr/>
        </p:nvPicPr>
        <p:blipFill>
          <a:blip r:embed="rId6"/>
          <a:srcRect t="-21413" b="-21413"/>
          <a:stretch/>
        </p:blipFill>
        <p:spPr>
          <a:xfrm>
            <a:off x="685800" y="4374490"/>
            <a:ext cx="105156" cy="133502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866851" y="4360774"/>
            <a:ext cx="111648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Findings</a:t>
            </a:r>
            <a:endParaRPr lang="en-US" sz="1000" dirty="0"/>
          </a:p>
        </p:txBody>
      </p:sp>
      <p:sp>
        <p:nvSpPr>
          <p:cNvPr id="19" name="Shape 12"/>
          <p:cNvSpPr/>
          <p:nvPr/>
        </p:nvSpPr>
        <p:spPr>
          <a:xfrm>
            <a:off x="685800" y="4598518"/>
            <a:ext cx="4619549" cy="743407"/>
          </a:xfrm>
          <a:prstGeom prst="roundRect">
            <a:avLst>
              <a:gd name="adj" fmla="val 1892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3"/>
          <p:cNvSpPr/>
          <p:nvPr/>
        </p:nvSpPr>
        <p:spPr>
          <a:xfrm>
            <a:off x="685800" y="4598518"/>
            <a:ext cx="28346" cy="743407"/>
          </a:xfrm>
          <a:prstGeom prst="roundRect">
            <a:avLst>
              <a:gd name="adj" fmla="val 496285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 txBox="1"/>
          <p:nvPr/>
        </p:nvSpPr>
        <p:spPr>
          <a:xfrm>
            <a:off x="685800" y="4598518"/>
            <a:ext cx="4620463" cy="7434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114300" rIns="139700" bIns="1143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Maternal sow studies (COS ~100 mg/kg):</a:t>
            </a: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Improved placental markers (GLUT1/3, VEGFA), reduced stillbirths/mummies, enhanced piglet intestinal barrier markers. </a:t>
            </a:r>
            <a:r>
              <a:rPr lang="en-US" sz="900" u="sng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Front Vet Sci 2024</a:t>
            </a:r>
            <a:endParaRPr lang="en-US" sz="900" dirty="0"/>
          </a:p>
        </p:txBody>
      </p:sp>
      <p:sp>
        <p:nvSpPr>
          <p:cNvPr id="22" name="Shape 15"/>
          <p:cNvSpPr/>
          <p:nvPr/>
        </p:nvSpPr>
        <p:spPr>
          <a:xfrm>
            <a:off x="685800" y="5608015"/>
            <a:ext cx="4619549" cy="990295"/>
          </a:xfrm>
          <a:prstGeom prst="roundRect">
            <a:avLst>
              <a:gd name="adj" fmla="val 10654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6"/>
          <p:cNvSpPr txBox="1"/>
          <p:nvPr/>
        </p:nvSpPr>
        <p:spPr>
          <a:xfrm>
            <a:off x="819302" y="5741518"/>
            <a:ext cx="435345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Dosing Context</a:t>
            </a:r>
            <a:endParaRPr lang="en-US" sz="900" dirty="0"/>
          </a:p>
        </p:txBody>
      </p:sp>
      <p:sp>
        <p:nvSpPr>
          <p:cNvPr id="24" name="Text 17"/>
          <p:cNvSpPr txBox="1"/>
          <p:nvPr/>
        </p:nvSpPr>
        <p:spPr>
          <a:xfrm>
            <a:off x="819302" y="5960974"/>
            <a:ext cx="4353458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Sows: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~100 mg/kg from late gestation through lactation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Weaned pigs: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50–100 mg/kg; benefits strongest for gut integrity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LC/LMWC: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50–100 mg/kg; challenge-specific effects </a:t>
            </a:r>
            <a:endParaRPr lang="en-US" sz="800" dirty="0"/>
          </a:p>
        </p:txBody>
      </p:sp>
      <p:sp>
        <p:nvSpPr>
          <p:cNvPr id="25" name="Shape 18"/>
          <p:cNvSpPr/>
          <p:nvPr/>
        </p:nvSpPr>
        <p:spPr>
          <a:xfrm>
            <a:off x="5760720" y="1245413"/>
            <a:ext cx="6210605" cy="5581498"/>
          </a:xfrm>
          <a:prstGeom prst="roundRect">
            <a:avLst>
              <a:gd name="adj" fmla="val 671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19"/>
          <p:cNvSpPr txBox="1"/>
          <p:nvPr/>
        </p:nvSpPr>
        <p:spPr>
          <a:xfrm>
            <a:off x="6179515" y="1474013"/>
            <a:ext cx="55632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Study Categories &amp; Outcomes </a:t>
            </a:r>
            <a:endParaRPr lang="en-US" sz="1200" dirty="0"/>
          </a:p>
        </p:txBody>
      </p:sp>
      <p:pic>
        <p:nvPicPr>
          <p:cNvPr id="27" name="Image 5" descr="gen-dedup-913eea8ddb587f140b660c4fcbd1738f.png"/>
          <p:cNvPicPr>
            <a:picLocks noChangeAspect="1"/>
          </p:cNvPicPr>
          <p:nvPr/>
        </p:nvPicPr>
        <p:blipFill>
          <a:blip r:embed="rId7"/>
          <a:srcRect t="-16800" b="-16800"/>
          <a:stretch/>
        </p:blipFill>
        <p:spPr>
          <a:xfrm>
            <a:off x="5989320" y="1493215"/>
            <a:ext cx="114300" cy="152705"/>
          </a:xfrm>
          <a:prstGeom prst="rect">
            <a:avLst/>
          </a:prstGeom>
        </p:spPr>
      </p:pic>
      <p:sp>
        <p:nvSpPr>
          <p:cNvPr id="28" name="Shape 20"/>
          <p:cNvSpPr/>
          <p:nvPr/>
        </p:nvSpPr>
        <p:spPr>
          <a:xfrm>
            <a:off x="5989320" y="1816913"/>
            <a:ext cx="2800807" cy="933602"/>
          </a:xfrm>
          <a:prstGeom prst="roundRect">
            <a:avLst>
              <a:gd name="adj" fmla="val 1199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1"/>
          <p:cNvSpPr/>
          <p:nvPr/>
        </p:nvSpPr>
        <p:spPr>
          <a:xfrm>
            <a:off x="5989320" y="1816913"/>
            <a:ext cx="28346" cy="933602"/>
          </a:xfrm>
          <a:prstGeom prst="roundRect">
            <a:avLst>
              <a:gd name="adj" fmla="val 395002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2"/>
          <p:cNvSpPr txBox="1"/>
          <p:nvPr/>
        </p:nvSpPr>
        <p:spPr>
          <a:xfrm>
            <a:off x="6151169" y="1950415"/>
            <a:ext cx="25054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Maternal/Gilt Studies</a:t>
            </a:r>
            <a:endParaRPr lang="en-US" sz="900" dirty="0"/>
          </a:p>
        </p:txBody>
      </p:sp>
      <p:sp>
        <p:nvSpPr>
          <p:cNvPr id="31" name="Text 23"/>
          <p:cNvSpPr txBox="1"/>
          <p:nvPr/>
        </p:nvSpPr>
        <p:spPr>
          <a:xfrm>
            <a:off x="6151169" y="2150669"/>
            <a:ext cx="2505456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True COS 0.12–0.24 g/day improved milk yield, piglet weaning weight, immune markers</a:t>
            </a:r>
            <a:endParaRPr lang="en-US" sz="800" dirty="0"/>
          </a:p>
        </p:txBody>
      </p:sp>
      <p:pic>
        <p:nvPicPr>
          <p:cNvPr id="32" name="Image 6" descr="gen-dedup-0c5fb02af30fbd7eff84af054f8d78ff.png"/>
          <p:cNvPicPr>
            <a:picLocks noChangeAspect="1"/>
          </p:cNvPicPr>
          <p:nvPr/>
        </p:nvPicPr>
        <p:blipFill>
          <a:blip r:embed="rId8"/>
          <a:srcRect t="-12651" b="-12651"/>
          <a:stretch/>
        </p:blipFill>
        <p:spPr>
          <a:xfrm>
            <a:off x="6151169" y="2510942"/>
            <a:ext cx="75895" cy="95098"/>
          </a:xfrm>
          <a:prstGeom prst="rect">
            <a:avLst/>
          </a:prstGeom>
        </p:spPr>
      </p:pic>
      <p:sp>
        <p:nvSpPr>
          <p:cNvPr id="33" name="Text 24"/>
          <p:cNvSpPr txBox="1"/>
          <p:nvPr/>
        </p:nvSpPr>
        <p:spPr>
          <a:xfrm>
            <a:off x="6303874" y="2501798"/>
            <a:ext cx="907999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Anim Nutr 2020</a:t>
            </a:r>
            <a:endParaRPr lang="en-US" sz="800" dirty="0"/>
          </a:p>
        </p:txBody>
      </p:sp>
      <p:sp>
        <p:nvSpPr>
          <p:cNvPr id="34" name="Shape 25"/>
          <p:cNvSpPr/>
          <p:nvPr/>
        </p:nvSpPr>
        <p:spPr>
          <a:xfrm>
            <a:off x="8938260" y="1816913"/>
            <a:ext cx="2800807" cy="933602"/>
          </a:xfrm>
          <a:prstGeom prst="roundRect">
            <a:avLst>
              <a:gd name="adj" fmla="val 1199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26"/>
          <p:cNvSpPr/>
          <p:nvPr/>
        </p:nvSpPr>
        <p:spPr>
          <a:xfrm>
            <a:off x="8938260" y="1816913"/>
            <a:ext cx="28346" cy="933602"/>
          </a:xfrm>
          <a:prstGeom prst="roundRect">
            <a:avLst>
              <a:gd name="adj" fmla="val 395002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7"/>
          <p:cNvSpPr txBox="1"/>
          <p:nvPr/>
        </p:nvSpPr>
        <p:spPr>
          <a:xfrm>
            <a:off x="9100109" y="1950415"/>
            <a:ext cx="25054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Weaned Pig (True COS)</a:t>
            </a:r>
            <a:endParaRPr lang="en-US" sz="900" dirty="0"/>
          </a:p>
        </p:txBody>
      </p:sp>
      <p:sp>
        <p:nvSpPr>
          <p:cNvPr id="37" name="Text 28"/>
          <p:cNvSpPr txBox="1"/>
          <p:nvPr/>
        </p:nvSpPr>
        <p:spPr>
          <a:xfrm>
            <a:off x="9100109" y="2150669"/>
            <a:ext cx="2505456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mg/kg for 21 d: ↑ ADG, digestibility, villus height, sIgA; ↓ MDA</a:t>
            </a:r>
            <a:endParaRPr lang="en-US" sz="800" dirty="0"/>
          </a:p>
        </p:txBody>
      </p:sp>
      <p:pic>
        <p:nvPicPr>
          <p:cNvPr id="38" name="Image 7" descr="gen-dedup-0c5fb02af30fbd7eff84af054f8d78ff.png"/>
          <p:cNvPicPr>
            <a:picLocks noChangeAspect="1"/>
          </p:cNvPicPr>
          <p:nvPr/>
        </p:nvPicPr>
        <p:blipFill>
          <a:blip r:embed="rId8"/>
          <a:srcRect t="-12651" b="-12651"/>
          <a:stretch/>
        </p:blipFill>
        <p:spPr>
          <a:xfrm>
            <a:off x="9100109" y="2510942"/>
            <a:ext cx="75895" cy="95098"/>
          </a:xfrm>
          <a:prstGeom prst="rect">
            <a:avLst/>
          </a:prstGeom>
        </p:spPr>
      </p:pic>
      <p:sp>
        <p:nvSpPr>
          <p:cNvPr id="39" name="Text 29"/>
          <p:cNvSpPr txBox="1"/>
          <p:nvPr/>
        </p:nvSpPr>
        <p:spPr>
          <a:xfrm>
            <a:off x="9252814" y="2501798"/>
            <a:ext cx="781812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RSC Adv 2017</a:t>
            </a:r>
            <a:endParaRPr lang="en-US" sz="800" dirty="0"/>
          </a:p>
        </p:txBody>
      </p:sp>
      <p:sp>
        <p:nvSpPr>
          <p:cNvPr id="40" name="Shape 30"/>
          <p:cNvSpPr/>
          <p:nvPr/>
        </p:nvSpPr>
        <p:spPr>
          <a:xfrm>
            <a:off x="5989320" y="2901391"/>
            <a:ext cx="2800807" cy="933602"/>
          </a:xfrm>
          <a:prstGeom prst="roundRect">
            <a:avLst>
              <a:gd name="adj" fmla="val 1199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1"/>
          <p:cNvSpPr/>
          <p:nvPr/>
        </p:nvSpPr>
        <p:spPr>
          <a:xfrm>
            <a:off x="5989320" y="2901391"/>
            <a:ext cx="28346" cy="933602"/>
          </a:xfrm>
          <a:prstGeom prst="roundRect">
            <a:avLst>
              <a:gd name="adj" fmla="val 395002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2"/>
          <p:cNvSpPr txBox="1"/>
          <p:nvPr/>
        </p:nvSpPr>
        <p:spPr>
          <a:xfrm>
            <a:off x="6151169" y="3034894"/>
            <a:ext cx="25054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Weaned Pig (LC/LMWC)</a:t>
            </a:r>
            <a:endParaRPr lang="en-US" sz="900" dirty="0"/>
          </a:p>
        </p:txBody>
      </p:sp>
      <p:sp>
        <p:nvSpPr>
          <p:cNvPr id="43" name="Text 33"/>
          <p:cNvSpPr txBox="1"/>
          <p:nvPr/>
        </p:nvSpPr>
        <p:spPr>
          <a:xfrm>
            <a:off x="6151169" y="3235147"/>
            <a:ext cx="2505456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50–100 mg/kg: improved barrier/inflammation; attenuated ETEC-induced growth loss</a:t>
            </a:r>
            <a:endParaRPr lang="en-US" sz="800" dirty="0"/>
          </a:p>
        </p:txBody>
      </p:sp>
      <p:pic>
        <p:nvPicPr>
          <p:cNvPr id="44" name="Image 8" descr="gen-dedup-772aeb7586386f9cdb3a1b51545f3101.png"/>
          <p:cNvPicPr>
            <a:picLocks noChangeAspect="1"/>
          </p:cNvPicPr>
          <p:nvPr/>
        </p:nvPicPr>
        <p:blipFill>
          <a:blip r:embed="rId9"/>
          <a:srcRect t="-12651" b="-12651"/>
          <a:stretch/>
        </p:blipFill>
        <p:spPr>
          <a:xfrm>
            <a:off x="6151169" y="3594506"/>
            <a:ext cx="75895" cy="95098"/>
          </a:xfrm>
          <a:prstGeom prst="rect">
            <a:avLst/>
          </a:prstGeom>
        </p:spPr>
      </p:pic>
      <p:sp>
        <p:nvSpPr>
          <p:cNvPr id="45" name="Text 34"/>
          <p:cNvSpPr txBox="1"/>
          <p:nvPr/>
        </p:nvSpPr>
        <p:spPr>
          <a:xfrm>
            <a:off x="6303874" y="3585362"/>
            <a:ext cx="1157630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Challenge-specific</a:t>
            </a:r>
            <a:endParaRPr lang="en-US" sz="800" dirty="0"/>
          </a:p>
        </p:txBody>
      </p:sp>
      <p:sp>
        <p:nvSpPr>
          <p:cNvPr id="46" name="Shape 35"/>
          <p:cNvSpPr/>
          <p:nvPr/>
        </p:nvSpPr>
        <p:spPr>
          <a:xfrm>
            <a:off x="8938260" y="2901391"/>
            <a:ext cx="2800807" cy="933602"/>
          </a:xfrm>
          <a:prstGeom prst="roundRect">
            <a:avLst>
              <a:gd name="adj" fmla="val 11993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Shape 36"/>
          <p:cNvSpPr/>
          <p:nvPr/>
        </p:nvSpPr>
        <p:spPr>
          <a:xfrm>
            <a:off x="8938260" y="2901391"/>
            <a:ext cx="28346" cy="933602"/>
          </a:xfrm>
          <a:prstGeom prst="roundRect">
            <a:avLst>
              <a:gd name="adj" fmla="val 395002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37"/>
          <p:cNvSpPr txBox="1"/>
          <p:nvPr/>
        </p:nvSpPr>
        <p:spPr>
          <a:xfrm>
            <a:off x="9100109" y="3034894"/>
            <a:ext cx="25054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Sow Reproductive</a:t>
            </a:r>
            <a:endParaRPr lang="en-US" sz="900" dirty="0"/>
          </a:p>
        </p:txBody>
      </p:sp>
      <p:sp>
        <p:nvSpPr>
          <p:cNvPr id="49" name="Text 38"/>
          <p:cNvSpPr txBox="1"/>
          <p:nvPr/>
        </p:nvSpPr>
        <p:spPr>
          <a:xfrm>
            <a:off x="9100109" y="3235147"/>
            <a:ext cx="2505456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 100 mg/kg: ↓ stillbirths, improved placental oxidative markers</a:t>
            </a:r>
            <a:endParaRPr lang="en-US" sz="800" dirty="0"/>
          </a:p>
        </p:txBody>
      </p:sp>
      <p:pic>
        <p:nvPicPr>
          <p:cNvPr id="50" name="Image 9" descr="gen-dedup-0c5fb02af30fbd7eff84af054f8d78ff.png"/>
          <p:cNvPicPr>
            <a:picLocks noChangeAspect="1"/>
          </p:cNvPicPr>
          <p:nvPr/>
        </p:nvPicPr>
        <p:blipFill>
          <a:blip r:embed="rId8"/>
          <a:srcRect t="-12651" b="-12651"/>
          <a:stretch/>
        </p:blipFill>
        <p:spPr>
          <a:xfrm>
            <a:off x="9100109" y="3594506"/>
            <a:ext cx="75895" cy="95098"/>
          </a:xfrm>
          <a:prstGeom prst="rect">
            <a:avLst/>
          </a:prstGeom>
        </p:spPr>
      </p:pic>
      <p:sp>
        <p:nvSpPr>
          <p:cNvPr id="51" name="Text 39"/>
          <p:cNvSpPr txBox="1"/>
          <p:nvPr/>
        </p:nvSpPr>
        <p:spPr>
          <a:xfrm>
            <a:off x="9252814" y="3585362"/>
            <a:ext cx="1154887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Front Vet Sci 2024</a:t>
            </a:r>
            <a:endParaRPr lang="en-US" sz="800" dirty="0"/>
          </a:p>
        </p:txBody>
      </p:sp>
      <p:pic>
        <p:nvPicPr>
          <p:cNvPr id="52" name="Image 10" descr="gen-dedup-59f4242db72829bed547c3409837b22c.png"/>
          <p:cNvPicPr>
            <a:picLocks noChangeAspect="1"/>
          </p:cNvPicPr>
          <p:nvPr/>
        </p:nvPicPr>
        <p:blipFill>
          <a:blip r:embed="rId10"/>
          <a:srcRect l="-70" r="-70"/>
          <a:stretch/>
        </p:blipFill>
        <p:spPr>
          <a:xfrm>
            <a:off x="5989320" y="3985870"/>
            <a:ext cx="5753405" cy="571500"/>
          </a:xfrm>
          <a:prstGeom prst="rect">
            <a:avLst/>
          </a:prstGeom>
        </p:spPr>
      </p:pic>
      <p:sp>
        <p:nvSpPr>
          <p:cNvPr id="53" name="Shape 40"/>
          <p:cNvSpPr/>
          <p:nvPr/>
        </p:nvSpPr>
        <p:spPr>
          <a:xfrm>
            <a:off x="5989320" y="3985870"/>
            <a:ext cx="28346" cy="571500"/>
          </a:xfrm>
          <a:prstGeom prst="roundRect">
            <a:avLst>
              <a:gd name="adj" fmla="val 645170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41"/>
          <p:cNvSpPr txBox="1"/>
          <p:nvPr/>
        </p:nvSpPr>
        <p:spPr>
          <a:xfrm>
            <a:off x="6455664" y="3985870"/>
            <a:ext cx="5287061" cy="5715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114300" rIns="139700" bIns="11430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56" name="Text 42"/>
          <p:cNvSpPr txBox="1"/>
          <p:nvPr/>
        </p:nvSpPr>
        <p:spPr>
          <a:xfrm>
            <a:off x="6163970" y="4747565"/>
            <a:ext cx="557875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Evidence strength: Moderate for maternal programs; Low for nursery LC/LMWC </a:t>
            </a:r>
            <a:endParaRPr lang="en-US" sz="900" dirty="0"/>
          </a:p>
        </p:txBody>
      </p:sp>
      <p:pic>
        <p:nvPicPr>
          <p:cNvPr id="57" name="Image 12" descr="gen-dedup-ff718299c0df331e811ce911654e01a4.png"/>
          <p:cNvPicPr>
            <a:picLocks noChangeAspect="1"/>
          </p:cNvPicPr>
          <p:nvPr/>
        </p:nvPicPr>
        <p:blipFill>
          <a:blip r:embed="rId11"/>
          <a:srcRect t="-16489" b="-16489"/>
          <a:stretch/>
        </p:blipFill>
        <p:spPr>
          <a:xfrm>
            <a:off x="5989320" y="4762195"/>
            <a:ext cx="85954" cy="114300"/>
          </a:xfrm>
          <a:prstGeom prst="rect">
            <a:avLst/>
          </a:prstGeom>
        </p:spPr>
      </p:pic>
      <p:sp>
        <p:nvSpPr>
          <p:cNvPr id="58" name="Text 43"/>
          <p:cNvSpPr txBox="1"/>
          <p:nvPr/>
        </p:nvSpPr>
        <p:spPr>
          <a:xfrm>
            <a:off x="457200" y="7115861"/>
            <a:ext cx="397032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Source: </a:t>
            </a: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Spreadsheet of COS animal-feeding studies (2016-present)</a:t>
            </a:r>
            <a:endParaRPr lang="en-US" sz="800" dirty="0"/>
          </a:p>
        </p:txBody>
      </p:sp>
      <p:sp>
        <p:nvSpPr>
          <p:cNvPr id="59" name="Shape 44"/>
          <p:cNvSpPr/>
          <p:nvPr/>
        </p:nvSpPr>
        <p:spPr>
          <a:xfrm>
            <a:off x="10054742" y="7053682"/>
            <a:ext cx="1686154" cy="256946"/>
          </a:xfrm>
          <a:prstGeom prst="roundRect">
            <a:avLst>
              <a:gd name="adj" fmla="val 355872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0" name="Image 13" descr="gen-dedup-d0621c9057a31a2af5a3db0fd1f06c56.png"/>
          <p:cNvPicPr>
            <a:picLocks noChangeAspect="1"/>
          </p:cNvPicPr>
          <p:nvPr/>
        </p:nvPicPr>
        <p:blipFill>
          <a:blip r:embed="rId12"/>
          <a:srcRect t="-12651" b="-12651"/>
          <a:stretch/>
        </p:blipFill>
        <p:spPr>
          <a:xfrm>
            <a:off x="10169042" y="7135063"/>
            <a:ext cx="75895" cy="95098"/>
          </a:xfrm>
          <a:prstGeom prst="rect">
            <a:avLst/>
          </a:prstGeom>
        </p:spPr>
      </p:pic>
      <p:sp>
        <p:nvSpPr>
          <p:cNvPr id="61" name="Text 45"/>
          <p:cNvSpPr txBox="1"/>
          <p:nvPr/>
        </p:nvSpPr>
        <p:spPr>
          <a:xfrm>
            <a:off x="10302545" y="7053682"/>
            <a:ext cx="13240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Review</a:t>
            </a:r>
            <a:endParaRPr lang="en-US" sz="900" dirty="0"/>
          </a:p>
        </p:txBody>
      </p:sp>
      <p:pic>
        <p:nvPicPr>
          <p:cNvPr id="62" name="Image 14" descr="gen-dedup-e8a71f5760bb7ee12229b5efdf866583.png"/>
          <p:cNvPicPr>
            <a:picLocks noChangeAspect="1"/>
          </p:cNvPicPr>
          <p:nvPr/>
        </p:nvPicPr>
        <p:blipFill>
          <a:blip r:embed="rId1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gen-dedup-713ad852fa42a38f770e7a69abe0b91c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418795"/>
            <a:ext cx="5629961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Poultry Evidence Highlights</a:t>
            </a:r>
            <a:endParaRPr lang="en-US" sz="19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779069"/>
            <a:ext cx="63157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 peer-reviewed studies (2016–2025): Broiler challenge models and laying hen outcomes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10054742" y="551383"/>
            <a:ext cx="1686154" cy="256946"/>
          </a:xfrm>
          <a:prstGeom prst="roundRect">
            <a:avLst>
              <a:gd name="adj" fmla="val 355872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gen-dedup-d0621c9057a31a2af5a3db0fd1f06c56.png"/>
          <p:cNvPicPr>
            <a:picLocks noChangeAspect="1"/>
          </p:cNvPicPr>
          <p:nvPr/>
        </p:nvPicPr>
        <p:blipFill>
          <a:blip r:embed="rId4"/>
          <a:srcRect t="-12651" b="-12651"/>
          <a:stretch/>
        </p:blipFill>
        <p:spPr>
          <a:xfrm>
            <a:off x="10169042" y="632765"/>
            <a:ext cx="75895" cy="95098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0302545" y="551383"/>
            <a:ext cx="13240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Review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457200" y="1093622"/>
            <a:ext cx="6210605" cy="5134356"/>
          </a:xfrm>
          <a:prstGeom prst="roundRect">
            <a:avLst>
              <a:gd name="adj" fmla="val 793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 txBox="1"/>
          <p:nvPr/>
        </p:nvSpPr>
        <p:spPr>
          <a:xfrm>
            <a:off x="837590" y="1283818"/>
            <a:ext cx="56391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Study Categories &amp; Key Findings </a:t>
            </a:r>
            <a:endParaRPr lang="en-US" sz="1200" dirty="0"/>
          </a:p>
        </p:txBody>
      </p:sp>
      <p:pic>
        <p:nvPicPr>
          <p:cNvPr id="11" name="Image 2" descr="gen-dedup-921f6003c4a763e09aaa8f626b9d5fb3.png"/>
          <p:cNvPicPr>
            <a:picLocks noChangeAspect="1"/>
          </p:cNvPicPr>
          <p:nvPr/>
        </p:nvPicPr>
        <p:blipFill>
          <a:blip r:embed="rId5"/>
          <a:srcRect t="-16800" b="-16800"/>
          <a:stretch/>
        </p:blipFill>
        <p:spPr>
          <a:xfrm>
            <a:off x="647395" y="1303020"/>
            <a:ext cx="114300" cy="152705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47395" y="1588313"/>
            <a:ext cx="5829300" cy="276149"/>
          </a:xfrm>
          <a:prstGeom prst="roundRect">
            <a:avLst>
              <a:gd name="adj" fmla="val 13701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8"/>
          <p:cNvSpPr/>
          <p:nvPr/>
        </p:nvSpPr>
        <p:spPr>
          <a:xfrm>
            <a:off x="647395" y="1588313"/>
            <a:ext cx="28346" cy="276149"/>
          </a:xfrm>
          <a:prstGeom prst="roundRect">
            <a:avLst>
              <a:gd name="adj" fmla="val 1334835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3" descr="gen-dedup-ccf3039e087741f0b80c46fe1a41c5de.png"/>
          <p:cNvPicPr>
            <a:picLocks noChangeAspect="1"/>
          </p:cNvPicPr>
          <p:nvPr/>
        </p:nvPicPr>
        <p:blipFill>
          <a:blip r:embed="rId6"/>
          <a:srcRect t="-5544" b="-5544"/>
          <a:stretch/>
        </p:blipFill>
        <p:spPr>
          <a:xfrm>
            <a:off x="790956" y="1660550"/>
            <a:ext cx="105156" cy="133502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972007" y="1588313"/>
            <a:ext cx="20766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Broiler Challenge/Stress Models</a:t>
            </a:r>
            <a:endParaRPr lang="en-US" sz="1000" dirty="0"/>
          </a:p>
        </p:txBody>
      </p:sp>
      <p:sp>
        <p:nvSpPr>
          <p:cNvPr id="16" name="Shape 10"/>
          <p:cNvSpPr/>
          <p:nvPr/>
        </p:nvSpPr>
        <p:spPr>
          <a:xfrm>
            <a:off x="724205" y="1922069"/>
            <a:ext cx="2790749" cy="857707"/>
          </a:xfrm>
          <a:prstGeom prst="roundRect">
            <a:avLst>
              <a:gd name="adj" fmla="val 142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1"/>
          <p:cNvSpPr/>
          <p:nvPr/>
        </p:nvSpPr>
        <p:spPr>
          <a:xfrm>
            <a:off x="724205" y="1922069"/>
            <a:ext cx="28346" cy="857707"/>
          </a:xfrm>
          <a:prstGeom prst="roundRect">
            <a:avLst>
              <a:gd name="adj" fmla="val 43011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2"/>
          <p:cNvSpPr txBox="1"/>
          <p:nvPr/>
        </p:nvSpPr>
        <p:spPr>
          <a:xfrm>
            <a:off x="847649" y="2017166"/>
            <a:ext cx="257220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Coccidia Challenge</a:t>
            </a:r>
            <a:endParaRPr lang="en-US" sz="900" dirty="0"/>
          </a:p>
        </p:txBody>
      </p:sp>
      <p:sp>
        <p:nvSpPr>
          <p:cNvPr id="19" name="Text 13"/>
          <p:cNvSpPr txBox="1"/>
          <p:nvPr/>
        </p:nvSpPr>
        <p:spPr>
          <a:xfrm>
            <a:off x="847649" y="2226564"/>
            <a:ext cx="2572207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~1 g/kg improved BWG, villus metrics, ileal digestibility; mitigated inflammation</a:t>
            </a:r>
            <a:endParaRPr lang="en-US" sz="800" dirty="0"/>
          </a:p>
        </p:txBody>
      </p:sp>
      <p:pic>
        <p:nvPicPr>
          <p:cNvPr id="20" name="Image 4" descr="gen-dedup-0c5fb02af30fbd7eff84af054f8d78ff.png"/>
          <p:cNvPicPr>
            <a:picLocks noChangeAspect="1"/>
          </p:cNvPicPr>
          <p:nvPr/>
        </p:nvPicPr>
        <p:blipFill>
          <a:blip r:embed="rId7"/>
          <a:srcRect t="-12651" b="-12651"/>
          <a:stretch/>
        </p:blipFill>
        <p:spPr>
          <a:xfrm>
            <a:off x="847649" y="2561234"/>
            <a:ext cx="75895" cy="95098"/>
          </a:xfrm>
          <a:prstGeom prst="rect">
            <a:avLst/>
          </a:prstGeom>
        </p:spPr>
      </p:pic>
      <p:sp>
        <p:nvSpPr>
          <p:cNvPr id="21" name="Text 14"/>
          <p:cNvSpPr txBox="1"/>
          <p:nvPr/>
        </p:nvSpPr>
        <p:spPr>
          <a:xfrm>
            <a:off x="981151" y="2537460"/>
            <a:ext cx="108813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 Poult Sci 2019</a:t>
            </a:r>
            <a:endParaRPr lang="en-US" sz="800" dirty="0"/>
          </a:p>
        </p:txBody>
      </p:sp>
      <p:sp>
        <p:nvSpPr>
          <p:cNvPr id="22" name="Shape 15"/>
          <p:cNvSpPr/>
          <p:nvPr/>
        </p:nvSpPr>
        <p:spPr>
          <a:xfrm>
            <a:off x="3606394" y="1922069"/>
            <a:ext cx="2790749" cy="857707"/>
          </a:xfrm>
          <a:prstGeom prst="roundRect">
            <a:avLst>
              <a:gd name="adj" fmla="val 142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6"/>
          <p:cNvSpPr/>
          <p:nvPr/>
        </p:nvSpPr>
        <p:spPr>
          <a:xfrm>
            <a:off x="3606394" y="1922069"/>
            <a:ext cx="28346" cy="857707"/>
          </a:xfrm>
          <a:prstGeom prst="roundRect">
            <a:avLst>
              <a:gd name="adj" fmla="val 43011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7"/>
          <p:cNvSpPr txBox="1"/>
          <p:nvPr/>
        </p:nvSpPr>
        <p:spPr>
          <a:xfrm>
            <a:off x="3729838" y="2017166"/>
            <a:ext cx="257220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Dexamethasone Stress</a:t>
            </a:r>
            <a:endParaRPr lang="en-US" sz="900" dirty="0"/>
          </a:p>
        </p:txBody>
      </p:sp>
      <p:sp>
        <p:nvSpPr>
          <p:cNvPr id="25" name="Text 18"/>
          <p:cNvSpPr txBox="1"/>
          <p:nvPr/>
        </p:nvSpPr>
        <p:spPr>
          <a:xfrm>
            <a:off x="3729838" y="2226564"/>
            <a:ext cx="2572207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g/kg mitigated growth/morphology declines; normalized cytokine/barrier genes</a:t>
            </a:r>
            <a:endParaRPr lang="en-US" sz="800" dirty="0"/>
          </a:p>
        </p:txBody>
      </p:sp>
      <p:pic>
        <p:nvPicPr>
          <p:cNvPr id="26" name="Image 5" descr="gen-dedup-0c5fb02af30fbd7eff84af054f8d78ff.png"/>
          <p:cNvPicPr>
            <a:picLocks noChangeAspect="1"/>
          </p:cNvPicPr>
          <p:nvPr/>
        </p:nvPicPr>
        <p:blipFill>
          <a:blip r:embed="rId7"/>
          <a:srcRect t="-12651" b="-12651"/>
          <a:stretch/>
        </p:blipFill>
        <p:spPr>
          <a:xfrm>
            <a:off x="3729838" y="2561234"/>
            <a:ext cx="75895" cy="95098"/>
          </a:xfrm>
          <a:prstGeom prst="rect">
            <a:avLst/>
          </a:prstGeom>
        </p:spPr>
      </p:pic>
      <p:sp>
        <p:nvSpPr>
          <p:cNvPr id="27" name="Text 19"/>
          <p:cNvSpPr txBox="1"/>
          <p:nvPr/>
        </p:nvSpPr>
        <p:spPr>
          <a:xfrm>
            <a:off x="3863340" y="2537460"/>
            <a:ext cx="90068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Poult Sci 2020</a:t>
            </a:r>
            <a:endParaRPr lang="en-US" sz="800" dirty="0"/>
          </a:p>
        </p:txBody>
      </p:sp>
      <p:sp>
        <p:nvSpPr>
          <p:cNvPr id="28" name="Shape 20"/>
          <p:cNvSpPr/>
          <p:nvPr/>
        </p:nvSpPr>
        <p:spPr>
          <a:xfrm>
            <a:off x="724205" y="2870302"/>
            <a:ext cx="2790749" cy="857707"/>
          </a:xfrm>
          <a:prstGeom prst="roundRect">
            <a:avLst>
              <a:gd name="adj" fmla="val 142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1"/>
          <p:cNvSpPr/>
          <p:nvPr/>
        </p:nvSpPr>
        <p:spPr>
          <a:xfrm>
            <a:off x="724205" y="2870302"/>
            <a:ext cx="28346" cy="857707"/>
          </a:xfrm>
          <a:prstGeom prst="roundRect">
            <a:avLst>
              <a:gd name="adj" fmla="val 43011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2"/>
          <p:cNvSpPr txBox="1"/>
          <p:nvPr/>
        </p:nvSpPr>
        <p:spPr>
          <a:xfrm>
            <a:off x="847649" y="2966314"/>
            <a:ext cx="257220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Heat Stress</a:t>
            </a:r>
            <a:endParaRPr lang="en-US" sz="900" dirty="0"/>
          </a:p>
        </p:txBody>
      </p:sp>
      <p:sp>
        <p:nvSpPr>
          <p:cNvPr id="31" name="Text 23"/>
          <p:cNvSpPr txBox="1"/>
          <p:nvPr/>
        </p:nvSpPr>
        <p:spPr>
          <a:xfrm>
            <a:off x="847649" y="3175711"/>
            <a:ext cx="2572207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200-400 mg/kg improved growth maintenance, endocrine stress markers, meat quality</a:t>
            </a:r>
            <a:endParaRPr lang="en-US" sz="800" dirty="0"/>
          </a:p>
        </p:txBody>
      </p:sp>
      <p:pic>
        <p:nvPicPr>
          <p:cNvPr id="32" name="Image 6" descr="gen-dedup-0c5fb02af30fbd7eff84af054f8d78ff.png"/>
          <p:cNvPicPr>
            <a:picLocks noChangeAspect="1"/>
          </p:cNvPicPr>
          <p:nvPr/>
        </p:nvPicPr>
        <p:blipFill>
          <a:blip r:embed="rId7"/>
          <a:srcRect t="-12651" b="-12651"/>
          <a:stretch/>
        </p:blipFill>
        <p:spPr>
          <a:xfrm>
            <a:off x="847649" y="3509467"/>
            <a:ext cx="75895" cy="95098"/>
          </a:xfrm>
          <a:prstGeom prst="rect">
            <a:avLst/>
          </a:prstGeom>
        </p:spPr>
      </p:pic>
      <p:sp>
        <p:nvSpPr>
          <p:cNvPr id="33" name="Text 24"/>
          <p:cNvSpPr txBox="1"/>
          <p:nvPr/>
        </p:nvSpPr>
        <p:spPr>
          <a:xfrm>
            <a:off x="981151" y="3485693"/>
            <a:ext cx="1223467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Poult Sci 2020-2021</a:t>
            </a:r>
            <a:endParaRPr lang="en-US" sz="800" dirty="0"/>
          </a:p>
        </p:txBody>
      </p:sp>
      <p:sp>
        <p:nvSpPr>
          <p:cNvPr id="34" name="Shape 25"/>
          <p:cNvSpPr/>
          <p:nvPr/>
        </p:nvSpPr>
        <p:spPr>
          <a:xfrm>
            <a:off x="3606394" y="2870302"/>
            <a:ext cx="2790749" cy="857707"/>
          </a:xfrm>
          <a:prstGeom prst="roundRect">
            <a:avLst>
              <a:gd name="adj" fmla="val 142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26"/>
          <p:cNvSpPr/>
          <p:nvPr/>
        </p:nvSpPr>
        <p:spPr>
          <a:xfrm>
            <a:off x="3606394" y="2870302"/>
            <a:ext cx="28346" cy="857707"/>
          </a:xfrm>
          <a:prstGeom prst="roundRect">
            <a:avLst>
              <a:gd name="adj" fmla="val 43011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7"/>
          <p:cNvSpPr txBox="1"/>
          <p:nvPr/>
        </p:nvSpPr>
        <p:spPr>
          <a:xfrm>
            <a:off x="3729838" y="2966314"/>
            <a:ext cx="257220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Life (d1-14)</a:t>
            </a:r>
            <a:endParaRPr lang="en-US" sz="900" dirty="0"/>
          </a:p>
        </p:txBody>
      </p:sp>
      <p:sp>
        <p:nvSpPr>
          <p:cNvPr id="37" name="Text 28"/>
          <p:cNvSpPr txBox="1"/>
          <p:nvPr/>
        </p:nvSpPr>
        <p:spPr>
          <a:xfrm>
            <a:off x="3729838" y="3175711"/>
            <a:ext cx="2572207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200-800 mg/kg improved intestinal development without growth changes</a:t>
            </a:r>
            <a:endParaRPr lang="en-US" sz="800" dirty="0"/>
          </a:p>
        </p:txBody>
      </p:sp>
      <p:pic>
        <p:nvPicPr>
          <p:cNvPr id="38" name="Image 7" descr="gen-dedup-0c5fb02af30fbd7eff84af054f8d78ff.png"/>
          <p:cNvPicPr>
            <a:picLocks noChangeAspect="1"/>
          </p:cNvPicPr>
          <p:nvPr/>
        </p:nvPicPr>
        <p:blipFill>
          <a:blip r:embed="rId7"/>
          <a:srcRect t="-12651" b="-12651"/>
          <a:stretch/>
        </p:blipFill>
        <p:spPr>
          <a:xfrm>
            <a:off x="3729838" y="3509467"/>
            <a:ext cx="75895" cy="95098"/>
          </a:xfrm>
          <a:prstGeom prst="rect">
            <a:avLst/>
          </a:prstGeom>
        </p:spPr>
      </p:pic>
      <p:sp>
        <p:nvSpPr>
          <p:cNvPr id="39" name="Text 29"/>
          <p:cNvSpPr txBox="1"/>
          <p:nvPr/>
        </p:nvSpPr>
        <p:spPr>
          <a:xfrm>
            <a:off x="3863340" y="3485693"/>
            <a:ext cx="90068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Poult Sci 2024</a:t>
            </a:r>
            <a:endParaRPr lang="en-US" sz="800" dirty="0"/>
          </a:p>
        </p:txBody>
      </p:sp>
      <p:sp>
        <p:nvSpPr>
          <p:cNvPr id="40" name="Shape 30"/>
          <p:cNvSpPr/>
          <p:nvPr/>
        </p:nvSpPr>
        <p:spPr>
          <a:xfrm>
            <a:off x="647395" y="3838651"/>
            <a:ext cx="5829300" cy="276149"/>
          </a:xfrm>
          <a:prstGeom prst="roundRect">
            <a:avLst>
              <a:gd name="adj" fmla="val 137017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1"/>
          <p:cNvSpPr/>
          <p:nvPr/>
        </p:nvSpPr>
        <p:spPr>
          <a:xfrm>
            <a:off x="647395" y="3838651"/>
            <a:ext cx="28346" cy="276149"/>
          </a:xfrm>
          <a:prstGeom prst="roundRect">
            <a:avLst>
              <a:gd name="adj" fmla="val 1334835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2" name="Image 8" descr="gen-dedup-1bfa0f6744393736969a96498b29c23a.png"/>
          <p:cNvPicPr>
            <a:picLocks noChangeAspect="1"/>
          </p:cNvPicPr>
          <p:nvPr/>
        </p:nvPicPr>
        <p:blipFill>
          <a:blip r:embed="rId8"/>
          <a:srcRect l="-2512" r="-2512"/>
          <a:stretch/>
        </p:blipFill>
        <p:spPr>
          <a:xfrm>
            <a:off x="790956" y="3909974"/>
            <a:ext cx="105156" cy="133502"/>
          </a:xfrm>
          <a:prstGeom prst="rect">
            <a:avLst/>
          </a:prstGeom>
        </p:spPr>
      </p:pic>
      <p:sp>
        <p:nvSpPr>
          <p:cNvPr id="43" name="Text 32"/>
          <p:cNvSpPr txBox="1"/>
          <p:nvPr/>
        </p:nvSpPr>
        <p:spPr>
          <a:xfrm>
            <a:off x="972007" y="3838651"/>
            <a:ext cx="1248156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Laying Hen Studies</a:t>
            </a:r>
            <a:endParaRPr lang="en-US" sz="1000" dirty="0"/>
          </a:p>
        </p:txBody>
      </p:sp>
      <p:sp>
        <p:nvSpPr>
          <p:cNvPr id="44" name="Shape 33"/>
          <p:cNvSpPr/>
          <p:nvPr/>
        </p:nvSpPr>
        <p:spPr>
          <a:xfrm>
            <a:off x="724205" y="4171493"/>
            <a:ext cx="2790749" cy="857707"/>
          </a:xfrm>
          <a:prstGeom prst="roundRect">
            <a:avLst>
              <a:gd name="adj" fmla="val 142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34"/>
          <p:cNvSpPr/>
          <p:nvPr/>
        </p:nvSpPr>
        <p:spPr>
          <a:xfrm>
            <a:off x="724205" y="4171493"/>
            <a:ext cx="28346" cy="857707"/>
          </a:xfrm>
          <a:prstGeom prst="roundRect">
            <a:avLst>
              <a:gd name="adj" fmla="val 43011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 txBox="1"/>
          <p:nvPr/>
        </p:nvSpPr>
        <p:spPr>
          <a:xfrm>
            <a:off x="847649" y="4267505"/>
            <a:ext cx="257220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Fatty Liver Syndrome</a:t>
            </a:r>
            <a:endParaRPr lang="en-US" sz="900" dirty="0"/>
          </a:p>
        </p:txBody>
      </p:sp>
      <p:sp>
        <p:nvSpPr>
          <p:cNvPr id="47" name="Text 36"/>
          <p:cNvSpPr txBox="1"/>
          <p:nvPr/>
        </p:nvSpPr>
        <p:spPr>
          <a:xfrm>
            <a:off x="847649" y="4476902"/>
            <a:ext cx="2572207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400-800 mg/kg improved laying rate, egg quality; ↓ ovarian oxidative stress</a:t>
            </a:r>
            <a:endParaRPr lang="en-US" sz="800" dirty="0"/>
          </a:p>
        </p:txBody>
      </p:sp>
      <p:pic>
        <p:nvPicPr>
          <p:cNvPr id="48" name="Image 9" descr="gen-dedup-0c5fb02af30fbd7eff84af054f8d78ff.png"/>
          <p:cNvPicPr>
            <a:picLocks noChangeAspect="1"/>
          </p:cNvPicPr>
          <p:nvPr/>
        </p:nvPicPr>
        <p:blipFill>
          <a:blip r:embed="rId7"/>
          <a:srcRect t="-12651" b="-12651"/>
          <a:stretch/>
        </p:blipFill>
        <p:spPr>
          <a:xfrm>
            <a:off x="847649" y="4810658"/>
            <a:ext cx="75895" cy="95098"/>
          </a:xfrm>
          <a:prstGeom prst="rect">
            <a:avLst/>
          </a:prstGeom>
        </p:spPr>
      </p:pic>
      <p:sp>
        <p:nvSpPr>
          <p:cNvPr id="49" name="Text 37"/>
          <p:cNvSpPr txBox="1"/>
          <p:nvPr/>
        </p:nvSpPr>
        <p:spPr>
          <a:xfrm>
            <a:off x="981151" y="4786884"/>
            <a:ext cx="779069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Animals 2022</a:t>
            </a:r>
            <a:endParaRPr lang="en-US" sz="800" dirty="0"/>
          </a:p>
        </p:txBody>
      </p:sp>
      <p:sp>
        <p:nvSpPr>
          <p:cNvPr id="50" name="Shape 38"/>
          <p:cNvSpPr/>
          <p:nvPr/>
        </p:nvSpPr>
        <p:spPr>
          <a:xfrm>
            <a:off x="3606394" y="4171493"/>
            <a:ext cx="2790749" cy="857707"/>
          </a:xfrm>
          <a:prstGeom prst="roundRect">
            <a:avLst>
              <a:gd name="adj" fmla="val 14215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1" name="Shape 39"/>
          <p:cNvSpPr/>
          <p:nvPr/>
        </p:nvSpPr>
        <p:spPr>
          <a:xfrm>
            <a:off x="3606394" y="4171493"/>
            <a:ext cx="28346" cy="857707"/>
          </a:xfrm>
          <a:prstGeom prst="roundRect">
            <a:avLst>
              <a:gd name="adj" fmla="val 43011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0"/>
          <p:cNvSpPr txBox="1"/>
          <p:nvPr/>
        </p:nvSpPr>
        <p:spPr>
          <a:xfrm>
            <a:off x="3729838" y="4267505"/>
            <a:ext cx="257220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Mandarah Production</a:t>
            </a:r>
            <a:endParaRPr lang="en-US" sz="900" dirty="0"/>
          </a:p>
        </p:txBody>
      </p:sp>
      <p:sp>
        <p:nvSpPr>
          <p:cNvPr id="53" name="Text 41"/>
          <p:cNvSpPr txBox="1"/>
          <p:nvPr/>
        </p:nvSpPr>
        <p:spPr>
          <a:xfrm>
            <a:off x="3729838" y="4476902"/>
            <a:ext cx="2572207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0.1-0.5 g/kg improved egg production, FCR, fertility, hatchability</a:t>
            </a:r>
            <a:endParaRPr lang="en-US" sz="800" dirty="0"/>
          </a:p>
        </p:txBody>
      </p:sp>
      <p:pic>
        <p:nvPicPr>
          <p:cNvPr id="54" name="Image 10" descr="gen-dedup-0c5fb02af30fbd7eff84af054f8d78ff.png"/>
          <p:cNvPicPr>
            <a:picLocks noChangeAspect="1"/>
          </p:cNvPicPr>
          <p:nvPr/>
        </p:nvPicPr>
        <p:blipFill>
          <a:blip r:embed="rId7"/>
          <a:srcRect t="-12651" b="-12651"/>
          <a:stretch/>
        </p:blipFill>
        <p:spPr>
          <a:xfrm>
            <a:off x="3729838" y="4810658"/>
            <a:ext cx="75895" cy="95098"/>
          </a:xfrm>
          <a:prstGeom prst="rect">
            <a:avLst/>
          </a:prstGeom>
        </p:spPr>
      </p:pic>
      <p:sp>
        <p:nvSpPr>
          <p:cNvPr id="55" name="Text 42"/>
          <p:cNvSpPr txBox="1"/>
          <p:nvPr/>
        </p:nvSpPr>
        <p:spPr>
          <a:xfrm>
            <a:off x="3863340" y="4786884"/>
            <a:ext cx="110185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 Anim Sci 2024</a:t>
            </a:r>
            <a:endParaRPr lang="en-US" sz="800" dirty="0"/>
          </a:p>
        </p:txBody>
      </p:sp>
      <p:sp>
        <p:nvSpPr>
          <p:cNvPr id="56" name="Shape 43"/>
          <p:cNvSpPr/>
          <p:nvPr/>
        </p:nvSpPr>
        <p:spPr>
          <a:xfrm>
            <a:off x="647395" y="5213909"/>
            <a:ext cx="5829300" cy="819302"/>
          </a:xfrm>
          <a:prstGeom prst="roundRect">
            <a:avLst>
              <a:gd name="adj" fmla="val 15573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44"/>
          <p:cNvSpPr txBox="1"/>
          <p:nvPr/>
        </p:nvSpPr>
        <p:spPr>
          <a:xfrm>
            <a:off x="743407" y="5309006"/>
            <a:ext cx="56391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Dosing Context</a:t>
            </a:r>
            <a:endParaRPr lang="en-US" sz="800" dirty="0"/>
          </a:p>
        </p:txBody>
      </p:sp>
      <p:sp>
        <p:nvSpPr>
          <p:cNvPr id="58" name="Text 45"/>
          <p:cNvSpPr txBox="1"/>
          <p:nvPr/>
        </p:nvSpPr>
        <p:spPr>
          <a:xfrm>
            <a:off x="743407" y="5493715"/>
            <a:ext cx="651053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Broilers:</a:t>
            </a:r>
            <a:endParaRPr lang="en-US" sz="800" dirty="0"/>
          </a:p>
        </p:txBody>
      </p:sp>
      <p:sp>
        <p:nvSpPr>
          <p:cNvPr id="59" name="Text 46"/>
          <p:cNvSpPr txBox="1"/>
          <p:nvPr/>
        </p:nvSpPr>
        <p:spPr>
          <a:xfrm>
            <a:off x="743407" y="5493715"/>
            <a:ext cx="5201107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200-1000 mg/kg depending on stress/challenge model; 400 mg/kg frequently optimal for meat-quality/antioxidant endpoints</a:t>
            </a:r>
            <a:endParaRPr lang="en-US" sz="800" dirty="0"/>
          </a:p>
        </p:txBody>
      </p:sp>
      <p:sp>
        <p:nvSpPr>
          <p:cNvPr id="60" name="Text 47"/>
          <p:cNvSpPr txBox="1"/>
          <p:nvPr/>
        </p:nvSpPr>
        <p:spPr>
          <a:xfrm>
            <a:off x="743407" y="5787238"/>
            <a:ext cx="51206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Layers:</a:t>
            </a:r>
            <a:endParaRPr lang="en-US" sz="800" dirty="0"/>
          </a:p>
        </p:txBody>
      </p:sp>
      <p:sp>
        <p:nvSpPr>
          <p:cNvPr id="61" name="Text 48"/>
          <p:cNvSpPr txBox="1"/>
          <p:nvPr/>
        </p:nvSpPr>
        <p:spPr>
          <a:xfrm>
            <a:off x="1121054" y="5787238"/>
            <a:ext cx="42007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0.1-0.5 g/kg for productivity/egg quality; 400-800 mg/kg in FLS models</a:t>
            </a:r>
            <a:endParaRPr lang="en-US" sz="800" dirty="0"/>
          </a:p>
        </p:txBody>
      </p:sp>
      <p:sp>
        <p:nvSpPr>
          <p:cNvPr id="62" name="Shape 49"/>
          <p:cNvSpPr/>
          <p:nvPr/>
        </p:nvSpPr>
        <p:spPr>
          <a:xfrm>
            <a:off x="6850685" y="1093622"/>
            <a:ext cx="5076749" cy="5134356"/>
          </a:xfrm>
          <a:prstGeom prst="roundRect">
            <a:avLst>
              <a:gd name="adj" fmla="val 811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50"/>
          <p:cNvSpPr txBox="1"/>
          <p:nvPr/>
        </p:nvSpPr>
        <p:spPr>
          <a:xfrm>
            <a:off x="7231075" y="1283818"/>
            <a:ext cx="450616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Representative Study Images </a:t>
            </a:r>
            <a:endParaRPr lang="en-US" sz="1200" dirty="0"/>
          </a:p>
        </p:txBody>
      </p:sp>
      <p:pic>
        <p:nvPicPr>
          <p:cNvPr id="64" name="Image 11" descr="gen-dedup-21a3ebf2f4f2e79c2725be0f35ed5412.png"/>
          <p:cNvPicPr>
            <a:picLocks noChangeAspect="1"/>
          </p:cNvPicPr>
          <p:nvPr/>
        </p:nvPicPr>
        <p:blipFill>
          <a:blip r:embed="rId9"/>
          <a:srcRect t="-16800" b="-16800"/>
          <a:stretch/>
        </p:blipFill>
        <p:spPr>
          <a:xfrm>
            <a:off x="7040880" y="1303020"/>
            <a:ext cx="114300" cy="152705"/>
          </a:xfrm>
          <a:prstGeom prst="rect">
            <a:avLst/>
          </a:prstGeom>
        </p:spPr>
      </p:pic>
      <p:sp>
        <p:nvSpPr>
          <p:cNvPr id="65" name="Shape 51"/>
          <p:cNvSpPr/>
          <p:nvPr/>
        </p:nvSpPr>
        <p:spPr>
          <a:xfrm>
            <a:off x="7040880" y="1588313"/>
            <a:ext cx="4695444" cy="1447495"/>
          </a:xfrm>
          <a:prstGeom prst="roundRect">
            <a:avLst>
              <a:gd name="adj" fmla="val 665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6" name="Image 12" descr="gen-dedup-0136a57e832deec90234d6cb41ecec20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0024" y="1598371"/>
            <a:ext cx="4677156" cy="1192337"/>
          </a:xfrm>
          <a:prstGeom prst="rect">
            <a:avLst/>
          </a:prstGeom>
        </p:spPr>
      </p:pic>
      <p:sp>
        <p:nvSpPr>
          <p:cNvPr id="67" name="Shape 52"/>
          <p:cNvSpPr/>
          <p:nvPr/>
        </p:nvSpPr>
        <p:spPr>
          <a:xfrm>
            <a:off x="7050024" y="2788920"/>
            <a:ext cx="4677156" cy="23774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8" name="Shape 53"/>
          <p:cNvSpPr/>
          <p:nvPr/>
        </p:nvSpPr>
        <p:spPr>
          <a:xfrm>
            <a:off x="7050024" y="2788920"/>
            <a:ext cx="4677156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54"/>
          <p:cNvSpPr txBox="1"/>
          <p:nvPr/>
        </p:nvSpPr>
        <p:spPr>
          <a:xfrm>
            <a:off x="7050024" y="2855671"/>
            <a:ext cx="4677156" cy="1719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0" rIns="76200" bIns="635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Heat-stress broiler endocrine response to COS supplementation</a:t>
            </a:r>
            <a:endParaRPr lang="en-US" sz="800" dirty="0"/>
          </a:p>
        </p:txBody>
      </p:sp>
      <p:sp>
        <p:nvSpPr>
          <p:cNvPr id="70" name="Shape 55"/>
          <p:cNvSpPr/>
          <p:nvPr/>
        </p:nvSpPr>
        <p:spPr>
          <a:xfrm>
            <a:off x="7040880" y="3131820"/>
            <a:ext cx="4695444" cy="1447495"/>
          </a:xfrm>
          <a:prstGeom prst="roundRect">
            <a:avLst>
              <a:gd name="adj" fmla="val 665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1" name="Image 13" descr="gen-dedup-1d91abcb07ca7dbaa52bfa5e0d0fdd39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50024" y="3140964"/>
            <a:ext cx="4677156" cy="1193523"/>
          </a:xfrm>
          <a:prstGeom prst="rect">
            <a:avLst/>
          </a:prstGeom>
        </p:spPr>
      </p:pic>
      <p:sp>
        <p:nvSpPr>
          <p:cNvPr id="72" name="Shape 56"/>
          <p:cNvSpPr/>
          <p:nvPr/>
        </p:nvSpPr>
        <p:spPr>
          <a:xfrm>
            <a:off x="7050024" y="4331513"/>
            <a:ext cx="4677156" cy="23774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3" name="Shape 57"/>
          <p:cNvSpPr/>
          <p:nvPr/>
        </p:nvSpPr>
        <p:spPr>
          <a:xfrm>
            <a:off x="7050024" y="4331513"/>
            <a:ext cx="4677156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58"/>
          <p:cNvSpPr txBox="1"/>
          <p:nvPr/>
        </p:nvSpPr>
        <p:spPr>
          <a:xfrm>
            <a:off x="7050024" y="4398264"/>
            <a:ext cx="4677156" cy="1719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0" rIns="76200" bIns="635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Layer fatty-liver syndrome: ovarian morphology improvements with COS</a:t>
            </a:r>
            <a:endParaRPr lang="en-US" sz="800" dirty="0"/>
          </a:p>
        </p:txBody>
      </p:sp>
      <p:sp>
        <p:nvSpPr>
          <p:cNvPr id="75" name="Shape 59"/>
          <p:cNvSpPr/>
          <p:nvPr/>
        </p:nvSpPr>
        <p:spPr>
          <a:xfrm>
            <a:off x="7040880" y="4770425"/>
            <a:ext cx="4695444" cy="981151"/>
          </a:xfrm>
          <a:prstGeom prst="roundRect">
            <a:avLst>
              <a:gd name="adj" fmla="val 10858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60"/>
          <p:cNvSpPr txBox="1"/>
          <p:nvPr/>
        </p:nvSpPr>
        <p:spPr>
          <a:xfrm>
            <a:off x="7135978" y="4865522"/>
            <a:ext cx="4506163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Findings</a:t>
            </a:r>
            <a:endParaRPr lang="en-US" sz="900" dirty="0"/>
          </a:p>
        </p:txBody>
      </p:sp>
      <p:sp>
        <p:nvSpPr>
          <p:cNvPr id="77" name="Text 61"/>
          <p:cNvSpPr txBox="1"/>
          <p:nvPr/>
        </p:nvSpPr>
        <p:spPr>
          <a:xfrm>
            <a:off x="7135978" y="5065776"/>
            <a:ext cx="4506163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• </a:t>
            </a: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Stress mitigation: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COS consistently improves oxidative status and gut development under challenge</a:t>
            </a:r>
            <a:endParaRPr lang="en-US" sz="800" dirty="0"/>
          </a:p>
          <a:p>
            <a:pPr marL="0" indent="0" algn="l">
              <a:buNone/>
            </a:pP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• </a:t>
            </a: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Meat quality: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Enhanced under heat stress; 400 mg/kg optimal for antioxidant capacity</a:t>
            </a:r>
            <a:endParaRPr lang="en-US" sz="800" dirty="0"/>
          </a:p>
          <a:p>
            <a:pPr marL="0" indent="0" algn="l">
              <a:buNone/>
            </a:pP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• </a:t>
            </a: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Context-dependency: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Benefits strongest in stress/challenge models </a:t>
            </a:r>
            <a:endParaRPr lang="en-US" sz="800" dirty="0"/>
          </a:p>
        </p:txBody>
      </p:sp>
      <p:sp>
        <p:nvSpPr>
          <p:cNvPr id="78" name="Text 62"/>
          <p:cNvSpPr txBox="1"/>
          <p:nvPr/>
        </p:nvSpPr>
        <p:spPr>
          <a:xfrm>
            <a:off x="7212787" y="5843016"/>
            <a:ext cx="5210251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Evidence strength: Moderate for broiler stress mitigation; Moderate for layer productivity </a:t>
            </a:r>
            <a:endParaRPr lang="en-US" sz="800" dirty="0"/>
          </a:p>
        </p:txBody>
      </p:sp>
      <p:pic>
        <p:nvPicPr>
          <p:cNvPr id="79" name="Image 14" descr="gen-dedup-3bf112ed977dd55a06b1f1ddcef10886.png"/>
          <p:cNvPicPr>
            <a:picLocks noChangeAspect="1"/>
          </p:cNvPicPr>
          <p:nvPr/>
        </p:nvPicPr>
        <p:blipFill>
          <a:blip r:embed="rId12"/>
          <a:srcRect t="-11170" b="-11170"/>
          <a:stretch/>
        </p:blipFill>
        <p:spPr>
          <a:xfrm>
            <a:off x="7040880" y="5855818"/>
            <a:ext cx="85954" cy="105156"/>
          </a:xfrm>
          <a:prstGeom prst="rect">
            <a:avLst/>
          </a:prstGeom>
        </p:spPr>
      </p:pic>
      <p:sp>
        <p:nvSpPr>
          <p:cNvPr id="80" name="Text 63"/>
          <p:cNvSpPr txBox="1"/>
          <p:nvPr/>
        </p:nvSpPr>
        <p:spPr>
          <a:xfrm>
            <a:off x="457200" y="6433718"/>
            <a:ext cx="397032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Source: </a:t>
            </a:r>
            <a:r>
              <a:rPr lang="en-US" sz="800" dirty="0">
                <a:solidFill>
                  <a:srgbClr val="0D9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Spreadsheet of COS animal-feeding studies (2016-present)</a:t>
            </a:r>
            <a:endParaRPr lang="en-US" sz="800" dirty="0"/>
          </a:p>
        </p:txBody>
      </p:sp>
      <p:sp>
        <p:nvSpPr>
          <p:cNvPr id="81" name="Shape 64"/>
          <p:cNvSpPr/>
          <p:nvPr/>
        </p:nvSpPr>
        <p:spPr>
          <a:xfrm>
            <a:off x="10054742" y="6372454"/>
            <a:ext cx="1686154" cy="256946"/>
          </a:xfrm>
          <a:prstGeom prst="roundRect">
            <a:avLst>
              <a:gd name="adj" fmla="val 355872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2" name="Image 15" descr="gen-dedup-d0621c9057a31a2af5a3db0fd1f06c56.png"/>
          <p:cNvPicPr>
            <a:picLocks noChangeAspect="1"/>
          </p:cNvPicPr>
          <p:nvPr/>
        </p:nvPicPr>
        <p:blipFill>
          <a:blip r:embed="rId4"/>
          <a:srcRect t="-12651" b="-12651"/>
          <a:stretch/>
        </p:blipFill>
        <p:spPr>
          <a:xfrm>
            <a:off x="10169042" y="6452921"/>
            <a:ext cx="75895" cy="95098"/>
          </a:xfrm>
          <a:prstGeom prst="rect">
            <a:avLst/>
          </a:prstGeom>
        </p:spPr>
      </p:pic>
      <p:sp>
        <p:nvSpPr>
          <p:cNvPr id="83" name="Text 65"/>
          <p:cNvSpPr txBox="1"/>
          <p:nvPr/>
        </p:nvSpPr>
        <p:spPr>
          <a:xfrm>
            <a:off x="10302545" y="6372454"/>
            <a:ext cx="13240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Review</a:t>
            </a:r>
            <a:endParaRPr lang="en-US" sz="900" dirty="0"/>
          </a:p>
        </p:txBody>
      </p:sp>
      <p:pic>
        <p:nvPicPr>
          <p:cNvPr id="84" name="Image 16" descr="gen-dedup-e8a71f5760bb7ee12229b5efdf866583.png"/>
          <p:cNvPicPr>
            <a:picLocks noChangeAspect="1"/>
          </p:cNvPicPr>
          <p:nvPr/>
        </p:nvPicPr>
        <p:blipFill>
          <a:blip r:embed="rId1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gen-dedup-713ad852fa42a38f770e7a69abe0b91c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495605"/>
            <a:ext cx="9163202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Strength, Risk of Bias, and Practical Takeaways</a:t>
            </a:r>
            <a:endParaRPr lang="en-US" sz="24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967435"/>
            <a:ext cx="916320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assessment, supported claims, and dosing guidance for swine and poultry applications</a:t>
            </a:r>
            <a:endParaRPr lang="en-US" sz="1300" dirty="0"/>
          </a:p>
        </p:txBody>
      </p:sp>
      <p:sp>
        <p:nvSpPr>
          <p:cNvPr id="8" name="Text 4"/>
          <p:cNvSpPr txBox="1"/>
          <p:nvPr/>
        </p:nvSpPr>
        <p:spPr>
          <a:xfrm>
            <a:off x="10009764" y="673913"/>
            <a:ext cx="1543507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457200" y="1396289"/>
            <a:ext cx="5486400" cy="7010705"/>
          </a:xfrm>
          <a:prstGeom prst="roundRect">
            <a:avLst>
              <a:gd name="adj" fmla="val 694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 txBox="1"/>
          <p:nvPr/>
        </p:nvSpPr>
        <p:spPr>
          <a:xfrm>
            <a:off x="991210" y="1663294"/>
            <a:ext cx="468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Evidence Strength &amp; Risk Assessment </a:t>
            </a:r>
            <a:endParaRPr lang="en-US" sz="1500" dirty="0"/>
          </a:p>
        </p:txBody>
      </p:sp>
      <p:pic>
        <p:nvPicPr>
          <p:cNvPr id="11" name="Image 2" descr="gen-dedup-86aa431683ea1092dfcf539c58b8259a.png"/>
          <p:cNvPicPr>
            <a:picLocks noChangeAspect="1"/>
          </p:cNvPicPr>
          <p:nvPr/>
        </p:nvPicPr>
        <p:blipFill>
          <a:blip r:embed="rId4"/>
          <a:srcRect t="-12275" b="-12275"/>
          <a:stretch/>
        </p:blipFill>
        <p:spPr>
          <a:xfrm>
            <a:off x="724205" y="1682496"/>
            <a:ext cx="152705" cy="190195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724205" y="2120494"/>
            <a:ext cx="2400300" cy="685800"/>
          </a:xfrm>
          <a:prstGeom prst="roundRect">
            <a:avLst>
              <a:gd name="adj" fmla="val 29630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8"/>
          <p:cNvSpPr txBox="1"/>
          <p:nvPr/>
        </p:nvSpPr>
        <p:spPr>
          <a:xfrm>
            <a:off x="875995" y="2234794"/>
            <a:ext cx="1543507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Maternal Sow Programs</a:t>
            </a:r>
            <a:endParaRPr lang="en-US" sz="1000" dirty="0"/>
          </a:p>
        </p:txBody>
      </p:sp>
      <p:sp>
        <p:nvSpPr>
          <p:cNvPr id="14" name="Text 9"/>
          <p:cNvSpPr txBox="1"/>
          <p:nvPr/>
        </p:nvSpPr>
        <p:spPr>
          <a:xfrm>
            <a:off x="2410358" y="2319833"/>
            <a:ext cx="67939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</a:t>
            </a:r>
            <a:endParaRPr lang="en-US" sz="900" dirty="0"/>
          </a:p>
        </p:txBody>
      </p:sp>
      <p:pic>
        <p:nvPicPr>
          <p:cNvPr id="15" name="Image 3" descr="gen-dedup-01bd9129011df2bd5efa0e26c5474875.png"/>
          <p:cNvPicPr>
            <a:picLocks noChangeAspect="1"/>
          </p:cNvPicPr>
          <p:nvPr/>
        </p:nvPicPr>
        <p:blipFill>
          <a:blip r:embed="rId5"/>
          <a:srcRect t="-393" b="-393"/>
          <a:stretch/>
        </p:blipFill>
        <p:spPr>
          <a:xfrm>
            <a:off x="875995" y="2634386"/>
            <a:ext cx="2095805" cy="57607"/>
          </a:xfrm>
          <a:prstGeom prst="rect">
            <a:avLst/>
          </a:prstGeom>
        </p:spPr>
      </p:pic>
      <p:pic>
        <p:nvPicPr>
          <p:cNvPr id="16" name="Image 4" descr="gen-dedup-3e6bf92e9698288d78f6a1d7835cb40c.png"/>
          <p:cNvPicPr>
            <a:picLocks noChangeAspect="1"/>
          </p:cNvPicPr>
          <p:nvPr/>
        </p:nvPicPr>
        <p:blipFill>
          <a:blip r:embed="rId6"/>
          <a:srcRect t="-405" b="-405"/>
          <a:stretch/>
        </p:blipFill>
        <p:spPr>
          <a:xfrm>
            <a:off x="875995" y="2634386"/>
            <a:ext cx="1466698" cy="57607"/>
          </a:xfrm>
          <a:prstGeom prst="rect">
            <a:avLst/>
          </a:prstGeom>
        </p:spPr>
      </p:pic>
      <p:sp>
        <p:nvSpPr>
          <p:cNvPr id="17" name="Shape 10"/>
          <p:cNvSpPr/>
          <p:nvPr/>
        </p:nvSpPr>
        <p:spPr>
          <a:xfrm>
            <a:off x="3276295" y="2120494"/>
            <a:ext cx="2400300" cy="685800"/>
          </a:xfrm>
          <a:prstGeom prst="roundRect">
            <a:avLst>
              <a:gd name="adj" fmla="val 29630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1"/>
          <p:cNvSpPr txBox="1"/>
          <p:nvPr/>
        </p:nvSpPr>
        <p:spPr>
          <a:xfrm>
            <a:off x="3429000" y="2234794"/>
            <a:ext cx="1543507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Broiler Stress Mitigation</a:t>
            </a:r>
            <a:endParaRPr lang="en-US" sz="1000" dirty="0"/>
          </a:p>
        </p:txBody>
      </p:sp>
      <p:sp>
        <p:nvSpPr>
          <p:cNvPr id="19" name="Text 12"/>
          <p:cNvSpPr txBox="1"/>
          <p:nvPr/>
        </p:nvSpPr>
        <p:spPr>
          <a:xfrm>
            <a:off x="4962449" y="2319833"/>
            <a:ext cx="67939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</a:t>
            </a:r>
            <a:endParaRPr lang="en-US" sz="900" dirty="0"/>
          </a:p>
        </p:txBody>
      </p:sp>
      <p:pic>
        <p:nvPicPr>
          <p:cNvPr id="20" name="Image 5" descr="gen-dedup-01bd9129011df2bd5efa0e26c5474875.png"/>
          <p:cNvPicPr>
            <a:picLocks noChangeAspect="1"/>
          </p:cNvPicPr>
          <p:nvPr/>
        </p:nvPicPr>
        <p:blipFill>
          <a:blip r:embed="rId5"/>
          <a:srcRect t="-393" b="-393"/>
          <a:stretch/>
        </p:blipFill>
        <p:spPr>
          <a:xfrm>
            <a:off x="3429000" y="2634386"/>
            <a:ext cx="2095805" cy="57607"/>
          </a:xfrm>
          <a:prstGeom prst="rect">
            <a:avLst/>
          </a:prstGeom>
        </p:spPr>
      </p:pic>
      <p:pic>
        <p:nvPicPr>
          <p:cNvPr id="21" name="Image 6" descr="gen-dedup-b6dc5d92e5672f513404366ea00a5283.png"/>
          <p:cNvPicPr>
            <a:picLocks noChangeAspect="1"/>
          </p:cNvPicPr>
          <p:nvPr/>
        </p:nvPicPr>
        <p:blipFill>
          <a:blip r:embed="rId7"/>
          <a:srcRect t="-386" b="-386"/>
          <a:stretch/>
        </p:blipFill>
        <p:spPr>
          <a:xfrm>
            <a:off x="3429000" y="2634386"/>
            <a:ext cx="1362456" cy="57607"/>
          </a:xfrm>
          <a:prstGeom prst="rect">
            <a:avLst/>
          </a:prstGeom>
        </p:spPr>
      </p:pic>
      <p:sp>
        <p:nvSpPr>
          <p:cNvPr id="22" name="Shape 13"/>
          <p:cNvSpPr/>
          <p:nvPr/>
        </p:nvSpPr>
        <p:spPr>
          <a:xfrm>
            <a:off x="724205" y="2958084"/>
            <a:ext cx="2400300" cy="523951"/>
          </a:xfrm>
          <a:prstGeom prst="roundRect">
            <a:avLst>
              <a:gd name="adj" fmla="val 50769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4"/>
          <p:cNvSpPr txBox="1"/>
          <p:nvPr/>
        </p:nvSpPr>
        <p:spPr>
          <a:xfrm>
            <a:off x="875995" y="3072384"/>
            <a:ext cx="142189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Nursery LC/LMWC</a:t>
            </a:r>
            <a:endParaRPr lang="en-US" sz="1000" dirty="0"/>
          </a:p>
        </p:txBody>
      </p:sp>
      <p:sp>
        <p:nvSpPr>
          <p:cNvPr id="24" name="Text 15"/>
          <p:cNvSpPr txBox="1"/>
          <p:nvPr/>
        </p:nvSpPr>
        <p:spPr>
          <a:xfrm>
            <a:off x="2728570" y="3077870"/>
            <a:ext cx="2478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</a:t>
            </a:r>
            <a:endParaRPr lang="en-US" sz="900" dirty="0"/>
          </a:p>
        </p:txBody>
      </p:sp>
      <p:pic>
        <p:nvPicPr>
          <p:cNvPr id="25" name="Image 7" descr="gen-dedup-01bd9129011df2bd5efa0e26c5474875.png"/>
          <p:cNvPicPr>
            <a:picLocks noChangeAspect="1"/>
          </p:cNvPicPr>
          <p:nvPr/>
        </p:nvPicPr>
        <p:blipFill>
          <a:blip r:embed="rId5"/>
          <a:srcRect t="-393" b="-393"/>
          <a:stretch/>
        </p:blipFill>
        <p:spPr>
          <a:xfrm>
            <a:off x="875995" y="3311042"/>
            <a:ext cx="2095805" cy="57607"/>
          </a:xfrm>
          <a:prstGeom prst="rect">
            <a:avLst/>
          </a:prstGeom>
        </p:spPr>
      </p:pic>
      <p:pic>
        <p:nvPicPr>
          <p:cNvPr id="26" name="Image 8" descr="gen-dedup-19e1416440bd63603a5555a74faf1988.png"/>
          <p:cNvPicPr>
            <a:picLocks noChangeAspect="1"/>
          </p:cNvPicPr>
          <p:nvPr/>
        </p:nvPicPr>
        <p:blipFill>
          <a:blip r:embed="rId8"/>
          <a:srcRect t="-382" b="-382"/>
          <a:stretch/>
        </p:blipFill>
        <p:spPr>
          <a:xfrm>
            <a:off x="875995" y="3311042"/>
            <a:ext cx="838505" cy="57607"/>
          </a:xfrm>
          <a:prstGeom prst="rect">
            <a:avLst/>
          </a:prstGeom>
        </p:spPr>
      </p:pic>
      <p:sp>
        <p:nvSpPr>
          <p:cNvPr id="27" name="Shape 16"/>
          <p:cNvSpPr/>
          <p:nvPr/>
        </p:nvSpPr>
        <p:spPr>
          <a:xfrm>
            <a:off x="3276295" y="2958084"/>
            <a:ext cx="2400300" cy="523951"/>
          </a:xfrm>
          <a:prstGeom prst="roundRect">
            <a:avLst>
              <a:gd name="adj" fmla="val 50769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17"/>
          <p:cNvSpPr txBox="1"/>
          <p:nvPr/>
        </p:nvSpPr>
        <p:spPr>
          <a:xfrm>
            <a:off x="3429000" y="3072384"/>
            <a:ext cx="176204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Mechanistic Studies</a:t>
            </a:r>
            <a:endParaRPr lang="en-US" sz="1000" dirty="0"/>
          </a:p>
        </p:txBody>
      </p:sp>
      <p:sp>
        <p:nvSpPr>
          <p:cNvPr id="29" name="Text 18"/>
          <p:cNvSpPr txBox="1"/>
          <p:nvPr/>
        </p:nvSpPr>
        <p:spPr>
          <a:xfrm>
            <a:off x="5280660" y="3077870"/>
            <a:ext cx="2478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</a:t>
            </a:r>
            <a:endParaRPr lang="en-US" sz="900" dirty="0"/>
          </a:p>
        </p:txBody>
      </p:sp>
      <p:pic>
        <p:nvPicPr>
          <p:cNvPr id="30" name="Image 9" descr="gen-dedup-01bd9129011df2bd5efa0e26c5474875.png"/>
          <p:cNvPicPr>
            <a:picLocks noChangeAspect="1"/>
          </p:cNvPicPr>
          <p:nvPr/>
        </p:nvPicPr>
        <p:blipFill>
          <a:blip r:embed="rId5"/>
          <a:srcRect t="-393" b="-393"/>
          <a:stretch/>
        </p:blipFill>
        <p:spPr>
          <a:xfrm>
            <a:off x="3429000" y="3311042"/>
            <a:ext cx="2095805" cy="57607"/>
          </a:xfrm>
          <a:prstGeom prst="rect">
            <a:avLst/>
          </a:prstGeom>
        </p:spPr>
      </p:pic>
      <p:pic>
        <p:nvPicPr>
          <p:cNvPr id="31" name="Image 10" descr="gen-dedup-650b3098e5db93e0c28c9fdff8cd524a.png"/>
          <p:cNvPicPr>
            <a:picLocks noChangeAspect="1"/>
          </p:cNvPicPr>
          <p:nvPr/>
        </p:nvPicPr>
        <p:blipFill>
          <a:blip r:embed="rId9"/>
          <a:srcRect t="-405" b="-405"/>
          <a:stretch/>
        </p:blipFill>
        <p:spPr>
          <a:xfrm>
            <a:off x="3429000" y="3311042"/>
            <a:ext cx="733349" cy="57607"/>
          </a:xfrm>
          <a:prstGeom prst="rect">
            <a:avLst/>
          </a:prstGeom>
        </p:spPr>
      </p:pic>
      <p:sp>
        <p:nvSpPr>
          <p:cNvPr id="32" name="Shape 19"/>
          <p:cNvSpPr/>
          <p:nvPr/>
        </p:nvSpPr>
        <p:spPr>
          <a:xfrm>
            <a:off x="724205" y="3673145"/>
            <a:ext cx="1800454" cy="418795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20"/>
          <p:cNvSpPr/>
          <p:nvPr/>
        </p:nvSpPr>
        <p:spPr>
          <a:xfrm>
            <a:off x="724205" y="4072738"/>
            <a:ext cx="1800454" cy="1920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1"/>
          <p:cNvSpPr txBox="1"/>
          <p:nvPr/>
        </p:nvSpPr>
        <p:spPr>
          <a:xfrm>
            <a:off x="724205" y="3673145"/>
            <a:ext cx="1800454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Claim Type</a:t>
            </a:r>
            <a:endParaRPr lang="en-US" sz="1100" dirty="0"/>
          </a:p>
        </p:txBody>
      </p:sp>
      <p:sp>
        <p:nvSpPr>
          <p:cNvPr id="35" name="Shape 22"/>
          <p:cNvSpPr/>
          <p:nvPr/>
        </p:nvSpPr>
        <p:spPr>
          <a:xfrm>
            <a:off x="2521001" y="3673145"/>
            <a:ext cx="1457554" cy="418795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23"/>
          <p:cNvSpPr/>
          <p:nvPr/>
        </p:nvSpPr>
        <p:spPr>
          <a:xfrm>
            <a:off x="2521001" y="4072738"/>
            <a:ext cx="1457554" cy="1920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4"/>
          <p:cNvSpPr txBox="1"/>
          <p:nvPr/>
        </p:nvSpPr>
        <p:spPr>
          <a:xfrm>
            <a:off x="2521001" y="3673145"/>
            <a:ext cx="1457554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Status</a:t>
            </a:r>
            <a:endParaRPr lang="en-US" sz="1100" dirty="0"/>
          </a:p>
        </p:txBody>
      </p:sp>
      <p:sp>
        <p:nvSpPr>
          <p:cNvPr id="38" name="Shape 25"/>
          <p:cNvSpPr/>
          <p:nvPr/>
        </p:nvSpPr>
        <p:spPr>
          <a:xfrm>
            <a:off x="3974897" y="3673145"/>
            <a:ext cx="1705356" cy="418795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26"/>
          <p:cNvSpPr/>
          <p:nvPr/>
        </p:nvSpPr>
        <p:spPr>
          <a:xfrm>
            <a:off x="3974897" y="4072738"/>
            <a:ext cx="1705356" cy="1920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27"/>
          <p:cNvSpPr txBox="1"/>
          <p:nvPr/>
        </p:nvSpPr>
        <p:spPr>
          <a:xfrm>
            <a:off x="3974897" y="3673145"/>
            <a:ext cx="1705356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</a:t>
            </a:r>
            <a:endParaRPr lang="en-US" sz="1100" dirty="0"/>
          </a:p>
        </p:txBody>
      </p:sp>
      <p:sp>
        <p:nvSpPr>
          <p:cNvPr id="41" name="Shape 28"/>
          <p:cNvSpPr/>
          <p:nvPr/>
        </p:nvSpPr>
        <p:spPr>
          <a:xfrm>
            <a:off x="724205" y="4692701"/>
            <a:ext cx="1800454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29"/>
          <p:cNvSpPr txBox="1"/>
          <p:nvPr/>
        </p:nvSpPr>
        <p:spPr>
          <a:xfrm>
            <a:off x="724205" y="4091940"/>
            <a:ext cx="1800454" cy="4864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Gut barrier &amp; morphology</a:t>
            </a:r>
            <a:endParaRPr lang="en-US" sz="1100" dirty="0"/>
          </a:p>
        </p:txBody>
      </p:sp>
      <p:sp>
        <p:nvSpPr>
          <p:cNvPr id="43" name="Shape 30"/>
          <p:cNvSpPr/>
          <p:nvPr/>
        </p:nvSpPr>
        <p:spPr>
          <a:xfrm>
            <a:off x="2521001" y="4692701"/>
            <a:ext cx="1457554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31"/>
          <p:cNvSpPr txBox="1"/>
          <p:nvPr/>
        </p:nvSpPr>
        <p:spPr>
          <a:xfrm>
            <a:off x="2939796" y="4091940"/>
            <a:ext cx="1038758" cy="4864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6653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Supported</a:t>
            </a:r>
            <a:endParaRPr lang="en-US" sz="1100" dirty="0"/>
          </a:p>
        </p:txBody>
      </p:sp>
      <p:pic>
        <p:nvPicPr>
          <p:cNvPr id="45" name="Image 11" descr="gen-dedup-06ee26425dbf38e5fa47d6a5b00494df.png"/>
          <p:cNvPicPr>
            <a:picLocks noChangeAspect="1"/>
          </p:cNvPicPr>
          <p:nvPr/>
        </p:nvPicPr>
        <p:blipFill>
          <a:blip r:embed="rId10"/>
          <a:srcRect t="-6791" b="-6791"/>
          <a:stretch/>
        </p:blipFill>
        <p:spPr>
          <a:xfrm>
            <a:off x="2788006" y="4335170"/>
            <a:ext cx="95098" cy="123444"/>
          </a:xfrm>
          <a:prstGeom prst="rect">
            <a:avLst/>
          </a:prstGeom>
        </p:spPr>
      </p:pic>
      <p:sp>
        <p:nvSpPr>
          <p:cNvPr id="46" name="Shape 32"/>
          <p:cNvSpPr/>
          <p:nvPr/>
        </p:nvSpPr>
        <p:spPr>
          <a:xfrm>
            <a:off x="3974897" y="4692701"/>
            <a:ext cx="1705356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33"/>
          <p:cNvSpPr txBox="1"/>
          <p:nvPr/>
        </p:nvSpPr>
        <p:spPr>
          <a:xfrm>
            <a:off x="3974897" y="4091940"/>
            <a:ext cx="1705356" cy="4864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Consistent across species</a:t>
            </a:r>
            <a:endParaRPr lang="en-US" sz="1100" dirty="0"/>
          </a:p>
        </p:txBody>
      </p:sp>
      <p:sp>
        <p:nvSpPr>
          <p:cNvPr id="48" name="Shape 34"/>
          <p:cNvSpPr/>
          <p:nvPr/>
        </p:nvSpPr>
        <p:spPr>
          <a:xfrm>
            <a:off x="724205" y="5287061"/>
            <a:ext cx="1800454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35"/>
          <p:cNvSpPr txBox="1"/>
          <p:nvPr/>
        </p:nvSpPr>
        <p:spPr>
          <a:xfrm>
            <a:off x="724205" y="4696358"/>
            <a:ext cx="1800454" cy="4773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Antioxidant status</a:t>
            </a:r>
            <a:endParaRPr lang="en-US" sz="1100" dirty="0"/>
          </a:p>
        </p:txBody>
      </p:sp>
      <p:sp>
        <p:nvSpPr>
          <p:cNvPr id="50" name="Shape 36"/>
          <p:cNvSpPr/>
          <p:nvPr/>
        </p:nvSpPr>
        <p:spPr>
          <a:xfrm>
            <a:off x="2521001" y="5287061"/>
            <a:ext cx="1457554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37"/>
          <p:cNvSpPr txBox="1"/>
          <p:nvPr/>
        </p:nvSpPr>
        <p:spPr>
          <a:xfrm>
            <a:off x="2939796" y="4696358"/>
            <a:ext cx="1038758" cy="4773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6653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Supported</a:t>
            </a:r>
            <a:endParaRPr lang="en-US" sz="1100" dirty="0"/>
          </a:p>
        </p:txBody>
      </p:sp>
      <p:pic>
        <p:nvPicPr>
          <p:cNvPr id="52" name="Image 12" descr="gen-dedup-06ee26425dbf38e5fa47d6a5b00494df.png"/>
          <p:cNvPicPr>
            <a:picLocks noChangeAspect="1"/>
          </p:cNvPicPr>
          <p:nvPr/>
        </p:nvPicPr>
        <p:blipFill>
          <a:blip r:embed="rId10"/>
          <a:srcRect t="-6791" b="-6791"/>
          <a:stretch/>
        </p:blipFill>
        <p:spPr>
          <a:xfrm>
            <a:off x="2788006" y="4935017"/>
            <a:ext cx="95098" cy="123444"/>
          </a:xfrm>
          <a:prstGeom prst="rect">
            <a:avLst/>
          </a:prstGeom>
        </p:spPr>
      </p:pic>
      <p:sp>
        <p:nvSpPr>
          <p:cNvPr id="53" name="Shape 38"/>
          <p:cNvSpPr/>
          <p:nvPr/>
        </p:nvSpPr>
        <p:spPr>
          <a:xfrm>
            <a:off x="3974897" y="5287061"/>
            <a:ext cx="1705356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39"/>
          <p:cNvSpPr txBox="1"/>
          <p:nvPr/>
        </p:nvSpPr>
        <p:spPr>
          <a:xfrm>
            <a:off x="3974897" y="4696358"/>
            <a:ext cx="1705356" cy="4773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Multiple studies confirm</a:t>
            </a:r>
            <a:endParaRPr lang="en-US" sz="1100" dirty="0"/>
          </a:p>
        </p:txBody>
      </p:sp>
      <p:sp>
        <p:nvSpPr>
          <p:cNvPr id="55" name="Shape 40"/>
          <p:cNvSpPr/>
          <p:nvPr/>
        </p:nvSpPr>
        <p:spPr>
          <a:xfrm>
            <a:off x="724205" y="5907024"/>
            <a:ext cx="1800454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41"/>
          <p:cNvSpPr txBox="1"/>
          <p:nvPr/>
        </p:nvSpPr>
        <p:spPr>
          <a:xfrm>
            <a:off x="724205" y="5297119"/>
            <a:ext cx="1800454" cy="4965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Universal growth promotion</a:t>
            </a:r>
            <a:endParaRPr lang="en-US" sz="1100" dirty="0"/>
          </a:p>
        </p:txBody>
      </p:sp>
      <p:sp>
        <p:nvSpPr>
          <p:cNvPr id="57" name="Shape 42"/>
          <p:cNvSpPr/>
          <p:nvPr/>
        </p:nvSpPr>
        <p:spPr>
          <a:xfrm>
            <a:off x="2521001" y="5907024"/>
            <a:ext cx="1457554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43"/>
          <p:cNvSpPr txBox="1"/>
          <p:nvPr/>
        </p:nvSpPr>
        <p:spPr>
          <a:xfrm>
            <a:off x="2939796" y="5297119"/>
            <a:ext cx="1038758" cy="4965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supported</a:t>
            </a:r>
            <a:endParaRPr lang="en-US" sz="1100" dirty="0"/>
          </a:p>
        </p:txBody>
      </p:sp>
      <p:pic>
        <p:nvPicPr>
          <p:cNvPr id="59" name="Image 13" descr="gen-dedup-a8ad0e3cc69c029816f0e4c3b14de661.png"/>
          <p:cNvPicPr>
            <a:picLocks noChangeAspect="1"/>
          </p:cNvPicPr>
          <p:nvPr/>
        </p:nvPicPr>
        <p:blipFill>
          <a:blip r:embed="rId11"/>
          <a:srcRect l="-1358" r="-1358"/>
          <a:stretch/>
        </p:blipFill>
        <p:spPr>
          <a:xfrm>
            <a:off x="2788006" y="5544007"/>
            <a:ext cx="95098" cy="123444"/>
          </a:xfrm>
          <a:prstGeom prst="rect">
            <a:avLst/>
          </a:prstGeom>
        </p:spPr>
      </p:pic>
      <p:sp>
        <p:nvSpPr>
          <p:cNvPr id="60" name="Shape 44"/>
          <p:cNvSpPr/>
          <p:nvPr/>
        </p:nvSpPr>
        <p:spPr>
          <a:xfrm>
            <a:off x="3974897" y="5907024"/>
            <a:ext cx="1705356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45"/>
          <p:cNvSpPr txBox="1"/>
          <p:nvPr/>
        </p:nvSpPr>
        <p:spPr>
          <a:xfrm>
            <a:off x="3974897" y="5297119"/>
            <a:ext cx="1705356" cy="4965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114300" rIns="15240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Context-dependent</a:t>
            </a:r>
            <a:endParaRPr lang="en-US" sz="1100" dirty="0"/>
          </a:p>
        </p:txBody>
      </p:sp>
      <p:sp>
        <p:nvSpPr>
          <p:cNvPr id="62" name="Text 46"/>
          <p:cNvSpPr txBox="1"/>
          <p:nvPr/>
        </p:nvSpPr>
        <p:spPr>
          <a:xfrm>
            <a:off x="724205" y="5916168"/>
            <a:ext cx="1800454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Antibiotic replacement</a:t>
            </a:r>
            <a:endParaRPr lang="en-US" sz="1100" dirty="0"/>
          </a:p>
        </p:txBody>
      </p:sp>
      <p:sp>
        <p:nvSpPr>
          <p:cNvPr id="63" name="Text 47"/>
          <p:cNvSpPr txBox="1"/>
          <p:nvPr/>
        </p:nvSpPr>
        <p:spPr>
          <a:xfrm>
            <a:off x="2939796" y="5916168"/>
            <a:ext cx="1038758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supported</a:t>
            </a:r>
            <a:endParaRPr lang="en-US" sz="1100" dirty="0"/>
          </a:p>
        </p:txBody>
      </p:sp>
      <p:pic>
        <p:nvPicPr>
          <p:cNvPr id="64" name="Image 14" descr="gen-dedup-a8ad0e3cc69c029816f0e4c3b14de661.png"/>
          <p:cNvPicPr>
            <a:picLocks noChangeAspect="1"/>
          </p:cNvPicPr>
          <p:nvPr/>
        </p:nvPicPr>
        <p:blipFill>
          <a:blip r:embed="rId11"/>
          <a:srcRect l="-1358" r="-1358"/>
          <a:stretch/>
        </p:blipFill>
        <p:spPr>
          <a:xfrm>
            <a:off x="2788006" y="6163970"/>
            <a:ext cx="95098" cy="123444"/>
          </a:xfrm>
          <a:prstGeom prst="rect">
            <a:avLst/>
          </a:prstGeom>
        </p:spPr>
      </p:pic>
      <p:sp>
        <p:nvSpPr>
          <p:cNvPr id="65" name="Text 48"/>
          <p:cNvSpPr txBox="1"/>
          <p:nvPr/>
        </p:nvSpPr>
        <p:spPr>
          <a:xfrm>
            <a:off x="3974897" y="5916168"/>
            <a:ext cx="1705356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Insufficient evidence</a:t>
            </a:r>
            <a:endParaRPr lang="en-US" sz="1100" dirty="0"/>
          </a:p>
        </p:txBody>
      </p:sp>
      <p:sp>
        <p:nvSpPr>
          <p:cNvPr id="66" name="Shape 49"/>
          <p:cNvSpPr/>
          <p:nvPr/>
        </p:nvSpPr>
        <p:spPr>
          <a:xfrm>
            <a:off x="724205" y="6720840"/>
            <a:ext cx="4953305" cy="1419149"/>
          </a:xfrm>
          <a:prstGeom prst="roundRect">
            <a:avLst>
              <a:gd name="adj" fmla="val 6919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50"/>
          <p:cNvSpPr txBox="1"/>
          <p:nvPr/>
        </p:nvSpPr>
        <p:spPr>
          <a:xfrm>
            <a:off x="914400" y="6873545"/>
            <a:ext cx="457200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Next Steps for Research</a:t>
            </a:r>
            <a:endParaRPr lang="en-US" sz="1100" dirty="0"/>
          </a:p>
        </p:txBody>
      </p:sp>
      <p:sp>
        <p:nvSpPr>
          <p:cNvPr id="68" name="Text 51"/>
          <p:cNvSpPr txBox="1"/>
          <p:nvPr/>
        </p:nvSpPr>
        <p:spPr>
          <a:xfrm>
            <a:off x="914400" y="7130491"/>
            <a:ext cx="4572000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• Multi-site RCTs with standardized COS specifications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• Longer production-phase outcomes (≥42 days)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• Head-to-head comparisons with alternatives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• Mechanistic studies with causal pathways </a:t>
            </a:r>
            <a:endParaRPr lang="en-US" sz="1000" dirty="0"/>
          </a:p>
        </p:txBody>
      </p:sp>
      <p:sp>
        <p:nvSpPr>
          <p:cNvPr id="69" name="Shape 52"/>
          <p:cNvSpPr/>
          <p:nvPr/>
        </p:nvSpPr>
        <p:spPr>
          <a:xfrm>
            <a:off x="6248095" y="1396289"/>
            <a:ext cx="5486400" cy="7010705"/>
          </a:xfrm>
          <a:prstGeom prst="roundRect">
            <a:avLst>
              <a:gd name="adj" fmla="val 694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53"/>
          <p:cNvSpPr txBox="1"/>
          <p:nvPr/>
        </p:nvSpPr>
        <p:spPr>
          <a:xfrm>
            <a:off x="6782105" y="1663294"/>
            <a:ext cx="468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Practical Dosing Guidance </a:t>
            </a:r>
            <a:endParaRPr lang="en-US" sz="1500" dirty="0"/>
          </a:p>
        </p:txBody>
      </p:sp>
      <p:pic>
        <p:nvPicPr>
          <p:cNvPr id="71" name="Image 15" descr="gen-dedup-59544680032c0f867d70e771e20ef62c.png"/>
          <p:cNvPicPr>
            <a:picLocks noChangeAspect="1"/>
          </p:cNvPicPr>
          <p:nvPr/>
        </p:nvPicPr>
        <p:blipFill>
          <a:blip r:embed="rId12"/>
          <a:srcRect t="-20060" b="-20060"/>
          <a:stretch/>
        </p:blipFill>
        <p:spPr>
          <a:xfrm>
            <a:off x="6515100" y="1682496"/>
            <a:ext cx="152705" cy="190195"/>
          </a:xfrm>
          <a:prstGeom prst="rect">
            <a:avLst/>
          </a:prstGeom>
        </p:spPr>
      </p:pic>
      <p:sp>
        <p:nvSpPr>
          <p:cNvPr id="72" name="Shape 54"/>
          <p:cNvSpPr/>
          <p:nvPr/>
        </p:nvSpPr>
        <p:spPr>
          <a:xfrm>
            <a:off x="6515100" y="2120494"/>
            <a:ext cx="2400300" cy="1162202"/>
          </a:xfrm>
          <a:prstGeom prst="roundRect">
            <a:avLst>
              <a:gd name="adj" fmla="val 10318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3" name="Shape 55"/>
          <p:cNvSpPr/>
          <p:nvPr/>
        </p:nvSpPr>
        <p:spPr>
          <a:xfrm>
            <a:off x="6515100" y="2120494"/>
            <a:ext cx="38405" cy="1162202"/>
          </a:xfrm>
          <a:prstGeom prst="roundRect">
            <a:avLst>
              <a:gd name="adj" fmla="val 31225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4" name="Image 16" descr="gen-dedup-2a25452dc3eefb70586f1cb166b9e9cf.png"/>
          <p:cNvPicPr>
            <a:picLocks noChangeAspect="1"/>
          </p:cNvPicPr>
          <p:nvPr/>
        </p:nvPicPr>
        <p:blipFill>
          <a:blip r:embed="rId13"/>
          <a:srcRect t="-20200" b="-20200"/>
          <a:stretch/>
        </p:blipFill>
        <p:spPr>
          <a:xfrm>
            <a:off x="6705295" y="2291486"/>
            <a:ext cx="114300" cy="142646"/>
          </a:xfrm>
          <a:prstGeom prst="rect">
            <a:avLst/>
          </a:prstGeom>
        </p:spPr>
      </p:pic>
      <p:sp>
        <p:nvSpPr>
          <p:cNvPr id="75" name="Text 56"/>
          <p:cNvSpPr txBox="1"/>
          <p:nvPr/>
        </p:nvSpPr>
        <p:spPr>
          <a:xfrm>
            <a:off x="6896405" y="2272284"/>
            <a:ext cx="381305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Sows</a:t>
            </a:r>
            <a:endParaRPr lang="en-US" sz="1100" dirty="0"/>
          </a:p>
        </p:txBody>
      </p:sp>
      <p:sp>
        <p:nvSpPr>
          <p:cNvPr id="76" name="Text 57"/>
          <p:cNvSpPr txBox="1"/>
          <p:nvPr/>
        </p:nvSpPr>
        <p:spPr>
          <a:xfrm>
            <a:off x="6705295" y="2530145"/>
            <a:ext cx="2057400" cy="600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~100 mg/kg</a:t>
            </a:r>
            <a:r>
              <a:rPr lang="en-US" sz="10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from late gestation through lactation</a:t>
            </a:r>
            <a:endParaRPr lang="en-US" sz="10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Evidence: Front Vet Sci 2024/2025</a:t>
            </a:r>
            <a:endParaRPr lang="en-US" sz="1000" dirty="0"/>
          </a:p>
        </p:txBody>
      </p:sp>
      <p:sp>
        <p:nvSpPr>
          <p:cNvPr id="77" name="Shape 58"/>
          <p:cNvSpPr/>
          <p:nvPr/>
        </p:nvSpPr>
        <p:spPr>
          <a:xfrm>
            <a:off x="9068105" y="2120494"/>
            <a:ext cx="2400300" cy="1162202"/>
          </a:xfrm>
          <a:prstGeom prst="roundRect">
            <a:avLst>
              <a:gd name="adj" fmla="val 10318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8" name="Shape 59"/>
          <p:cNvSpPr/>
          <p:nvPr/>
        </p:nvSpPr>
        <p:spPr>
          <a:xfrm>
            <a:off x="9068105" y="2120494"/>
            <a:ext cx="38405" cy="1162202"/>
          </a:xfrm>
          <a:prstGeom prst="roundRect">
            <a:avLst>
              <a:gd name="adj" fmla="val 31225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9" name="Image 17" descr="gen-dedup-913fbae67242a178b749446fff45fe4b.png"/>
          <p:cNvPicPr>
            <a:picLocks noChangeAspect="1"/>
          </p:cNvPicPr>
          <p:nvPr/>
        </p:nvPicPr>
        <p:blipFill>
          <a:blip r:embed="rId14"/>
          <a:srcRect t="-4600" b="-4600"/>
          <a:stretch/>
        </p:blipFill>
        <p:spPr>
          <a:xfrm>
            <a:off x="9258300" y="2291486"/>
            <a:ext cx="114300" cy="142646"/>
          </a:xfrm>
          <a:prstGeom prst="rect">
            <a:avLst/>
          </a:prstGeom>
        </p:spPr>
      </p:pic>
      <p:sp>
        <p:nvSpPr>
          <p:cNvPr id="80" name="Text 60"/>
          <p:cNvSpPr txBox="1"/>
          <p:nvPr/>
        </p:nvSpPr>
        <p:spPr>
          <a:xfrm>
            <a:off x="9448495" y="2272284"/>
            <a:ext cx="1011326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Weaned Pigs</a:t>
            </a:r>
            <a:endParaRPr lang="en-US" sz="1100" dirty="0"/>
          </a:p>
        </p:txBody>
      </p:sp>
      <p:sp>
        <p:nvSpPr>
          <p:cNvPr id="81" name="Text 61"/>
          <p:cNvSpPr txBox="1"/>
          <p:nvPr/>
        </p:nvSpPr>
        <p:spPr>
          <a:xfrm>
            <a:off x="9258300" y="2530145"/>
            <a:ext cx="2057400" cy="600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50-100 mg/kg</a:t>
            </a:r>
            <a:r>
              <a:rPr lang="en-US" sz="10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strongest for gut integrity</a:t>
            </a:r>
            <a:endParaRPr lang="en-US" sz="10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Evidence: RSC Adv 2017</a:t>
            </a:r>
            <a:endParaRPr lang="en-US" sz="1000" dirty="0"/>
          </a:p>
        </p:txBody>
      </p:sp>
      <p:sp>
        <p:nvSpPr>
          <p:cNvPr id="82" name="Shape 62"/>
          <p:cNvSpPr/>
          <p:nvPr/>
        </p:nvSpPr>
        <p:spPr>
          <a:xfrm>
            <a:off x="6515100" y="3434486"/>
            <a:ext cx="2400300" cy="1162202"/>
          </a:xfrm>
          <a:prstGeom prst="roundRect">
            <a:avLst>
              <a:gd name="adj" fmla="val 10318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3" name="Shape 63"/>
          <p:cNvSpPr/>
          <p:nvPr/>
        </p:nvSpPr>
        <p:spPr>
          <a:xfrm>
            <a:off x="6515100" y="3434486"/>
            <a:ext cx="38405" cy="1162202"/>
          </a:xfrm>
          <a:prstGeom prst="roundRect">
            <a:avLst>
              <a:gd name="adj" fmla="val 31225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4" name="Image 18" descr="gen-dedup-18d27c407ccf26eefc213bf39b0cf59a.png"/>
          <p:cNvPicPr>
            <a:picLocks noChangeAspect="1"/>
          </p:cNvPicPr>
          <p:nvPr/>
        </p:nvPicPr>
        <p:blipFill>
          <a:blip r:embed="rId15"/>
          <a:srcRect t="-12400" b="-12400"/>
          <a:stretch/>
        </p:blipFill>
        <p:spPr>
          <a:xfrm>
            <a:off x="6705295" y="3606394"/>
            <a:ext cx="114300" cy="142646"/>
          </a:xfrm>
          <a:prstGeom prst="rect">
            <a:avLst/>
          </a:prstGeom>
        </p:spPr>
      </p:pic>
      <p:sp>
        <p:nvSpPr>
          <p:cNvPr id="85" name="Text 64"/>
          <p:cNvSpPr txBox="1"/>
          <p:nvPr/>
        </p:nvSpPr>
        <p:spPr>
          <a:xfrm>
            <a:off x="6896405" y="3587191"/>
            <a:ext cx="63550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Broilers</a:t>
            </a:r>
            <a:endParaRPr lang="en-US" sz="1100" dirty="0"/>
          </a:p>
        </p:txBody>
      </p:sp>
      <p:sp>
        <p:nvSpPr>
          <p:cNvPr id="86" name="Text 65"/>
          <p:cNvSpPr txBox="1"/>
          <p:nvPr/>
        </p:nvSpPr>
        <p:spPr>
          <a:xfrm>
            <a:off x="6705295" y="3844138"/>
            <a:ext cx="2057400" cy="600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200-1000 mg/kg</a:t>
            </a:r>
            <a:r>
              <a:rPr lang="en-US" sz="10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depending on stress/challenge</a:t>
            </a:r>
            <a:endParaRPr lang="en-US" sz="10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Evidence: Poult Sci 2020-2021</a:t>
            </a:r>
            <a:endParaRPr lang="en-US" sz="1000" dirty="0"/>
          </a:p>
        </p:txBody>
      </p:sp>
      <p:sp>
        <p:nvSpPr>
          <p:cNvPr id="87" name="Shape 66"/>
          <p:cNvSpPr/>
          <p:nvPr/>
        </p:nvSpPr>
        <p:spPr>
          <a:xfrm>
            <a:off x="9068105" y="3434486"/>
            <a:ext cx="2400300" cy="1162202"/>
          </a:xfrm>
          <a:prstGeom prst="roundRect">
            <a:avLst>
              <a:gd name="adj" fmla="val 10318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8" name="Shape 67"/>
          <p:cNvSpPr/>
          <p:nvPr/>
        </p:nvSpPr>
        <p:spPr>
          <a:xfrm>
            <a:off x="9068105" y="3434486"/>
            <a:ext cx="38405" cy="1162202"/>
          </a:xfrm>
          <a:prstGeom prst="roundRect">
            <a:avLst>
              <a:gd name="adj" fmla="val 312254"/>
            </a:avLst>
          </a:prstGeom>
          <a:solidFill>
            <a:srgbClr val="0D9488"/>
          </a:solidFill>
          <a:ln w="12700">
            <a:solidFill>
              <a:srgbClr val="0D948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9" name="Image 19" descr="gen-dedup-a2d7e1d7389cac86d1290c79c44d4155.png"/>
          <p:cNvPicPr>
            <a:picLocks noChangeAspect="1"/>
          </p:cNvPicPr>
          <p:nvPr/>
        </p:nvPicPr>
        <p:blipFill>
          <a:blip r:embed="rId16"/>
          <a:srcRect l="-3419" r="-3419"/>
          <a:stretch/>
        </p:blipFill>
        <p:spPr>
          <a:xfrm>
            <a:off x="9258300" y="3606394"/>
            <a:ext cx="114300" cy="142646"/>
          </a:xfrm>
          <a:prstGeom prst="rect">
            <a:avLst/>
          </a:prstGeom>
        </p:spPr>
      </p:pic>
      <p:sp>
        <p:nvSpPr>
          <p:cNvPr id="90" name="Text 68"/>
          <p:cNvSpPr txBox="1"/>
          <p:nvPr/>
        </p:nvSpPr>
        <p:spPr>
          <a:xfrm>
            <a:off x="9448495" y="3587191"/>
            <a:ext cx="550469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Layers</a:t>
            </a:r>
            <a:endParaRPr lang="en-US" sz="1100" dirty="0"/>
          </a:p>
        </p:txBody>
      </p:sp>
      <p:sp>
        <p:nvSpPr>
          <p:cNvPr id="91" name="Text 69"/>
          <p:cNvSpPr txBox="1"/>
          <p:nvPr/>
        </p:nvSpPr>
        <p:spPr>
          <a:xfrm>
            <a:off x="9258300" y="3844138"/>
            <a:ext cx="2057400" cy="600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0.1-0.5 g/kg</a:t>
            </a:r>
            <a:r>
              <a:rPr lang="en-US" sz="10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productivity/egg quality</a:t>
            </a:r>
            <a:endParaRPr lang="en-US" sz="10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Evidence: Ann Anim Sci 2024</a:t>
            </a:r>
            <a:endParaRPr lang="en-US" sz="1000" dirty="0"/>
          </a:p>
        </p:txBody>
      </p:sp>
      <p:sp>
        <p:nvSpPr>
          <p:cNvPr id="92" name="Shape 70"/>
          <p:cNvSpPr/>
          <p:nvPr/>
        </p:nvSpPr>
        <p:spPr>
          <a:xfrm>
            <a:off x="6515100" y="4786884"/>
            <a:ext cx="4953305" cy="657454"/>
          </a:xfrm>
          <a:prstGeom prst="roundRect">
            <a:avLst>
              <a:gd name="adj" fmla="val 32251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3" name="Image 20" descr="gen-dedup-4430909c4c1753725c26306113f5a31d.png"/>
          <p:cNvPicPr>
            <a:picLocks noChangeAspect="1"/>
          </p:cNvPicPr>
          <p:nvPr/>
        </p:nvPicPr>
        <p:blipFill>
          <a:blip r:embed="rId17"/>
          <a:srcRect t="-13478" b="-13478"/>
          <a:stretch/>
        </p:blipFill>
        <p:spPr>
          <a:xfrm>
            <a:off x="6667805" y="4939589"/>
            <a:ext cx="105156" cy="133502"/>
          </a:xfrm>
          <a:prstGeom prst="rect">
            <a:avLst/>
          </a:prstGeom>
        </p:spPr>
      </p:pic>
      <p:sp>
        <p:nvSpPr>
          <p:cNvPr id="94" name="Text 71"/>
          <p:cNvSpPr txBox="1"/>
          <p:nvPr/>
        </p:nvSpPr>
        <p:spPr>
          <a:xfrm>
            <a:off x="6886346" y="4901184"/>
            <a:ext cx="4429354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Supported:</a:t>
            </a: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Context-specific benefits in maternal sow programs and broiler stress mitigation</a:t>
            </a:r>
            <a:endParaRPr lang="en-US" sz="1100" dirty="0"/>
          </a:p>
        </p:txBody>
      </p:sp>
      <p:sp>
        <p:nvSpPr>
          <p:cNvPr id="95" name="Shape 72"/>
          <p:cNvSpPr/>
          <p:nvPr/>
        </p:nvSpPr>
        <p:spPr>
          <a:xfrm>
            <a:off x="6515100" y="5558638"/>
            <a:ext cx="4953305" cy="657454"/>
          </a:xfrm>
          <a:prstGeom prst="roundRect">
            <a:avLst>
              <a:gd name="adj" fmla="val 32251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6" name="Image 21" descr="gen-dedup-cccf17c9e6575782b96634da1e38d229.png"/>
          <p:cNvPicPr>
            <a:picLocks noChangeAspect="1"/>
          </p:cNvPicPr>
          <p:nvPr/>
        </p:nvPicPr>
        <p:blipFill>
          <a:blip r:embed="rId18"/>
          <a:srcRect t="-13478" b="-13478"/>
          <a:stretch/>
        </p:blipFill>
        <p:spPr>
          <a:xfrm>
            <a:off x="6667805" y="5711342"/>
            <a:ext cx="105156" cy="133502"/>
          </a:xfrm>
          <a:prstGeom prst="rect">
            <a:avLst/>
          </a:prstGeom>
        </p:spPr>
      </p:pic>
      <p:sp>
        <p:nvSpPr>
          <p:cNvPr id="97" name="Text 73"/>
          <p:cNvSpPr txBox="1"/>
          <p:nvPr/>
        </p:nvSpPr>
        <p:spPr>
          <a:xfrm>
            <a:off x="6886346" y="5672938"/>
            <a:ext cx="4429354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Caution:</a:t>
            </a: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Effects are dose-dependent and species-specific; not universal</a:t>
            </a:r>
            <a:endParaRPr lang="en-US" sz="1100" dirty="0"/>
          </a:p>
        </p:txBody>
      </p:sp>
      <p:sp>
        <p:nvSpPr>
          <p:cNvPr id="98" name="Shape 74"/>
          <p:cNvSpPr/>
          <p:nvPr/>
        </p:nvSpPr>
        <p:spPr>
          <a:xfrm>
            <a:off x="6515100" y="6330391"/>
            <a:ext cx="4953305" cy="448056"/>
          </a:xfrm>
          <a:prstGeom prst="roundRect">
            <a:avLst>
              <a:gd name="adj" fmla="val 69475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9" name="Image 22" descr="gen-dedup-7484ad0fb2d6000e950ed6392cf83656.png"/>
          <p:cNvPicPr>
            <a:picLocks noChangeAspect="1"/>
          </p:cNvPicPr>
          <p:nvPr/>
        </p:nvPicPr>
        <p:blipFill>
          <a:blip r:embed="rId19"/>
          <a:srcRect t="-13478" b="-13478"/>
          <a:stretch/>
        </p:blipFill>
        <p:spPr>
          <a:xfrm>
            <a:off x="6667805" y="6483096"/>
            <a:ext cx="105156" cy="133502"/>
          </a:xfrm>
          <a:prstGeom prst="rect">
            <a:avLst/>
          </a:prstGeom>
        </p:spPr>
      </p:pic>
      <p:sp>
        <p:nvSpPr>
          <p:cNvPr id="100" name="Text 75"/>
          <p:cNvSpPr txBox="1"/>
          <p:nvPr/>
        </p:nvSpPr>
        <p:spPr>
          <a:xfrm>
            <a:off x="6886346" y="6444691"/>
            <a:ext cx="50200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Key:</a:t>
            </a: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True COS ≠ LC/LMWC; chemistry matters for interpretation</a:t>
            </a:r>
            <a:endParaRPr lang="en-US" sz="1100" dirty="0"/>
          </a:p>
        </p:txBody>
      </p:sp>
      <p:pic>
        <p:nvPicPr>
          <p:cNvPr id="101" name="Image 23" descr="gen-dedup-4404e197488825e1e0a99fbf14b86847.png"/>
          <p:cNvPicPr>
            <a:picLocks noChangeAspect="1"/>
          </p:cNvPicPr>
          <p:nvPr/>
        </p:nvPicPr>
        <p:blipFill>
          <a:blip r:embed="rId20"/>
          <a:srcRect t="-37" b="-37"/>
          <a:stretch/>
        </p:blipFill>
        <p:spPr>
          <a:xfrm>
            <a:off x="6515100" y="6964070"/>
            <a:ext cx="4953305" cy="381305"/>
          </a:xfrm>
          <a:prstGeom prst="rect">
            <a:avLst/>
          </a:prstGeom>
        </p:spPr>
      </p:pic>
      <p:sp>
        <p:nvSpPr>
          <p:cNvPr id="102" name="Text 76"/>
          <p:cNvSpPr txBox="1"/>
          <p:nvPr/>
        </p:nvSpPr>
        <p:spPr>
          <a:xfrm>
            <a:off x="6854342" y="6964070"/>
            <a:ext cx="4614062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104" name="Text 77"/>
          <p:cNvSpPr txBox="1"/>
          <p:nvPr/>
        </p:nvSpPr>
        <p:spPr>
          <a:xfrm>
            <a:off x="457200" y="8712403"/>
            <a:ext cx="46488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105" name="Shape 78"/>
          <p:cNvSpPr/>
          <p:nvPr/>
        </p:nvSpPr>
        <p:spPr>
          <a:xfrm>
            <a:off x="9731045" y="8631936"/>
            <a:ext cx="2009851" cy="314554"/>
          </a:xfrm>
          <a:prstGeom prst="roundRect">
            <a:avLst>
              <a:gd name="adj" fmla="val 290697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Text 79"/>
          <p:cNvSpPr txBox="1"/>
          <p:nvPr/>
        </p:nvSpPr>
        <p:spPr>
          <a:xfrm>
            <a:off x="10044684" y="8631936"/>
            <a:ext cx="1543507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000" dirty="0"/>
          </a:p>
        </p:txBody>
      </p:sp>
      <p:pic>
        <p:nvPicPr>
          <p:cNvPr id="108" name="Image 26" descr="gen-dedup-e8a71f5760bb7ee12229b5efdf866583.png"/>
          <p:cNvPicPr>
            <a:picLocks noChangeAspect="1"/>
          </p:cNvPicPr>
          <p:nvPr/>
        </p:nvPicPr>
        <p:blipFill>
          <a:blip r:embed="rId21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1100</Words>
  <Application>Microsoft Office PowerPoint</Application>
  <PresentationFormat>Widescreen</PresentationFormat>
  <Paragraphs>193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steve nice</cp:lastModifiedBy>
  <cp:revision>1</cp:revision>
  <dcterms:created xsi:type="dcterms:W3CDTF">2026-05-18T14:33:39Z</dcterms:created>
  <dcterms:modified xsi:type="dcterms:W3CDTF">2026-05-18T14:36:46Z</dcterms:modified>
</cp:coreProperties>
</file>