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E33A07-B646-4732-9BAF-56008D5D368A}" v="25" dt="2026-05-28T19:30:40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nice" userId="7b000f61b502b40f" providerId="LiveId" clId="{93D2D327-7CB2-4985-8FEB-22C1E448BF09}"/>
    <pc:docChg chg="custSel modSld">
      <pc:chgData name="steve nice" userId="7b000f61b502b40f" providerId="LiveId" clId="{93D2D327-7CB2-4985-8FEB-22C1E448BF09}" dt="2026-05-28T19:30:40.130" v="50"/>
      <pc:docMkLst>
        <pc:docMk/>
      </pc:docMkLst>
      <pc:sldChg chg="addSp delSp modSp mod">
        <pc:chgData name="steve nice" userId="7b000f61b502b40f" providerId="LiveId" clId="{93D2D327-7CB2-4985-8FEB-22C1E448BF09}" dt="2026-05-28T19:29:06.444" v="42" actId="20577"/>
        <pc:sldMkLst>
          <pc:docMk/>
          <pc:sldMk cId="0" sldId="256"/>
        </pc:sldMkLst>
        <pc:spChg chg="mod">
          <ac:chgData name="steve nice" userId="7b000f61b502b40f" providerId="LiveId" clId="{93D2D327-7CB2-4985-8FEB-22C1E448BF09}" dt="2026-05-28T05:19:57.736" v="18" actId="120"/>
          <ac:spMkLst>
            <pc:docMk/>
            <pc:sldMk cId="0" sldId="256"/>
            <ac:spMk id="8" creationId="{00000000-0000-0000-0000-000000000000}"/>
          </ac:spMkLst>
        </pc:spChg>
        <pc:spChg chg="mod">
          <ac:chgData name="steve nice" userId="7b000f61b502b40f" providerId="LiveId" clId="{93D2D327-7CB2-4985-8FEB-22C1E448BF09}" dt="2026-05-28T19:29:06.444" v="42" actId="20577"/>
          <ac:spMkLst>
            <pc:docMk/>
            <pc:sldMk cId="0" sldId="256"/>
            <ac:spMk id="13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26.470" v="14" actId="478"/>
          <ac:picMkLst>
            <pc:docMk/>
            <pc:sldMk cId="0" sldId="256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19:46.346" v="16" actId="1076"/>
          <ac:picMkLst>
            <pc:docMk/>
            <pc:sldMk cId="0" sldId="256"/>
            <ac:picMk id="16" creationId="{0476E55A-675B-BC0F-6CD7-2E549FE7663F}"/>
          </ac:picMkLst>
        </pc:picChg>
      </pc:sldChg>
      <pc:sldChg chg="addSp delSp modSp mod">
        <pc:chgData name="steve nice" userId="7b000f61b502b40f" providerId="LiveId" clId="{93D2D327-7CB2-4985-8FEB-22C1E448BF09}" dt="2026-05-28T05:20:36.295" v="20"/>
        <pc:sldMkLst>
          <pc:docMk/>
          <pc:sldMk cId="0" sldId="257"/>
        </pc:sldMkLst>
        <pc:spChg chg="mod">
          <ac:chgData name="steve nice" userId="7b000f61b502b40f" providerId="LiveId" clId="{93D2D327-7CB2-4985-8FEB-22C1E448BF09}" dt="2026-05-28T05:20:18.516" v="19"/>
          <ac:spMkLst>
            <pc:docMk/>
            <pc:sldMk cId="0" sldId="257"/>
            <ac:spMk id="3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25.019" v="13" actId="478"/>
          <ac:picMkLst>
            <pc:docMk/>
            <pc:sldMk cId="0" sldId="257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0:36.295" v="20"/>
          <ac:picMkLst>
            <pc:docMk/>
            <pc:sldMk cId="0" sldId="257"/>
            <ac:picMk id="15" creationId="{27EB16DB-674A-A6F6-83D6-6B6CB88EEAB3}"/>
          </ac:picMkLst>
        </pc:picChg>
      </pc:sldChg>
      <pc:sldChg chg="addSp delSp modSp mod">
        <pc:chgData name="steve nice" userId="7b000f61b502b40f" providerId="LiveId" clId="{93D2D327-7CB2-4985-8FEB-22C1E448BF09}" dt="2026-05-28T19:29:27.831" v="43"/>
        <pc:sldMkLst>
          <pc:docMk/>
          <pc:sldMk cId="0" sldId="258"/>
        </pc:sldMkLst>
        <pc:spChg chg="mod">
          <ac:chgData name="steve nice" userId="7b000f61b502b40f" providerId="LiveId" clId="{93D2D327-7CB2-4985-8FEB-22C1E448BF09}" dt="2026-05-28T19:29:27.831" v="43"/>
          <ac:spMkLst>
            <pc:docMk/>
            <pc:sldMk cId="0" sldId="258"/>
            <ac:spMk id="9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23.639" v="12" actId="478"/>
          <ac:picMkLst>
            <pc:docMk/>
            <pc:sldMk cId="0" sldId="258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0:44.685" v="21"/>
          <ac:picMkLst>
            <pc:docMk/>
            <pc:sldMk cId="0" sldId="258"/>
            <ac:picMk id="20" creationId="{20FBFDC9-DDDD-38DC-6B28-803FA1363241}"/>
          </ac:picMkLst>
        </pc:picChg>
      </pc:sldChg>
      <pc:sldChg chg="addSp delSp modSp mod">
        <pc:chgData name="steve nice" userId="7b000f61b502b40f" providerId="LiveId" clId="{93D2D327-7CB2-4985-8FEB-22C1E448BF09}" dt="2026-05-28T05:20:49.299" v="22"/>
        <pc:sldMkLst>
          <pc:docMk/>
          <pc:sldMk cId="0" sldId="259"/>
        </pc:sldMkLst>
        <pc:picChg chg="del">
          <ac:chgData name="steve nice" userId="7b000f61b502b40f" providerId="LiveId" clId="{93D2D327-7CB2-4985-8FEB-22C1E448BF09}" dt="2026-05-28T05:19:22.140" v="11" actId="478"/>
          <ac:picMkLst>
            <pc:docMk/>
            <pc:sldMk cId="0" sldId="259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0:49.299" v="22"/>
          <ac:picMkLst>
            <pc:docMk/>
            <pc:sldMk cId="0" sldId="259"/>
            <ac:picMk id="15" creationId="{92FD2870-18E3-21EE-838E-E1303D1EE02D}"/>
          </ac:picMkLst>
        </pc:picChg>
      </pc:sldChg>
      <pc:sldChg chg="addSp delSp modSp mod">
        <pc:chgData name="steve nice" userId="7b000f61b502b40f" providerId="LiveId" clId="{93D2D327-7CB2-4985-8FEB-22C1E448BF09}" dt="2026-05-28T19:29:37.637" v="44"/>
        <pc:sldMkLst>
          <pc:docMk/>
          <pc:sldMk cId="0" sldId="260"/>
        </pc:sldMkLst>
        <pc:spChg chg="mod">
          <ac:chgData name="steve nice" userId="7b000f61b502b40f" providerId="LiveId" clId="{93D2D327-7CB2-4985-8FEB-22C1E448BF09}" dt="2026-05-28T19:29:37.637" v="44"/>
          <ac:spMkLst>
            <pc:docMk/>
            <pc:sldMk cId="0" sldId="260"/>
            <ac:spMk id="9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20.570" v="10" actId="478"/>
          <ac:picMkLst>
            <pc:docMk/>
            <pc:sldMk cId="0" sldId="260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0:53.544" v="23"/>
          <ac:picMkLst>
            <pc:docMk/>
            <pc:sldMk cId="0" sldId="260"/>
            <ac:picMk id="20" creationId="{3A4FA6A1-BD20-E02F-ABBB-1EE7B435C790}"/>
          </ac:picMkLst>
        </pc:picChg>
      </pc:sldChg>
      <pc:sldChg chg="addSp delSp modSp mod">
        <pc:chgData name="steve nice" userId="7b000f61b502b40f" providerId="LiveId" clId="{93D2D327-7CB2-4985-8FEB-22C1E448BF09}" dt="2026-05-28T05:20:57.870" v="24"/>
        <pc:sldMkLst>
          <pc:docMk/>
          <pc:sldMk cId="0" sldId="261"/>
        </pc:sldMkLst>
        <pc:picChg chg="del">
          <ac:chgData name="steve nice" userId="7b000f61b502b40f" providerId="LiveId" clId="{93D2D327-7CB2-4985-8FEB-22C1E448BF09}" dt="2026-05-28T05:19:18.617" v="9" actId="478"/>
          <ac:picMkLst>
            <pc:docMk/>
            <pc:sldMk cId="0" sldId="261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0:57.870" v="24"/>
          <ac:picMkLst>
            <pc:docMk/>
            <pc:sldMk cId="0" sldId="261"/>
            <ac:picMk id="15" creationId="{59268EE1-EF33-7393-CA59-5C29BED765DF}"/>
          </ac:picMkLst>
        </pc:picChg>
      </pc:sldChg>
      <pc:sldChg chg="addSp delSp modSp mod">
        <pc:chgData name="steve nice" userId="7b000f61b502b40f" providerId="LiveId" clId="{93D2D327-7CB2-4985-8FEB-22C1E448BF09}" dt="2026-05-28T19:29:48.576" v="45"/>
        <pc:sldMkLst>
          <pc:docMk/>
          <pc:sldMk cId="0" sldId="262"/>
        </pc:sldMkLst>
        <pc:spChg chg="mod">
          <ac:chgData name="steve nice" userId="7b000f61b502b40f" providerId="LiveId" clId="{93D2D327-7CB2-4985-8FEB-22C1E448BF09}" dt="2026-05-28T19:29:48.576" v="45"/>
          <ac:spMkLst>
            <pc:docMk/>
            <pc:sldMk cId="0" sldId="262"/>
            <ac:spMk id="9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12.284" v="8" actId="478"/>
          <ac:picMkLst>
            <pc:docMk/>
            <pc:sldMk cId="0" sldId="262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02.632" v="25"/>
          <ac:picMkLst>
            <pc:docMk/>
            <pc:sldMk cId="0" sldId="262"/>
            <ac:picMk id="20" creationId="{75B33BD5-7F28-E77D-FA8F-15ADBE8FB8F6}"/>
          </ac:picMkLst>
        </pc:picChg>
      </pc:sldChg>
      <pc:sldChg chg="addSp delSp modSp mod">
        <pc:chgData name="steve nice" userId="7b000f61b502b40f" providerId="LiveId" clId="{93D2D327-7CB2-4985-8FEB-22C1E448BF09}" dt="2026-05-28T05:21:07.117" v="26"/>
        <pc:sldMkLst>
          <pc:docMk/>
          <pc:sldMk cId="0" sldId="263"/>
        </pc:sldMkLst>
        <pc:picChg chg="del">
          <ac:chgData name="steve nice" userId="7b000f61b502b40f" providerId="LiveId" clId="{93D2D327-7CB2-4985-8FEB-22C1E448BF09}" dt="2026-05-28T05:19:07.683" v="7" actId="478"/>
          <ac:picMkLst>
            <pc:docMk/>
            <pc:sldMk cId="0" sldId="263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07.117" v="26"/>
          <ac:picMkLst>
            <pc:docMk/>
            <pc:sldMk cId="0" sldId="263"/>
            <ac:picMk id="15" creationId="{7CB4AAC9-18D4-FDF6-84B5-BBF49462540A}"/>
          </ac:picMkLst>
        </pc:picChg>
      </pc:sldChg>
      <pc:sldChg chg="addSp delSp modSp mod">
        <pc:chgData name="steve nice" userId="7b000f61b502b40f" providerId="LiveId" clId="{93D2D327-7CB2-4985-8FEB-22C1E448BF09}" dt="2026-05-28T19:29:57.957" v="46"/>
        <pc:sldMkLst>
          <pc:docMk/>
          <pc:sldMk cId="0" sldId="264"/>
        </pc:sldMkLst>
        <pc:spChg chg="mod">
          <ac:chgData name="steve nice" userId="7b000f61b502b40f" providerId="LiveId" clId="{93D2D327-7CB2-4985-8FEB-22C1E448BF09}" dt="2026-05-28T19:29:57.957" v="46"/>
          <ac:spMkLst>
            <pc:docMk/>
            <pc:sldMk cId="0" sldId="264"/>
            <ac:spMk id="9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04.784" v="6" actId="478"/>
          <ac:picMkLst>
            <pc:docMk/>
            <pc:sldMk cId="0" sldId="264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13.800" v="27"/>
          <ac:picMkLst>
            <pc:docMk/>
            <pc:sldMk cId="0" sldId="264"/>
            <ac:picMk id="19" creationId="{56C873D2-B255-8386-3765-1DFB8039208D}"/>
          </ac:picMkLst>
        </pc:picChg>
      </pc:sldChg>
      <pc:sldChg chg="addSp delSp modSp mod">
        <pc:chgData name="steve nice" userId="7b000f61b502b40f" providerId="LiveId" clId="{93D2D327-7CB2-4985-8FEB-22C1E448BF09}" dt="2026-05-28T05:21:18.928" v="28"/>
        <pc:sldMkLst>
          <pc:docMk/>
          <pc:sldMk cId="0" sldId="265"/>
        </pc:sldMkLst>
        <pc:picChg chg="del">
          <ac:chgData name="steve nice" userId="7b000f61b502b40f" providerId="LiveId" clId="{93D2D327-7CB2-4985-8FEB-22C1E448BF09}" dt="2026-05-28T05:18:47.151" v="2" actId="478"/>
          <ac:picMkLst>
            <pc:docMk/>
            <pc:sldMk cId="0" sldId="265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18.928" v="28"/>
          <ac:picMkLst>
            <pc:docMk/>
            <pc:sldMk cId="0" sldId="265"/>
            <ac:picMk id="15" creationId="{F1E4CC08-688A-C4F4-F337-67DE83744BA7}"/>
          </ac:picMkLst>
        </pc:picChg>
      </pc:sldChg>
      <pc:sldChg chg="addSp delSp modSp mod">
        <pc:chgData name="steve nice" userId="7b000f61b502b40f" providerId="LiveId" clId="{93D2D327-7CB2-4985-8FEB-22C1E448BF09}" dt="2026-05-28T19:30:22.116" v="48"/>
        <pc:sldMkLst>
          <pc:docMk/>
          <pc:sldMk cId="0" sldId="266"/>
        </pc:sldMkLst>
        <pc:spChg chg="mod">
          <ac:chgData name="steve nice" userId="7b000f61b502b40f" providerId="LiveId" clId="{93D2D327-7CB2-4985-8FEB-22C1E448BF09}" dt="2026-05-28T19:30:22.116" v="48"/>
          <ac:spMkLst>
            <pc:docMk/>
            <pc:sldMk cId="0" sldId="266"/>
            <ac:spMk id="9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9:00.760" v="5" actId="478"/>
          <ac:picMkLst>
            <pc:docMk/>
            <pc:sldMk cId="0" sldId="266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22.804" v="29"/>
          <ac:picMkLst>
            <pc:docMk/>
            <pc:sldMk cId="0" sldId="266"/>
            <ac:picMk id="20" creationId="{F19E4417-6CF5-8242-0F64-4E8108BC2536}"/>
          </ac:picMkLst>
        </pc:picChg>
      </pc:sldChg>
      <pc:sldChg chg="addSp delSp modSp mod">
        <pc:chgData name="steve nice" userId="7b000f61b502b40f" providerId="LiveId" clId="{93D2D327-7CB2-4985-8FEB-22C1E448BF09}" dt="2026-05-28T05:21:26.876" v="30"/>
        <pc:sldMkLst>
          <pc:docMk/>
          <pc:sldMk cId="0" sldId="267"/>
        </pc:sldMkLst>
        <pc:picChg chg="del">
          <ac:chgData name="steve nice" userId="7b000f61b502b40f" providerId="LiveId" clId="{93D2D327-7CB2-4985-8FEB-22C1E448BF09}" dt="2026-05-28T05:18:45.675" v="1" actId="478"/>
          <ac:picMkLst>
            <pc:docMk/>
            <pc:sldMk cId="0" sldId="267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26.876" v="30"/>
          <ac:picMkLst>
            <pc:docMk/>
            <pc:sldMk cId="0" sldId="267"/>
            <ac:picMk id="15" creationId="{5C24D876-2D16-D2CE-9CC5-4B6D8A1960F2}"/>
          </ac:picMkLst>
        </pc:picChg>
      </pc:sldChg>
      <pc:sldChg chg="addSp delSp modSp mod">
        <pc:chgData name="steve nice" userId="7b000f61b502b40f" providerId="LiveId" clId="{93D2D327-7CB2-4985-8FEB-22C1E448BF09}" dt="2026-05-28T19:30:30.501" v="49"/>
        <pc:sldMkLst>
          <pc:docMk/>
          <pc:sldMk cId="0" sldId="268"/>
        </pc:sldMkLst>
        <pc:spChg chg="mod">
          <ac:chgData name="steve nice" userId="7b000f61b502b40f" providerId="LiveId" clId="{93D2D327-7CB2-4985-8FEB-22C1E448BF09}" dt="2026-05-28T19:30:30.501" v="49"/>
          <ac:spMkLst>
            <pc:docMk/>
            <pc:sldMk cId="0" sldId="268"/>
            <ac:spMk id="9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8:57.056" v="4" actId="478"/>
          <ac:picMkLst>
            <pc:docMk/>
            <pc:sldMk cId="0" sldId="268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30.149" v="31"/>
          <ac:picMkLst>
            <pc:docMk/>
            <pc:sldMk cId="0" sldId="268"/>
            <ac:picMk id="20" creationId="{7A0C82EB-9D34-BBAE-0ECB-8D9B0F82A6D6}"/>
          </ac:picMkLst>
        </pc:picChg>
      </pc:sldChg>
      <pc:sldChg chg="addSp delSp modSp mod">
        <pc:chgData name="steve nice" userId="7b000f61b502b40f" providerId="LiveId" clId="{93D2D327-7CB2-4985-8FEB-22C1E448BF09}" dt="2026-05-28T05:21:34.310" v="32"/>
        <pc:sldMkLst>
          <pc:docMk/>
          <pc:sldMk cId="0" sldId="269"/>
        </pc:sldMkLst>
        <pc:picChg chg="del">
          <ac:chgData name="steve nice" userId="7b000f61b502b40f" providerId="LiveId" clId="{93D2D327-7CB2-4985-8FEB-22C1E448BF09}" dt="2026-05-28T05:18:53.208" v="3" actId="478"/>
          <ac:picMkLst>
            <pc:docMk/>
            <pc:sldMk cId="0" sldId="269"/>
            <ac:picMk id="7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34.310" v="32"/>
          <ac:picMkLst>
            <pc:docMk/>
            <pc:sldMk cId="0" sldId="269"/>
            <ac:picMk id="14" creationId="{0D2EE7F8-A2EE-7CAA-CF15-E056B6336DE6}"/>
          </ac:picMkLst>
        </pc:picChg>
      </pc:sldChg>
      <pc:sldChg chg="addSp delSp modSp mod">
        <pc:chgData name="steve nice" userId="7b000f61b502b40f" providerId="LiveId" clId="{93D2D327-7CB2-4985-8FEB-22C1E448BF09}" dt="2026-05-28T19:30:40.130" v="50"/>
        <pc:sldMkLst>
          <pc:docMk/>
          <pc:sldMk cId="0" sldId="270"/>
        </pc:sldMkLst>
        <pc:spChg chg="mod">
          <ac:chgData name="steve nice" userId="7b000f61b502b40f" providerId="LiveId" clId="{93D2D327-7CB2-4985-8FEB-22C1E448BF09}" dt="2026-05-28T19:30:40.130" v="50"/>
          <ac:spMkLst>
            <pc:docMk/>
            <pc:sldMk cId="0" sldId="270"/>
            <ac:spMk id="10" creationId="{00000000-0000-0000-0000-000000000000}"/>
          </ac:spMkLst>
        </pc:spChg>
        <pc:picChg chg="del">
          <ac:chgData name="steve nice" userId="7b000f61b502b40f" providerId="LiveId" clId="{93D2D327-7CB2-4985-8FEB-22C1E448BF09}" dt="2026-05-28T05:18:43.716" v="0" actId="478"/>
          <ac:picMkLst>
            <pc:docMk/>
            <pc:sldMk cId="0" sldId="270"/>
            <ac:picMk id="8" creationId="{00000000-0000-0000-0000-000000000000}"/>
          </ac:picMkLst>
        </pc:picChg>
        <pc:picChg chg="add mod">
          <ac:chgData name="steve nice" userId="7b000f61b502b40f" providerId="LiveId" clId="{93D2D327-7CB2-4985-8FEB-22C1E448BF09}" dt="2026-05-28T05:21:38.304" v="33"/>
          <ac:picMkLst>
            <pc:docMk/>
            <pc:sldMk cId="0" sldId="270"/>
            <ac:picMk id="22" creationId="{E7CA3C9D-0E24-7454-6CC4-59A14385009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92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4667098"/>
            <a:ext cx="11106302" cy="1619402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4667098"/>
            <a:ext cx="57607" cy="1619402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90681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 for Barentz HI&amp;I — Executive Overview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619402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it is: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Oligosaccharide Hydrochloride (Chitosan IG), a highly water‑soluble, low‑MW, cationic biopolymer with ~70 mV zeta potential derived from mushroom or insect chitin.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495398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Barentz: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Delivers multi‑category performance roles including soil suspension, anti‑redeposition, rinse clarity, film formation, and streak/spot control coupled with a strong sustainability profile.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524098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 of Opportunity: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Addresses 7 HI&amp;I categories including Laundry, Dishwash, Floor Care, Hard Surface, Industrial Cleaning, Textile/Carpet, and Vehicle Care with optimized cost-in-use formulations.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857707" y="4858207"/>
            <a:ext cx="10478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Commercial Parameters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275174"/>
            <a:ext cx="1116391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Selling Price (FOB, Freight Not Included):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1–499 kg: $105.30/kg | 500–999 kg: $97.20/kg | ≥1,000 kg: $89.10/kg </a:t>
            </a:r>
            <a:endParaRPr lang="en-US" sz="15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703113"/>
            <a:ext cx="1047811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0.01-0.10% w/w </a:t>
            </a:r>
            <a:endParaRPr lang="en-US" sz="15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76E55A-675B-BC0F-6CD7-2E549FE76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4953305"/>
            <a:ext cx="11106302" cy="1333195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4953305"/>
            <a:ext cx="57607" cy="1333195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54781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Industrial Cleaning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7354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Alkalies/solvents, surfactants, chelants, silicates, corrosion inhibitors.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33549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Anti-redeposition under high soil load, fines/metal particulate capture, clarifies spent baths, reduces downstream filter load, and provides light flash-rust inhibition via film formation.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381451"/>
            <a:ext cx="110496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0.02% – 0.10% depending on bath turnover.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4048049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Dose inline or in concentrate to maintain ppm levels; validate performance via DCO or soil load ramp tests. 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143500"/>
            <a:ext cx="10478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Limitations</a:t>
            </a:r>
            <a:endParaRPr lang="en-US" sz="18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512918"/>
            <a:ext cx="104781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These Conditions: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Very high pH and strong oxidants reduce the benefit. Always check corrosion inhibitor compatibility. </a:t>
            </a:r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E4CC08-688A-C4F4-F337-67DE83744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810098"/>
            <a:ext cx="11106302" cy="857707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810098"/>
            <a:ext cx="57607" cy="857707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476402"/>
            <a:ext cx="8382305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Industrial Cleaning — Cost Comparison</a:t>
            </a:r>
            <a:endParaRPr lang="en-US" sz="24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7354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5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5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686507"/>
            <a:ext cx="108109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Surfactant Blend: $1.8–$2.6 | Silicate: $0.9–$1.3 | Solvent (Glycol Ether): $1.6–$2.2</a:t>
            </a:r>
            <a:endParaRPr lang="en-US" sz="13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2943454"/>
            <a:ext cx="108109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EDTA: $1.7–$2.5</a:t>
            </a:r>
            <a:endParaRPr lang="en-US" sz="1300" dirty="0"/>
          </a:p>
        </p:txBody>
      </p:sp>
      <p:sp>
        <p:nvSpPr>
          <p:cNvPr id="13" name="Text 9"/>
          <p:cNvSpPr txBox="1"/>
          <p:nvPr/>
        </p:nvSpPr>
        <p:spPr>
          <a:xfrm>
            <a:off x="571500" y="3524098"/>
            <a:ext cx="117354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0.03% (0.3 kg) = $26.73 | 0.04% (0.4 kg) = $35.64 | 0.05% (0.5 kg) = $44.55 </a:t>
            </a:r>
            <a:endParaRPr lang="en-US" sz="1500" dirty="0"/>
          </a:p>
        </p:txBody>
      </p:sp>
      <p:sp>
        <p:nvSpPr>
          <p:cNvPr id="14" name="Text 10"/>
          <p:cNvSpPr txBox="1"/>
          <p:nvPr/>
        </p:nvSpPr>
        <p:spPr>
          <a:xfrm>
            <a:off x="571500" y="4381805"/>
            <a:ext cx="11049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(Net impact vs. current ingredient set per 1,000 kg batch):</a:t>
            </a:r>
            <a:endParaRPr lang="en-US" sz="15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4686300"/>
            <a:ext cx="108109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0.03%):</a:t>
            </a: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+$11.9 to +$15.9</a:t>
            </a:r>
            <a:endParaRPr lang="en-US" sz="13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4943246"/>
            <a:ext cx="108109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0.04%):</a:t>
            </a: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+$19.2 to +$22.2</a:t>
            </a:r>
            <a:endParaRPr lang="en-US" sz="13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5201107"/>
            <a:ext cx="108109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0.03% + OPEX):</a:t>
            </a: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-$2.1 to +$0.9</a:t>
            </a:r>
            <a:endParaRPr lang="en-US" sz="1300" dirty="0"/>
          </a:p>
        </p:txBody>
      </p:sp>
      <p:sp>
        <p:nvSpPr>
          <p:cNvPr id="18" name="Text 14"/>
          <p:cNvSpPr txBox="1"/>
          <p:nvPr/>
        </p:nvSpPr>
        <p:spPr>
          <a:xfrm>
            <a:off x="857707" y="5905195"/>
            <a:ext cx="10478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500" dirty="0"/>
          </a:p>
        </p:txBody>
      </p:sp>
      <p:sp>
        <p:nvSpPr>
          <p:cNvPr id="19" name="Text 15"/>
          <p:cNvSpPr txBox="1"/>
          <p:nvPr/>
        </p:nvSpPr>
        <p:spPr>
          <a:xfrm>
            <a:off x="857707" y="6172200"/>
            <a:ext cx="111639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 on total cost of operations (bath life, filter media, waste fees), not raw material alone. Position for overall operational savings.</a:t>
            </a:r>
            <a:endParaRPr lang="en-US" sz="13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19E4417-6CF5-8242-0F64-4E8108BC2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333695"/>
            <a:ext cx="11106302" cy="1238098"/>
          </a:xfrm>
          <a:prstGeom prst="rect">
            <a:avLst/>
          </a:prstGeom>
          <a:solidFill>
            <a:srgbClr val="FFF3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333695"/>
            <a:ext cx="57607" cy="123809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90681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Textile/Carpet/Upholstery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Surfactants, solvents, acrylic/CMC/PVP anti-redeposition agents, enzymes, defoamers, and odor absorbers.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Forms a fiber-affinitive cationic microfilm to prevent redeposition, improves particulate lift in extraction cleaning, reduces dye bleed/transfer risks, and provides an adjunct soft-hand feel.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524098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Recommended 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0.02–0.05% w/w in presprays and extractants; 0.05–0.10% w/w in rinse aids and fabric refreshers.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438180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Verify colorfastness on target fabrics, align compatibility with defoamer levels, and evaluate resoil metrics post-clean to confirm benefits. 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477256"/>
            <a:ext cx="10478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Limitations</a:t>
            </a:r>
            <a:endParaRPr lang="en-US" sz="18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846674"/>
            <a:ext cx="104781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Warnings: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strong oxidizers which can degrade the polymer. Carefully manage the anionic surfactant load to prevent coacervate haze formation. </a:t>
            </a:r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24D876-2D16-D2CE-9CC5-4B6D8A196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190549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810098"/>
            <a:ext cx="11106302" cy="857707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810098"/>
            <a:ext cx="57607" cy="857707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476402"/>
            <a:ext cx="8382305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Textile/Carpet/Upholstery — Cost Comparison</a:t>
            </a:r>
            <a:endParaRPr lang="en-US" sz="21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429207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72765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Anti-Redeposition Polymer: $2.0–$3.0 | Surfactant Blend: $1.8–$2.6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303306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Solvent: $1.6–$2.2 | Enzymes: $20–$40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571500" y="3619195"/>
            <a:ext cx="1117854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0.02% (0.2 kg) = $17.82 | 0.03% (0.3 kg) = $26.73 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571500" y="4381805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(Net impact vs. current ingredient set per 1,000 kg batch):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4728362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+$14.6 to +$15.6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5032858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0.03%):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+$14.9 to +$17.9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5337353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-$3.4 to +$0.6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857707" y="5905195"/>
            <a:ext cx="10478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500" dirty="0"/>
          </a:p>
        </p:txBody>
      </p:sp>
      <p:sp>
        <p:nvSpPr>
          <p:cNvPr id="19" name="Text 15"/>
          <p:cNvSpPr txBox="1"/>
          <p:nvPr/>
        </p:nvSpPr>
        <p:spPr>
          <a:xfrm>
            <a:off x="857707" y="6172200"/>
            <a:ext cx="111639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professional carpet care where lower re-soiling callbacks and fewer re-cleans justify near-neutral raw material costs.</a:t>
            </a:r>
            <a:endParaRPr lang="en-US" sz="13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A0C82EB-9D34-BBAE-0ECB-8D9B0F82A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429707"/>
            <a:ext cx="11106302" cy="952805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429707"/>
            <a:ext cx="57607" cy="952805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3823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 Care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619402"/>
            <a:ext cx="117354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SLES/AES + betaines/APG, hydrophobic polymers/waxes, sequestrants, builders.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47619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Enhances soil suspension in high‑soil truck/car washes; improves rinse clarity; acts as a cationic film former for sheeting and anti‑spotting; significantly reduces tunnel carryover soils.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61919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0.01% – 0.03% w/w in shampoos/foams; 0.02% – 0.05% w/w in presoaks/bug removers.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4476902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Balance anionic/cationic ratio to maintain foam stability; physically check glass for spotting; best paired with APG or betaine blends for maximum compatibility. 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572354"/>
            <a:ext cx="104781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Limitations: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Very high anionic loads can suppress the cationic performance benefits. Strictly avoid interactions with strong oxidants. 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2EE7F8-A2EE-7CAA-CF15-E056B6336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095451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381244"/>
            <a:ext cx="11106302" cy="761695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381244"/>
            <a:ext cx="57607" cy="761695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71500" y="6238951"/>
            <a:ext cx="11048695" cy="476402"/>
          </a:xfrm>
          <a:prstGeom prst="roundRect">
            <a:avLst>
              <a:gd name="adj" fmla="val 30710"/>
            </a:avLst>
          </a:prstGeom>
          <a:solidFill>
            <a:srgbClr val="0A254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 txBox="1"/>
          <p:nvPr/>
        </p:nvSpPr>
        <p:spPr>
          <a:xfrm>
            <a:off x="3238805" y="381305"/>
            <a:ext cx="83823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 Care — Cost Comparison</a:t>
            </a:r>
            <a:endParaRPr lang="en-US" sz="24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1238098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2000707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6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234726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SLES 70%: $1.5–$2.3 | Betaine: $1.8–$2.6 | APG: $2.0–$3.0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809244" y="2651760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Acrylic Dispersant: $2.0–$3.0 | Wax Polymer: $2.0–$4.0</a:t>
            </a:r>
            <a:endParaRPr lang="en-US" sz="1500" dirty="0"/>
          </a:p>
        </p:txBody>
      </p:sp>
      <p:sp>
        <p:nvSpPr>
          <p:cNvPr id="14" name="Text 10"/>
          <p:cNvSpPr txBox="1"/>
          <p:nvPr/>
        </p:nvSpPr>
        <p:spPr>
          <a:xfrm>
            <a:off x="571500" y="3047695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0.01% (0.1 kg) = $8.91 | 0.02% (0.2 kg) = $17.82 | 0.03% (0.3 kg) = $26.73 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571500" y="3810305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(Net impact vs. current ingredient set per 1,000 kg batch):</a:t>
            </a:r>
            <a:endParaRPr lang="en-US" sz="16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4156862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0.01%):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+$7.3 to +$8.3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4461358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+$7.6 to +$10.6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809244" y="4765853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+$0.6 to +$3.6</a:t>
            </a:r>
            <a:endParaRPr lang="en-US" sz="1500" dirty="0"/>
          </a:p>
        </p:txBody>
      </p:sp>
      <p:sp>
        <p:nvSpPr>
          <p:cNvPr id="19" name="Text 15"/>
          <p:cNvSpPr txBox="1"/>
          <p:nvPr/>
        </p:nvSpPr>
        <p:spPr>
          <a:xfrm>
            <a:off x="857707" y="5477256"/>
            <a:ext cx="10478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500" dirty="0"/>
          </a:p>
        </p:txBody>
      </p:sp>
      <p:sp>
        <p:nvSpPr>
          <p:cNvPr id="20" name="Text 16"/>
          <p:cNvSpPr txBox="1"/>
          <p:nvPr/>
        </p:nvSpPr>
        <p:spPr>
          <a:xfrm>
            <a:off x="857707" y="5743346"/>
            <a:ext cx="104781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in premium tunnels/foams and rinses to defend price via reduced spotting/soiling and faster dry.</a:t>
            </a:r>
            <a:endParaRPr lang="en-US" sz="1300" dirty="0"/>
          </a:p>
        </p:txBody>
      </p:sp>
      <p:sp>
        <p:nvSpPr>
          <p:cNvPr id="21" name="Text 17"/>
          <p:cNvSpPr txBox="1"/>
          <p:nvPr/>
        </p:nvSpPr>
        <p:spPr>
          <a:xfrm>
            <a:off x="761695" y="6362395"/>
            <a:ext cx="10668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John Hott</a:t>
            </a: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| john@chitosanglobal.com | (423) 440-9795 | chitosanglobal.com </a:t>
            </a:r>
            <a:endParaRPr lang="en-US" sz="13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7CA3C9D-0E24-7454-6CC4-59A143850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4858207"/>
            <a:ext cx="11106302" cy="1524305"/>
          </a:xfrm>
          <a:prstGeom prst="rect">
            <a:avLst/>
          </a:prstGeom>
          <a:solidFill>
            <a:srgbClr val="FF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4858207"/>
            <a:ext cx="57607" cy="1524305"/>
          </a:xfrm>
          <a:prstGeom prst="rect">
            <a:avLst/>
          </a:prstGeom>
          <a:solidFill>
            <a:srgbClr val="C53030"/>
          </a:solidFill>
          <a:ln w="12700">
            <a:solidFill>
              <a:srgbClr val="C5303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3823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Laundry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619402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Anionic/nonionic surfactants (LAS/SLES, AE), acrylics (PAA, CMC), chelants, and enzymes.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457907"/>
            <a:ext cx="117354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Anti‑redeposition booster, soil release aid, rinse clarity/flocculation, and fabric conditioning.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333902"/>
            <a:ext cx="110496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0.02–0.08% w/w for liquids; 0.05–0.10% w/w for powders.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3829507"/>
            <a:ext cx="110496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Add in cool‑down, maintain pH 5–8.5, and pair with APGs. 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048402"/>
            <a:ext cx="10478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Limitations</a:t>
            </a:r>
            <a:endParaRPr lang="en-US" sz="18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437022"/>
            <a:ext cx="104781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Hypochlorite and strong oxidants.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 Anionic Loads: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 anionic loads can suppress the cationic benefit—stage addition carefully. </a:t>
            </a:r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7EB16DB-674A-A6F6-83D6-6B6CB88EE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810098"/>
            <a:ext cx="11106302" cy="857707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810098"/>
            <a:ext cx="57607" cy="857707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3823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Laundry — Cost Comparison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72765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SLES 70%: $1.5–$2.3 | Acrylic Dispersant: $2.0–$3.0 | Solvent (Glycol Ether): $1.6–$2.2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303306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EDTA: $1.7–$2.5 | Enzymes: $20–$40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571500" y="3524098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0.02% (0.2 kg) = $17.82 | 0.03% (0.3 kg) = $26.73 | 0.05% (0.5 kg) = $44.55 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571500" y="4381805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(Net impact vs. current ingredient set per 1,000 kg batch):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4728362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+$13.6 to +$14.6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5032858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0.03%):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+$14.9 to +$16.9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5337353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-$6.0 to +$2.0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809244" y="5905195"/>
            <a:ext cx="106207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400" dirty="0"/>
          </a:p>
        </p:txBody>
      </p:sp>
      <p:sp>
        <p:nvSpPr>
          <p:cNvPr id="19" name="Text 15"/>
          <p:cNvSpPr txBox="1"/>
          <p:nvPr/>
        </p:nvSpPr>
        <p:spPr>
          <a:xfrm>
            <a:off x="809244" y="6160313"/>
            <a:ext cx="106207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at 0.02–0.03% targeting partial acrylic dispersant and modest surfactant/solvent reductions. Optimize formulation after validating wash performance.</a:t>
            </a:r>
            <a:endParaRPr lang="en-US" sz="12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0FBFDC9-DDDD-38DC-6B28-803FA1363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4667098"/>
            <a:ext cx="11106302" cy="1809598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4667098"/>
            <a:ext cx="57607" cy="1809598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3823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Dishwash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619402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Manual: SLES/AES + APG, solvents, salts/viscosity builders, acrylic dispersants. Auto: Enzymes, anti-spot polymers, rinse aids.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572207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Soil suspension and anti‑redeposition, streak and film control via cationic microfilm, foam quality modulation with APG, and rinse clarity improvement; adjunct to anti‑spot in auto.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905402"/>
            <a:ext cx="110496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Manual: 0.01% – 0.05% w/w | Auto: 0.02% – 0.06% w/w.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857707" y="4858207"/>
            <a:ext cx="10478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 &amp; Cautions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275174"/>
            <a:ext cx="1116391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Tips: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Pair with APG/nonionics for stability; validate glass streak and spot metrics; maintain pH 5–8. 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732374"/>
            <a:ext cx="104781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Limit exposure to chlorine bleach; manage anionic:cationic ratio to avoid viscosity shocks or phase separation. </a:t>
            </a:r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FD2870-18E3-21EE-838E-E1303D1EE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810098"/>
            <a:ext cx="11106302" cy="857707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810098"/>
            <a:ext cx="57607" cy="857707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381305"/>
            <a:ext cx="8382305" cy="952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Dishwash — Cost Comparison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72765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SLES: $1.5–$2.3 | APG: $2.0–$3.0 | Acrylic Dispersant: $2.0–$3.0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303306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Solvent: $1.6–$2.2 | Fragrance: $8–$15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571500" y="3619195"/>
            <a:ext cx="1143000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0.015% (0.15 kg) = $13.37 | 0.02% (0.2 kg) = $17.82 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571500" y="4381805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— Net impact vs. current ingredient set per 1,000 kg batch: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4728362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0.015%):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+$9.5 to +$10.5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5032858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+$8.6 to +$11.6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5337353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-$0.4 to +$1.6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857707" y="5952744"/>
            <a:ext cx="10478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500" dirty="0"/>
          </a:p>
        </p:txBody>
      </p:sp>
      <p:sp>
        <p:nvSpPr>
          <p:cNvPr id="19" name="Text 15"/>
          <p:cNvSpPr txBox="1"/>
          <p:nvPr/>
        </p:nvSpPr>
        <p:spPr>
          <a:xfrm>
            <a:off x="857707" y="6219749"/>
            <a:ext cx="111639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 in premium no-streak/eco SKUs; tune acrylic and surfactant reductions to approach neutral economics.</a:t>
            </a:r>
            <a:endParaRPr lang="en-US" sz="13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4FA6A1-BD20-E02F-ABBB-1EE7B435C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381244"/>
            <a:ext cx="11106302" cy="1143000"/>
          </a:xfrm>
          <a:prstGeom prst="rect">
            <a:avLst/>
          </a:prstGeom>
          <a:solidFill>
            <a:srgbClr val="FFF4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381244"/>
            <a:ext cx="57607" cy="1143000"/>
          </a:xfrm>
          <a:prstGeom prst="rect">
            <a:avLst/>
          </a:prstGeom>
          <a:solidFill>
            <a:srgbClr val="D32F2F"/>
          </a:solidFill>
          <a:ln w="12700">
            <a:solidFill>
              <a:srgbClr val="D32F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38230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Floor Care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619402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Acrylic/metal-crosslinked polymer emulsions, wax emulsions, plasticizers, leveling aids, and defoamers.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495398"/>
            <a:ext cx="110496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Functions as a co-binder and film modifier. It improves scuff resistance, early hardness, recoat adhesion, and dirt pick-up resistance, with the potential to reduce zinc crosslinker requirements.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61919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0.05% - 0.20% on total formula. Should be added post-neutralization to ensure stability.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449610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Screen with target acrylics for minimum film forming temperature and leveling. Check gloss build and black-heel mark resistance. Optimal performance at pH 7-9. 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524805"/>
            <a:ext cx="104781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Considerations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871362"/>
            <a:ext cx="1047811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Watch-outs: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using hypochlorite maintenance cleaners over fresh films. Always verify clarity and compatibility in high-solids systems. </a:t>
            </a:r>
            <a:endParaRPr lang="en-US" sz="15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268EE1-EF33-7393-CA59-5C29BED76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810098"/>
            <a:ext cx="11106302" cy="857707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810098"/>
            <a:ext cx="57607" cy="857707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381305"/>
            <a:ext cx="83823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Floor Care — Cost Comparison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72765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Acrylic Emulsion Solids: $1.8–$2.8 | Wax Emulsion: $1.8–$2.5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303306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Zinc Crosslinker: $2.0–$3.0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571500" y="3524098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0.05% (0.5 kg) = $44.55 | 0.08% (0.8 kg) = $71.28 | 0.10% (1.0 kg) = $89.10 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571500" y="4381805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(Net impact vs. current ingredient set per 1,000 kg batch):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4728362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0.05%):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+$16.6 to +$26.6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5032858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0.08%):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+$16.5 to +$22.5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5337353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0.10%):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+$3.0 to +$19.0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857707" y="5905195"/>
            <a:ext cx="10478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500" dirty="0"/>
          </a:p>
        </p:txBody>
      </p:sp>
      <p:sp>
        <p:nvSpPr>
          <p:cNvPr id="19" name="Text 15"/>
          <p:cNvSpPr txBox="1"/>
          <p:nvPr/>
        </p:nvSpPr>
        <p:spPr>
          <a:xfrm>
            <a:off x="857707" y="6172200"/>
            <a:ext cx="104781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as a premium finish modifier to defend price via durability claims rather than raw cost only.</a:t>
            </a:r>
            <a:endParaRPr lang="en-US" sz="13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5B33BD5-7F28-E77D-FA8F-15ADBE8FB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143500"/>
            <a:ext cx="11106302" cy="1333195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143500"/>
            <a:ext cx="57607" cy="1333195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571500"/>
            <a:ext cx="8949233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Hard Surface Cleaning — How Chitosan IG Fits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619402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Set: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Anionic/nonionic surfactants, glycol-ether solvents, organic acids, acrylic dispersants, silicates. 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47619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Roles: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Anti-redeposition and soil suspension, streak and film control, rinse water clarification, synergy with organic acids, and improved particulate capture in mops and pads. 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3619195"/>
            <a:ext cx="110496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0.02% – 0.08% w/w. 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4381805"/>
            <a:ext cx="11049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Tips:</a:t>
            </a: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Combine with APGs for eco-claims, validate gloss and streak metrics, pH 4.0–8.5 preferred. 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857707" y="5333695"/>
            <a:ext cx="10478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Limitations</a:t>
            </a:r>
            <a:endParaRPr lang="en-US" sz="1800" dirty="0"/>
          </a:p>
        </p:txBody>
      </p:sp>
      <p:sp>
        <p:nvSpPr>
          <p:cNvPr id="14" name="Text 10"/>
          <p:cNvSpPr txBox="1"/>
          <p:nvPr/>
        </p:nvSpPr>
        <p:spPr>
          <a:xfrm>
            <a:off x="857707" y="5703113"/>
            <a:ext cx="104781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 oxidizers; manage high anionic loads carefully by staging or split-adding during formulation to avoid precipitation.</a:t>
            </a:r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B4AAC9-18D4-FDF6-84B5-BBF494625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5142f3536216e2d075beeca22fddd15.png"/>
          <p:cNvPicPr>
            <a:picLocks noChangeAspect="1"/>
          </p:cNvPicPr>
          <p:nvPr/>
        </p:nvPicPr>
        <p:blipFill>
          <a:blip r:embed="rId3"/>
          <a:srcRect l="-402" r="-402"/>
          <a:stretch/>
        </p:blipFill>
        <p:spPr>
          <a:xfrm>
            <a:off x="571500" y="1285646"/>
            <a:ext cx="11048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" y="5810098"/>
            <a:ext cx="11106302" cy="857707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5810098"/>
            <a:ext cx="57607" cy="857707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3238805" y="381305"/>
            <a:ext cx="83823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Hard Surface Cleaning — Cost Comparison</a:t>
            </a:r>
            <a:endParaRPr lang="en-US" sz="2500" dirty="0"/>
          </a:p>
        </p:txBody>
      </p:sp>
      <p:sp>
        <p:nvSpPr>
          <p:cNvPr id="9" name="Text 5"/>
          <p:cNvSpPr txBox="1"/>
          <p:nvPr/>
        </p:nvSpPr>
        <p:spPr>
          <a:xfrm>
            <a:off x="571500" y="1524305"/>
            <a:ext cx="110496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Selling Price (FOB, Freight Not Included):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$89.10/kg (≥1,000 kg) | $97.20/kg (500–999 kg) | $105.30/kg (1–499 kg) 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571500" y="2381098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Incumbent Benchmarks (per kg):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727655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SLES: $1.5–$2.3 | Acrylic Dispersant: $2.0–$3.0 | Solvent: $1.6–$2.2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571500" y="3524098"/>
            <a:ext cx="1117854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 Addition Cost (per 1,000 kg batch):</a:t>
            </a:r>
            <a:r>
              <a:rPr lang="en-US" sz="16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0.02% (0.2 kg) = $17.82 | 0.03% (0.3 kg) = $26.73 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571500" y="4381805"/>
            <a:ext cx="110496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Scenarios (Net impact vs. current ingredient set per 1,000 kg batch):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809244" y="4728362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+$10.6 to +$12.6</a:t>
            </a:r>
            <a:endParaRPr lang="en-US" sz="15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5032858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Balanced (IG 0.03%):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+$12.9 to +$13.9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5337353"/>
            <a:ext cx="10810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Aggressive (IG 0.02%):</a:t>
            </a: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-$4.4 to +$0.6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857707" y="5905195"/>
            <a:ext cx="10478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857707" y="6172200"/>
            <a:ext cx="111639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Best fit in premium streak-free and bathroom SKUs. Performance improvements can justify near-neutral economics.</a:t>
            </a:r>
            <a:endParaRPr lang="en-US" sz="13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C873D2-B255-8386-3765-1DFB80392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45" y="242248"/>
            <a:ext cx="1000265" cy="8668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2347</Words>
  <Application>Microsoft Office PowerPoint</Application>
  <PresentationFormat>Widescreen</PresentationFormat>
  <Paragraphs>155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1</cp:revision>
  <dcterms:created xsi:type="dcterms:W3CDTF">2026-05-28T05:17:04Z</dcterms:created>
  <dcterms:modified xsi:type="dcterms:W3CDTF">2026-05-28T19:30:52Z</dcterms:modified>
</cp:coreProperties>
</file>