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33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15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Relationship Id="rId14" Type="http://schemas.openxmlformats.org/officeDocument/2006/relationships/image" Target="../media/image1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3" Type="http://schemas.openxmlformats.org/officeDocument/2006/relationships/image" Target="../media/image147.png"/><Relationship Id="rId21" Type="http://schemas.openxmlformats.org/officeDocument/2006/relationships/image" Target="../media/image164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102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5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12" Type="http://schemas.openxmlformats.org/officeDocument/2006/relationships/image" Target="../media/image1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0.png"/><Relationship Id="rId11" Type="http://schemas.openxmlformats.org/officeDocument/2006/relationships/image" Target="../media/image31.png"/><Relationship Id="rId5" Type="http://schemas.openxmlformats.org/officeDocument/2006/relationships/image" Target="../media/image169.png"/><Relationship Id="rId10" Type="http://schemas.openxmlformats.org/officeDocument/2006/relationships/image" Target="../media/image26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11" Type="http://schemas.openxmlformats.org/officeDocument/2006/relationships/image" Target="../media/image184.png"/><Relationship Id="rId5" Type="http://schemas.openxmlformats.org/officeDocument/2006/relationships/image" Target="../media/image178.pn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7.png"/><Relationship Id="rId18" Type="http://schemas.openxmlformats.org/officeDocument/2006/relationships/image" Target="../media/image202.png"/><Relationship Id="rId26" Type="http://schemas.openxmlformats.org/officeDocument/2006/relationships/image" Target="../media/image210.png"/><Relationship Id="rId3" Type="http://schemas.openxmlformats.org/officeDocument/2006/relationships/image" Target="../media/image13.png"/><Relationship Id="rId21" Type="http://schemas.openxmlformats.org/officeDocument/2006/relationships/image" Target="../media/image205.png"/><Relationship Id="rId34" Type="http://schemas.openxmlformats.org/officeDocument/2006/relationships/image" Target="../media/image217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17" Type="http://schemas.openxmlformats.org/officeDocument/2006/relationships/image" Target="../media/image201.png"/><Relationship Id="rId25" Type="http://schemas.openxmlformats.org/officeDocument/2006/relationships/image" Target="../media/image209.png"/><Relationship Id="rId33" Type="http://schemas.openxmlformats.org/officeDocument/2006/relationships/image" Target="../media/image10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0.png"/><Relationship Id="rId20" Type="http://schemas.openxmlformats.org/officeDocument/2006/relationships/image" Target="../media/image204.png"/><Relationship Id="rId29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24" Type="http://schemas.openxmlformats.org/officeDocument/2006/relationships/image" Target="../media/image208.png"/><Relationship Id="rId32" Type="http://schemas.openxmlformats.org/officeDocument/2006/relationships/image" Target="../media/image216.png"/><Relationship Id="rId5" Type="http://schemas.openxmlformats.org/officeDocument/2006/relationships/image" Target="../media/image189.png"/><Relationship Id="rId15" Type="http://schemas.openxmlformats.org/officeDocument/2006/relationships/image" Target="../media/image199.png"/><Relationship Id="rId23" Type="http://schemas.openxmlformats.org/officeDocument/2006/relationships/image" Target="../media/image207.png"/><Relationship Id="rId28" Type="http://schemas.openxmlformats.org/officeDocument/2006/relationships/image" Target="../media/image212.png"/><Relationship Id="rId10" Type="http://schemas.openxmlformats.org/officeDocument/2006/relationships/image" Target="../media/image194.png"/><Relationship Id="rId19" Type="http://schemas.openxmlformats.org/officeDocument/2006/relationships/image" Target="../media/image203.png"/><Relationship Id="rId31" Type="http://schemas.openxmlformats.org/officeDocument/2006/relationships/image" Target="../media/image215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Relationship Id="rId22" Type="http://schemas.openxmlformats.org/officeDocument/2006/relationships/image" Target="../media/image206.png"/><Relationship Id="rId27" Type="http://schemas.openxmlformats.org/officeDocument/2006/relationships/image" Target="../media/image211.png"/><Relationship Id="rId30" Type="http://schemas.openxmlformats.org/officeDocument/2006/relationships/image" Target="../media/image214.png"/><Relationship Id="rId8" Type="http://schemas.openxmlformats.org/officeDocument/2006/relationships/image" Target="../media/image19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145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5" Type="http://schemas.openxmlformats.org/officeDocument/2006/relationships/image" Target="../media/image230.png"/><Relationship Id="rId10" Type="http://schemas.openxmlformats.org/officeDocument/2006/relationships/image" Target="../media/image225.png"/><Relationship Id="rId19" Type="http://schemas.openxmlformats.org/officeDocument/2006/relationships/image" Target="../media/image233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Relationship Id="rId14" Type="http://schemas.openxmlformats.org/officeDocument/2006/relationships/image" Target="../media/image2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7.png"/><Relationship Id="rId21" Type="http://schemas.openxmlformats.org/officeDocument/2006/relationships/image" Target="../media/image44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5" Type="http://schemas.openxmlformats.org/officeDocument/2006/relationships/image" Target="../media/image38.png"/><Relationship Id="rId23" Type="http://schemas.openxmlformats.org/officeDocument/2006/relationships/image" Target="../media/image46.jpg"/><Relationship Id="rId10" Type="http://schemas.openxmlformats.org/officeDocument/2006/relationships/image" Target="../media/image26.png"/><Relationship Id="rId19" Type="http://schemas.openxmlformats.org/officeDocument/2006/relationships/image" Target="../media/image42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7.png"/><Relationship Id="rId22" Type="http://schemas.openxmlformats.org/officeDocument/2006/relationships/image" Target="../media/image4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3" Type="http://schemas.openxmlformats.org/officeDocument/2006/relationships/image" Target="../media/image69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8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88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07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5.png"/><Relationship Id="rId7" Type="http://schemas.openxmlformats.org/officeDocument/2006/relationships/image" Target="../media/image78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11" Type="http://schemas.openxmlformats.org/officeDocument/2006/relationships/image" Target="../media/image132.png"/><Relationship Id="rId5" Type="http://schemas.openxmlformats.org/officeDocument/2006/relationships/image" Target="../media/image127.png"/><Relationship Id="rId15" Type="http://schemas.openxmlformats.org/officeDocument/2006/relationships/image" Target="../media/image107.png"/><Relationship Id="rId10" Type="http://schemas.openxmlformats.org/officeDocument/2006/relationships/image" Target="../media/image131.png"/><Relationship Id="rId4" Type="http://schemas.openxmlformats.org/officeDocument/2006/relationships/image" Target="../media/image126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831" y="-1296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en-US" sz="1000" kern="0" spc="52" dirty="0">
                <a:solidFill>
                  <a:srgbClr val="D1D5D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SCIENTIFIC LITERATURE SUPPORTED</a:t>
            </a:r>
            <a:endParaRPr lang="en-US" sz="1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76695" y="-2143354"/>
            <a:ext cx="8572500" cy="8572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-2381098" y="4476902"/>
            <a:ext cx="4762195" cy="4762195"/>
          </a:xfrm>
          <a:prstGeom prst="ellipse">
            <a:avLst/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3047695" y="3429000"/>
            <a:ext cx="75895" cy="75895"/>
          </a:xfrm>
          <a:prstGeom prst="ellipse">
            <a:avLst/>
          </a:prstGeom>
          <a:solidFill>
            <a:srgbClr val="22D3EE">
              <a:alpha val="7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8013802" y="1714500"/>
            <a:ext cx="114300" cy="114300"/>
          </a:xfrm>
          <a:prstGeom prst="ellipse">
            <a:avLst/>
          </a:prstGeom>
          <a:solidFill>
            <a:srgbClr val="FFFFFF">
              <a:alpha val="5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/>
        </p:blipFill>
        <p:spPr>
          <a:xfrm>
            <a:off x="8168335" y="2432304"/>
            <a:ext cx="2438705" cy="2438705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>
            <a:alphaModFix amt="20000"/>
          </a:blip>
          <a:srcRect/>
          <a:stretch/>
        </p:blipFill>
        <p:spPr>
          <a:xfrm>
            <a:off x="9982505" y="4864608"/>
            <a:ext cx="1218895" cy="121889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627735" y="3333902"/>
            <a:ext cx="6394399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2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Future of Natural </a:t>
            </a:r>
            <a:endParaRPr lang="en-US" sz="2200" dirty="0"/>
          </a:p>
          <a:p>
            <a:pPr marL="0" indent="0" algn="l">
              <a:buNone/>
            </a:pPr>
            <a:r>
              <a:rPr lang="en-US" sz="2200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Food Preservation </a:t>
            </a:r>
            <a:endParaRPr lang="en-US" sz="2200" dirty="0"/>
          </a:p>
        </p:txBody>
      </p:sp>
      <p:sp>
        <p:nvSpPr>
          <p:cNvPr id="12" name="Shape 6"/>
          <p:cNvSpPr/>
          <p:nvPr/>
        </p:nvSpPr>
        <p:spPr>
          <a:xfrm>
            <a:off x="609905" y="4466844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rcRect t="-26497" b="-26497"/>
          <a:stretch/>
        </p:blipFill>
        <p:spPr>
          <a:xfrm>
            <a:off x="724205" y="4524451"/>
            <a:ext cx="152705" cy="2670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1143000" y="4429354"/>
            <a:ext cx="263530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Grade Chitosan Oligosaccharide Lactate +60 mV Surface Charge</a:t>
            </a:r>
            <a:endParaRPr lang="en-US" sz="1050" dirty="0"/>
          </a:p>
        </p:txBody>
      </p:sp>
      <p:sp>
        <p:nvSpPr>
          <p:cNvPr id="15" name="Text 8"/>
          <p:cNvSpPr txBox="1"/>
          <p:nvPr/>
        </p:nvSpPr>
        <p:spPr>
          <a:xfrm>
            <a:off x="1153973" y="4710988"/>
            <a:ext cx="2610612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Strong electrostatic pathogen elimination</a:t>
            </a:r>
            <a:endParaRPr lang="en-US" sz="1000" dirty="0"/>
          </a:p>
        </p:txBody>
      </p:sp>
      <p:sp>
        <p:nvSpPr>
          <p:cNvPr id="16" name="Shape 9"/>
          <p:cNvSpPr/>
          <p:nvPr/>
        </p:nvSpPr>
        <p:spPr>
          <a:xfrm>
            <a:off x="3824935" y="4466844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7"/>
          <a:srcRect t="-27660" b="-27660"/>
          <a:stretch/>
        </p:blipFill>
        <p:spPr>
          <a:xfrm>
            <a:off x="3930091" y="4524451"/>
            <a:ext cx="171907" cy="267005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4358945" y="4429354"/>
            <a:ext cx="252648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BSF &amp; Fungal Sources</a:t>
            </a:r>
            <a:endParaRPr lang="en-US" sz="1300" dirty="0"/>
          </a:p>
        </p:txBody>
      </p:sp>
      <p:sp>
        <p:nvSpPr>
          <p:cNvPr id="19" name="Text 11"/>
          <p:cNvSpPr txBox="1"/>
          <p:nvPr/>
        </p:nvSpPr>
        <p:spPr>
          <a:xfrm>
            <a:off x="4358945" y="4695444"/>
            <a:ext cx="28904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Sustainable Black Soldier Fly &amp; Mushrooms</a:t>
            </a:r>
            <a:endParaRPr lang="en-US" sz="1000" dirty="0"/>
          </a:p>
        </p:txBody>
      </p:sp>
      <p:sp>
        <p:nvSpPr>
          <p:cNvPr id="20" name="Shape 12"/>
          <p:cNvSpPr/>
          <p:nvPr/>
        </p:nvSpPr>
        <p:spPr>
          <a:xfrm>
            <a:off x="609905" y="5405018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8"/>
          <a:srcRect t="-27660" b="-27660"/>
          <a:stretch/>
        </p:blipFill>
        <p:spPr>
          <a:xfrm>
            <a:off x="714146" y="5462626"/>
            <a:ext cx="171907" cy="267005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1143000" y="5367528"/>
            <a:ext cx="2311603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Replacement</a:t>
            </a:r>
            <a:endParaRPr lang="en-US" sz="1300" dirty="0"/>
          </a:p>
        </p:txBody>
      </p:sp>
      <p:sp>
        <p:nvSpPr>
          <p:cNvPr id="23" name="Text 14"/>
          <p:cNvSpPr txBox="1"/>
          <p:nvPr/>
        </p:nvSpPr>
        <p:spPr>
          <a:xfrm>
            <a:off x="1143000" y="5633618"/>
            <a:ext cx="235823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Replaces Benzoates &amp; Sorbates</a:t>
            </a:r>
            <a:endParaRPr lang="en-US" sz="1000" dirty="0"/>
          </a:p>
        </p:txBody>
      </p:sp>
      <p:sp>
        <p:nvSpPr>
          <p:cNvPr id="24" name="Shape 15"/>
          <p:cNvSpPr/>
          <p:nvPr/>
        </p:nvSpPr>
        <p:spPr>
          <a:xfrm>
            <a:off x="3824935" y="5405018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164E63">
              <a:alpha val="40000"/>
            </a:srgbClr>
          </a:solidFill>
          <a:ln w="12700">
            <a:solidFill>
              <a:srgbClr val="06B6D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7" descr="preencoded.png"/>
          <p:cNvPicPr>
            <a:picLocks noChangeAspect="1"/>
          </p:cNvPicPr>
          <p:nvPr/>
        </p:nvPicPr>
        <p:blipFill>
          <a:blip r:embed="rId9"/>
          <a:srcRect t="-27660" b="-27660"/>
          <a:stretch/>
        </p:blipFill>
        <p:spPr>
          <a:xfrm>
            <a:off x="3930091" y="5462626"/>
            <a:ext cx="171907" cy="267005"/>
          </a:xfrm>
          <a:prstGeom prst="rect">
            <a:avLst/>
          </a:prstGeom>
        </p:spPr>
      </p:pic>
      <p:sp>
        <p:nvSpPr>
          <p:cNvPr id="26" name="Text 16"/>
          <p:cNvSpPr txBox="1"/>
          <p:nvPr/>
        </p:nvSpPr>
        <p:spPr>
          <a:xfrm>
            <a:off x="4358945" y="5367528"/>
            <a:ext cx="205099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Grade &amp; Safe</a:t>
            </a:r>
            <a:endParaRPr lang="en-US" sz="1300" dirty="0"/>
          </a:p>
        </p:txBody>
      </p:sp>
      <p:sp>
        <p:nvSpPr>
          <p:cNvPr id="27" name="Text 17"/>
          <p:cNvSpPr txBox="1"/>
          <p:nvPr/>
        </p:nvSpPr>
        <p:spPr>
          <a:xfrm>
            <a:off x="4358945" y="5633618"/>
            <a:ext cx="234635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Biocompatible &amp; Biodegradable</a:t>
            </a:r>
            <a:endParaRPr lang="en-US" sz="1000" dirty="0"/>
          </a:p>
        </p:txBody>
      </p:sp>
      <p:sp>
        <p:nvSpPr>
          <p:cNvPr id="28" name="Text 18"/>
          <p:cNvSpPr txBox="1"/>
          <p:nvPr/>
        </p:nvSpPr>
        <p:spPr>
          <a:xfrm>
            <a:off x="1333195" y="6274613"/>
            <a:ext cx="280355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pic>
        <p:nvPicPr>
          <p:cNvPr id="31" name="Image 8" descr="preencoded.png"/>
          <p:cNvPicPr>
            <a:picLocks noChangeAspect="1"/>
          </p:cNvPicPr>
          <p:nvPr/>
        </p:nvPicPr>
        <p:blipFill>
          <a:blip r:embed="rId10"/>
          <a:srcRect l="-3" r="-3"/>
          <a:stretch/>
        </p:blipFill>
        <p:spPr>
          <a:xfrm>
            <a:off x="7387438" y="1216229"/>
            <a:ext cx="4000500" cy="4762195"/>
          </a:xfrm>
          <a:prstGeom prst="rect">
            <a:avLst/>
          </a:prstGeom>
        </p:spPr>
      </p:pic>
      <p:sp>
        <p:nvSpPr>
          <p:cNvPr id="32" name="Shape 21"/>
          <p:cNvSpPr/>
          <p:nvPr/>
        </p:nvSpPr>
        <p:spPr>
          <a:xfrm>
            <a:off x="7701991" y="5013655"/>
            <a:ext cx="1609344" cy="705002"/>
          </a:xfrm>
          <a:prstGeom prst="roundRect">
            <a:avLst>
              <a:gd name="adj" fmla="val 7011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06B6D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2"/>
          <p:cNvSpPr txBox="1"/>
          <p:nvPr/>
        </p:nvSpPr>
        <p:spPr>
          <a:xfrm>
            <a:off x="7787030" y="5137099"/>
            <a:ext cx="14383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Dosage</a:t>
            </a:r>
            <a:endParaRPr lang="en-US" sz="900" dirty="0"/>
          </a:p>
        </p:txBody>
      </p:sp>
      <p:sp>
        <p:nvSpPr>
          <p:cNvPr id="34" name="Text 23"/>
          <p:cNvSpPr txBox="1"/>
          <p:nvPr/>
        </p:nvSpPr>
        <p:spPr>
          <a:xfrm>
            <a:off x="7787030" y="5328209"/>
            <a:ext cx="14383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endParaRPr lang="en-US" sz="1500" dirty="0"/>
          </a:p>
        </p:txBody>
      </p:sp>
      <p:sp>
        <p:nvSpPr>
          <p:cNvPr id="35" name="Shape 24"/>
          <p:cNvSpPr/>
          <p:nvPr/>
        </p:nvSpPr>
        <p:spPr>
          <a:xfrm>
            <a:off x="9430207" y="5025085"/>
            <a:ext cx="1609344" cy="705002"/>
          </a:xfrm>
          <a:prstGeom prst="roundRect">
            <a:avLst>
              <a:gd name="adj" fmla="val 7011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06B6D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5"/>
          <p:cNvSpPr txBox="1"/>
          <p:nvPr/>
        </p:nvSpPr>
        <p:spPr>
          <a:xfrm>
            <a:off x="9557843" y="5137099"/>
            <a:ext cx="14383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</a:t>
            </a:r>
            <a:endParaRPr lang="en-US" sz="900" dirty="0"/>
          </a:p>
        </p:txBody>
      </p:sp>
      <p:sp>
        <p:nvSpPr>
          <p:cNvPr id="37" name="Text 26"/>
          <p:cNvSpPr txBox="1"/>
          <p:nvPr/>
        </p:nvSpPr>
        <p:spPr>
          <a:xfrm>
            <a:off x="9567939" y="5346496"/>
            <a:ext cx="14383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Pathogens</a:t>
            </a:r>
            <a:endParaRPr lang="en-US" sz="1400" dirty="0"/>
          </a:p>
        </p:txBody>
      </p:sp>
      <p:sp>
        <p:nvSpPr>
          <p:cNvPr id="38" name="Shape 27"/>
          <p:cNvSpPr/>
          <p:nvPr/>
        </p:nvSpPr>
        <p:spPr>
          <a:xfrm>
            <a:off x="7249363" y="1127455"/>
            <a:ext cx="4286707" cy="342900"/>
          </a:xfrm>
          <a:prstGeom prst="roundRect">
            <a:avLst>
              <a:gd name="adj" fmla="val 29630"/>
            </a:avLst>
          </a:prstGeom>
          <a:solidFill>
            <a:srgbClr val="22D3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8"/>
          <p:cNvSpPr txBox="1"/>
          <p:nvPr/>
        </p:nvSpPr>
        <p:spPr>
          <a:xfrm>
            <a:off x="7514653" y="1155878"/>
            <a:ext cx="4067251" cy="3429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price for Chitosan – FG (Chitosan Oligosaccharide-Lactate) is </a:t>
            </a:r>
            <a:r>
              <a:rPr lang="en-US" sz="1050" b="1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$130/</a:t>
            </a:r>
            <a:r>
              <a:rPr lang="en-US" sz="1050" b="1" dirty="0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kg</a:t>
            </a:r>
            <a:endParaRPr lang="en-US" sz="1050" dirty="0"/>
          </a:p>
        </p:txBody>
      </p:sp>
      <p:sp>
        <p:nvSpPr>
          <p:cNvPr id="40" name="Shape 29"/>
          <p:cNvSpPr/>
          <p:nvPr/>
        </p:nvSpPr>
        <p:spPr>
          <a:xfrm>
            <a:off x="7701991" y="1584655"/>
            <a:ext cx="3372307" cy="3200400"/>
          </a:xfrm>
          <a:prstGeom prst="roundRect">
            <a:avLst>
              <a:gd name="adj" fmla="val 340"/>
            </a:avLst>
          </a:prstGeom>
          <a:solidFill>
            <a:srgbClr val="FFFFFF">
              <a:alpha val="9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9" descr="preencoded.png"/>
          <p:cNvPicPr>
            <a:picLocks noChangeAspect="1"/>
          </p:cNvPicPr>
          <p:nvPr/>
        </p:nvPicPr>
        <p:blipFill>
          <a:blip r:embed="rId11">
            <a:alphaModFix amt="90000"/>
          </a:blip>
          <a:srcRect l="103" r="103"/>
          <a:stretch/>
        </p:blipFill>
        <p:spPr>
          <a:xfrm>
            <a:off x="7939735" y="2227479"/>
            <a:ext cx="2895905" cy="1828800"/>
          </a:xfrm>
          <a:prstGeom prst="rect">
            <a:avLst/>
          </a:prstGeom>
        </p:spPr>
      </p:pic>
      <p:sp>
        <p:nvSpPr>
          <p:cNvPr id="42" name="Shape 30"/>
          <p:cNvSpPr/>
          <p:nvPr/>
        </p:nvSpPr>
        <p:spPr>
          <a:xfrm>
            <a:off x="9749333" y="4518050"/>
            <a:ext cx="1248156" cy="181051"/>
          </a:xfrm>
          <a:prstGeom prst="roundRect">
            <a:avLst>
              <a:gd name="adj" fmla="val 106327"/>
            </a:avLst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31"/>
          <p:cNvSpPr txBox="1"/>
          <p:nvPr/>
        </p:nvSpPr>
        <p:spPr>
          <a:xfrm>
            <a:off x="9907524" y="4527194"/>
            <a:ext cx="1324051" cy="18105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(Poly D-glucosamine)</a:t>
            </a:r>
            <a:endParaRPr lang="en-US" sz="800" dirty="0"/>
          </a:p>
        </p:txBody>
      </p:sp>
      <p:sp>
        <p:nvSpPr>
          <p:cNvPr id="45" name="Text 33"/>
          <p:cNvSpPr txBox="1"/>
          <p:nvPr/>
        </p:nvSpPr>
        <p:spPr>
          <a:xfrm>
            <a:off x="1104595" y="694944"/>
            <a:ext cx="13716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1000" dirty="0"/>
          </a:p>
        </p:txBody>
      </p:sp>
      <p:sp>
        <p:nvSpPr>
          <p:cNvPr id="46" name="Text 34"/>
          <p:cNvSpPr txBox="1"/>
          <p:nvPr/>
        </p:nvSpPr>
        <p:spPr>
          <a:xfrm>
            <a:off x="10354666" y="435256"/>
            <a:ext cx="1267358" cy="286207"/>
          </a:xfrm>
          <a:prstGeom prst="rect">
            <a:avLst/>
          </a:prstGeom>
          <a:solidFill>
            <a:srgbClr val="164E63">
              <a:alpha val="20000"/>
            </a:srgbClr>
          </a:solidFill>
          <a:ln w="12700">
            <a:solidFill>
              <a:srgbClr val="06B6D4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A5F3FC">
                    <a:alpha val="7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CONFIDENTAL</a:t>
            </a:r>
            <a:endParaRPr lang="en-US" sz="1000" dirty="0"/>
          </a:p>
        </p:txBody>
      </p:sp>
      <p:sp>
        <p:nvSpPr>
          <p:cNvPr id="49" name="Shape 36"/>
          <p:cNvSpPr/>
          <p:nvPr/>
        </p:nvSpPr>
        <p:spPr>
          <a:xfrm>
            <a:off x="0" y="6464808"/>
            <a:ext cx="12191695" cy="400507"/>
          </a:xfrm>
          <a:prstGeom prst="rect">
            <a:avLst/>
          </a:prstGeom>
          <a:solidFill>
            <a:srgbClr val="0F172A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37"/>
          <p:cNvSpPr/>
          <p:nvPr/>
        </p:nvSpPr>
        <p:spPr>
          <a:xfrm>
            <a:off x="0" y="6464808"/>
            <a:ext cx="121916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38"/>
          <p:cNvSpPr txBox="1"/>
          <p:nvPr/>
        </p:nvSpPr>
        <p:spPr>
          <a:xfrm>
            <a:off x="609905" y="6590081"/>
            <a:ext cx="281178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 2026 Shield Nutraceuticals All Rights Reserved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2" name="Text 39"/>
          <p:cNvSpPr txBox="1"/>
          <p:nvPr/>
        </p:nvSpPr>
        <p:spPr>
          <a:xfrm>
            <a:off x="7866583" y="6590081"/>
            <a:ext cx="144566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Microplastic Adsorption</a:t>
            </a:r>
            <a:endParaRPr lang="en-US" sz="900" dirty="0"/>
          </a:p>
        </p:txBody>
      </p:sp>
      <p:pic>
        <p:nvPicPr>
          <p:cNvPr id="53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676388" y="6609283"/>
            <a:ext cx="114300" cy="114300"/>
          </a:xfrm>
          <a:prstGeom prst="rect">
            <a:avLst/>
          </a:prstGeom>
        </p:spPr>
      </p:pic>
      <p:sp>
        <p:nvSpPr>
          <p:cNvPr id="54" name="Text 40"/>
          <p:cNvSpPr txBox="1"/>
          <p:nvPr/>
        </p:nvSpPr>
        <p:spPr>
          <a:xfrm>
            <a:off x="9549079" y="6590081"/>
            <a:ext cx="6766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Fat Binding</a:t>
            </a:r>
            <a:endParaRPr lang="en-US" sz="900" dirty="0"/>
          </a:p>
        </p:txBody>
      </p:sp>
      <p:pic>
        <p:nvPicPr>
          <p:cNvPr id="55" name="Image 12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358884" y="6609283"/>
            <a:ext cx="114300" cy="114300"/>
          </a:xfrm>
          <a:prstGeom prst="rect">
            <a:avLst/>
          </a:prstGeom>
        </p:spPr>
      </p:pic>
      <p:sp>
        <p:nvSpPr>
          <p:cNvPr id="56" name="Text 41"/>
          <p:cNvSpPr txBox="1"/>
          <p:nvPr/>
        </p:nvSpPr>
        <p:spPr>
          <a:xfrm>
            <a:off x="10564978" y="6590081"/>
            <a:ext cx="116128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Extended Shelf Life</a:t>
            </a:r>
            <a:endParaRPr lang="en-US" sz="900" dirty="0"/>
          </a:p>
        </p:txBody>
      </p:sp>
      <p:pic>
        <p:nvPicPr>
          <p:cNvPr id="57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374782" y="6609283"/>
            <a:ext cx="114300" cy="1143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2C34963-F701-E726-25F3-21F8CF9078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44410" y="-396405"/>
            <a:ext cx="6506528" cy="43447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2" b="-2"/>
          <a:stretch/>
        </p:blipFill>
        <p:spPr>
          <a:xfrm>
            <a:off x="4572000" y="0"/>
            <a:ext cx="7619695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0" y="3047695"/>
            <a:ext cx="5715000" cy="381030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2296058"/>
            <a:ext cx="11277295" cy="19202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 txBox="1"/>
          <p:nvPr/>
        </p:nvSpPr>
        <p:spPr>
          <a:xfrm>
            <a:off x="685800" y="2029054"/>
            <a:ext cx="269473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Preservative Agent</a:t>
            </a:r>
            <a:endParaRPr lang="en-US" sz="900" dirty="0"/>
          </a:p>
        </p:txBody>
      </p:sp>
      <p:sp>
        <p:nvSpPr>
          <p:cNvPr id="8" name="Text 4"/>
          <p:cNvSpPr txBox="1"/>
          <p:nvPr/>
        </p:nvSpPr>
        <p:spPr>
          <a:xfrm>
            <a:off x="3429000" y="2029054"/>
            <a:ext cx="269473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Mechanism &amp; Spectrum</a:t>
            </a:r>
            <a:endParaRPr lang="en-US" sz="900" dirty="0"/>
          </a:p>
        </p:txBody>
      </p:sp>
      <p:sp>
        <p:nvSpPr>
          <p:cNvPr id="9" name="Text 5"/>
          <p:cNvSpPr txBox="1"/>
          <p:nvPr/>
        </p:nvSpPr>
        <p:spPr>
          <a:xfrm>
            <a:off x="6172200" y="2029054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Dosage</a:t>
            </a:r>
            <a:endParaRPr lang="en-US" sz="900" dirty="0"/>
          </a:p>
        </p:txBody>
      </p:sp>
      <p:sp>
        <p:nvSpPr>
          <p:cNvPr id="10" name="Text 6"/>
          <p:cNvSpPr txBox="1"/>
          <p:nvPr/>
        </p:nvSpPr>
        <p:spPr>
          <a:xfrm>
            <a:off x="8001000" y="2029054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Impact</a:t>
            </a:r>
            <a:endParaRPr lang="en-US" sz="900" dirty="0"/>
          </a:p>
        </p:txBody>
      </p:sp>
      <p:sp>
        <p:nvSpPr>
          <p:cNvPr id="11" name="Text 7"/>
          <p:cNvSpPr txBox="1"/>
          <p:nvPr/>
        </p:nvSpPr>
        <p:spPr>
          <a:xfrm>
            <a:off x="9829800" y="2029054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Label &amp; Sensory</a:t>
            </a:r>
            <a:endParaRPr lang="en-US" sz="9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 t="-1" b="-1"/>
          <a:stretch/>
        </p:blipFill>
        <p:spPr>
          <a:xfrm>
            <a:off x="457200" y="2391156"/>
            <a:ext cx="11277295" cy="1028700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l="-408" r="-408"/>
          <a:stretch/>
        </p:blipFill>
        <p:spPr>
          <a:xfrm>
            <a:off x="466344" y="2400300"/>
            <a:ext cx="57607" cy="1009498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94944" y="2676449"/>
            <a:ext cx="457200" cy="45720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rcRect t="-18437" b="-18437"/>
          <a:stretch/>
        </p:blipFill>
        <p:spPr>
          <a:xfrm>
            <a:off x="814730" y="2771546"/>
            <a:ext cx="219456" cy="267005"/>
          </a:xfrm>
          <a:prstGeom prst="rect">
            <a:avLst/>
          </a:prstGeom>
        </p:spPr>
      </p:pic>
      <p:sp>
        <p:nvSpPr>
          <p:cNvPr id="16" name="Text 8"/>
          <p:cNvSpPr txBox="1"/>
          <p:nvPr/>
        </p:nvSpPr>
        <p:spPr>
          <a:xfrm>
            <a:off x="1304849" y="2683764"/>
            <a:ext cx="141640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endParaRPr lang="en-US" sz="1500" dirty="0"/>
          </a:p>
        </p:txBody>
      </p:sp>
      <p:sp>
        <p:nvSpPr>
          <p:cNvPr id="17" name="Text 9"/>
          <p:cNvSpPr txBox="1"/>
          <p:nvPr/>
        </p:nvSpPr>
        <p:spPr>
          <a:xfrm>
            <a:off x="1304849" y="2969057"/>
            <a:ext cx="13624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21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Breakthrough</a:t>
            </a:r>
            <a:endParaRPr lang="en-US" sz="800" dirty="0"/>
          </a:p>
        </p:txBody>
      </p:sp>
      <p:sp>
        <p:nvSpPr>
          <p:cNvPr id="18" name="Text 10"/>
          <p:cNvSpPr txBox="1"/>
          <p:nvPr/>
        </p:nvSpPr>
        <p:spPr>
          <a:xfrm>
            <a:off x="3433572" y="2664562"/>
            <a:ext cx="269473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Cationic Disruption </a:t>
            </a:r>
            <a:r>
              <a:rPr lang="en-US" sz="1000" b="1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(+60mV)</a:t>
            </a:r>
            <a:endParaRPr lang="en-US" sz="1000" dirty="0"/>
          </a:p>
        </p:txBody>
      </p:sp>
      <p:sp>
        <p:nvSpPr>
          <p:cNvPr id="19" name="Text 11"/>
          <p:cNvSpPr txBox="1"/>
          <p:nvPr/>
        </p:nvSpPr>
        <p:spPr>
          <a:xfrm>
            <a:off x="3433572" y="2931566"/>
            <a:ext cx="648310" cy="219456"/>
          </a:xfrm>
          <a:prstGeom prst="rect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</a:t>
            </a:r>
            <a:endParaRPr lang="en-US" sz="800" dirty="0"/>
          </a:p>
        </p:txBody>
      </p:sp>
      <p:sp>
        <p:nvSpPr>
          <p:cNvPr id="20" name="Text 12"/>
          <p:cNvSpPr txBox="1"/>
          <p:nvPr/>
        </p:nvSpPr>
        <p:spPr>
          <a:xfrm>
            <a:off x="4100170" y="2931566"/>
            <a:ext cx="505663" cy="219456"/>
          </a:xfrm>
          <a:prstGeom prst="rect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Yeast</a:t>
            </a:r>
            <a:endParaRPr lang="en-US" sz="800" dirty="0"/>
          </a:p>
        </p:txBody>
      </p:sp>
      <p:sp>
        <p:nvSpPr>
          <p:cNvPr id="21" name="Text 13"/>
          <p:cNvSpPr txBox="1"/>
          <p:nvPr/>
        </p:nvSpPr>
        <p:spPr>
          <a:xfrm>
            <a:off x="4623206" y="2931566"/>
            <a:ext cx="486461" cy="219456"/>
          </a:xfrm>
          <a:prstGeom prst="rect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</a:t>
            </a:r>
            <a:endParaRPr lang="en-US" sz="800" dirty="0"/>
          </a:p>
        </p:txBody>
      </p:sp>
      <p:sp>
        <p:nvSpPr>
          <p:cNvPr id="22" name="Text 14"/>
          <p:cNvSpPr txBox="1"/>
          <p:nvPr/>
        </p:nvSpPr>
        <p:spPr>
          <a:xfrm>
            <a:off x="6172200" y="2692908"/>
            <a:ext cx="17529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endParaRPr lang="en-US" sz="1500" dirty="0"/>
          </a:p>
        </p:txBody>
      </p:sp>
      <p:sp>
        <p:nvSpPr>
          <p:cNvPr id="23" name="Text 15"/>
          <p:cNvSpPr txBox="1"/>
          <p:nvPr/>
        </p:nvSpPr>
        <p:spPr>
          <a:xfrm>
            <a:off x="6172200" y="2959913"/>
            <a:ext cx="1752905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Optimized Rate</a:t>
            </a:r>
            <a:endParaRPr lang="en-US" sz="800" dirty="0"/>
          </a:p>
        </p:txBody>
      </p:sp>
      <p:sp>
        <p:nvSpPr>
          <p:cNvPr id="24" name="Text 16"/>
          <p:cNvSpPr txBox="1"/>
          <p:nvPr/>
        </p:nvSpPr>
        <p:spPr>
          <a:xfrm>
            <a:off x="7997342" y="2590495"/>
            <a:ext cx="1980590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~$0.28 </a:t>
            </a:r>
            <a:r>
              <a:rPr lang="en-US" sz="8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/700g product</a:t>
            </a:r>
            <a:endParaRPr lang="en-US" sz="1300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 l="-204" r="-204"/>
          <a:stretch/>
        </p:blipFill>
        <p:spPr>
          <a:xfrm>
            <a:off x="7997342" y="2962656"/>
            <a:ext cx="1673352" cy="75895"/>
          </a:xfrm>
          <a:prstGeom prst="rect">
            <a:avLst/>
          </a:prstGeom>
        </p:spPr>
      </p:pic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10"/>
          <a:srcRect l="-209" r="-209"/>
          <a:stretch/>
        </p:blipFill>
        <p:spPr>
          <a:xfrm>
            <a:off x="7997342" y="2962656"/>
            <a:ext cx="1004011" cy="75895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7997342" y="3076956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DBA7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Value Investment</a:t>
            </a:r>
            <a:endParaRPr lang="en-US" sz="800" dirty="0"/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11"/>
          <a:srcRect t="-21233" b="-21233"/>
          <a:stretch/>
        </p:blipFill>
        <p:spPr>
          <a:xfrm>
            <a:off x="9823399" y="2724912"/>
            <a:ext cx="133502" cy="190195"/>
          </a:xfrm>
          <a:prstGeom prst="rect">
            <a:avLst/>
          </a:prstGeom>
        </p:spPr>
      </p:pic>
      <p:sp>
        <p:nvSpPr>
          <p:cNvPr id="29" name="Text 18"/>
          <p:cNvSpPr txBox="1"/>
          <p:nvPr/>
        </p:nvSpPr>
        <p:spPr>
          <a:xfrm>
            <a:off x="10032797" y="2724912"/>
            <a:ext cx="91897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</a:t>
            </a:r>
            <a:endParaRPr lang="en-US" sz="1000" dirty="0"/>
          </a:p>
        </p:txBody>
      </p:sp>
      <p:sp>
        <p:nvSpPr>
          <p:cNvPr id="30" name="Text 19"/>
          <p:cNvSpPr txBox="1"/>
          <p:nvPr/>
        </p:nvSpPr>
        <p:spPr>
          <a:xfrm>
            <a:off x="9823399" y="2953512"/>
            <a:ext cx="1890979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Natural / GRAS / No off-taste</a:t>
            </a:r>
            <a:endParaRPr lang="en-US" sz="800" dirty="0"/>
          </a:p>
        </p:txBody>
      </p:sp>
      <p:sp>
        <p:nvSpPr>
          <p:cNvPr id="31" name="Shape 20"/>
          <p:cNvSpPr/>
          <p:nvPr/>
        </p:nvSpPr>
        <p:spPr>
          <a:xfrm>
            <a:off x="457200" y="3610051"/>
            <a:ext cx="11277295" cy="733349"/>
          </a:xfrm>
          <a:prstGeom prst="roundRect">
            <a:avLst>
              <a:gd name="adj" fmla="val 1295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1"/>
          <p:cNvSpPr/>
          <p:nvPr/>
        </p:nvSpPr>
        <p:spPr>
          <a:xfrm>
            <a:off x="457200" y="3610051"/>
            <a:ext cx="38405" cy="733349"/>
          </a:xfrm>
          <a:prstGeom prst="roundRect">
            <a:avLst>
              <a:gd name="adj" fmla="val 247370"/>
            </a:avLst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2"/>
          <p:cNvSpPr txBox="1"/>
          <p:nvPr/>
        </p:nvSpPr>
        <p:spPr>
          <a:xfrm>
            <a:off x="724205" y="3783787"/>
            <a:ext cx="268467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Calcium Propionate</a:t>
            </a:r>
            <a:endParaRPr lang="en-US" sz="1200" dirty="0"/>
          </a:p>
        </p:txBody>
      </p:sp>
      <p:sp>
        <p:nvSpPr>
          <p:cNvPr id="34" name="Text 23"/>
          <p:cNvSpPr txBox="1"/>
          <p:nvPr/>
        </p:nvSpPr>
        <p:spPr>
          <a:xfrm>
            <a:off x="724205" y="4012387"/>
            <a:ext cx="268467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for Bread</a:t>
            </a:r>
            <a:endParaRPr lang="en-US" sz="800" dirty="0"/>
          </a:p>
        </p:txBody>
      </p:sp>
      <p:sp>
        <p:nvSpPr>
          <p:cNvPr id="35" name="Text 24"/>
          <p:cNvSpPr txBox="1"/>
          <p:nvPr/>
        </p:nvSpPr>
        <p:spPr>
          <a:xfrm>
            <a:off x="3455518" y="3771900"/>
            <a:ext cx="26846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Metabolic Interference</a:t>
            </a:r>
            <a:endParaRPr lang="en-US" sz="900" dirty="0"/>
          </a:p>
        </p:txBody>
      </p:sp>
      <p:sp>
        <p:nvSpPr>
          <p:cNvPr id="36" name="Text 25"/>
          <p:cNvSpPr txBox="1"/>
          <p:nvPr/>
        </p:nvSpPr>
        <p:spPr>
          <a:xfrm>
            <a:off x="3455518" y="3981298"/>
            <a:ext cx="505663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</a:t>
            </a:r>
            <a:endParaRPr lang="en-US" sz="800" dirty="0"/>
          </a:p>
        </p:txBody>
      </p:sp>
      <p:sp>
        <p:nvSpPr>
          <p:cNvPr id="37" name="Text 26"/>
          <p:cNvSpPr txBox="1"/>
          <p:nvPr/>
        </p:nvSpPr>
        <p:spPr>
          <a:xfrm>
            <a:off x="3954780" y="3981298"/>
            <a:ext cx="457200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Rope</a:t>
            </a:r>
            <a:endParaRPr lang="en-US" sz="800" dirty="0"/>
          </a:p>
        </p:txBody>
      </p:sp>
      <p:sp>
        <p:nvSpPr>
          <p:cNvPr id="38" name="Text 27"/>
          <p:cNvSpPr txBox="1"/>
          <p:nvPr/>
        </p:nvSpPr>
        <p:spPr>
          <a:xfrm>
            <a:off x="6186830" y="3881628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0.2 - 0.3%</a:t>
            </a:r>
            <a:endParaRPr lang="en-US" sz="1000" dirty="0"/>
          </a:p>
        </p:txBody>
      </p:sp>
      <p:sp>
        <p:nvSpPr>
          <p:cNvPr id="39" name="Text 28"/>
          <p:cNvSpPr txBox="1"/>
          <p:nvPr/>
        </p:nvSpPr>
        <p:spPr>
          <a:xfrm>
            <a:off x="8007401" y="3804818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~$0.008</a:t>
            </a:r>
            <a:endParaRPr lang="en-US" sz="1000" dirty="0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12"/>
          <a:srcRect l="-209" r="-209"/>
          <a:stretch/>
        </p:blipFill>
        <p:spPr>
          <a:xfrm>
            <a:off x="8007401" y="4071823"/>
            <a:ext cx="1668780" cy="75895"/>
          </a:xfrm>
          <a:prstGeom prst="rect">
            <a:avLst/>
          </a:prstGeom>
        </p:spPr>
      </p:pic>
      <p:sp>
        <p:nvSpPr>
          <p:cNvPr id="41" name="Shape 29"/>
          <p:cNvSpPr/>
          <p:nvPr/>
        </p:nvSpPr>
        <p:spPr>
          <a:xfrm>
            <a:off x="8007401" y="4071823"/>
            <a:ext cx="38405" cy="75895"/>
          </a:xfrm>
          <a:prstGeom prst="roundRect">
            <a:avLst>
              <a:gd name="adj" fmla="val 2380940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30"/>
          <p:cNvSpPr txBox="1"/>
          <p:nvPr/>
        </p:nvSpPr>
        <p:spPr>
          <a:xfrm>
            <a:off x="9827971" y="3829507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Additive</a:t>
            </a:r>
            <a:endParaRPr lang="en-US" sz="900" dirty="0"/>
          </a:p>
        </p:txBody>
      </p:sp>
      <p:sp>
        <p:nvSpPr>
          <p:cNvPr id="43" name="Text 31"/>
          <p:cNvSpPr txBox="1"/>
          <p:nvPr/>
        </p:nvSpPr>
        <p:spPr>
          <a:xfrm>
            <a:off x="9827971" y="3981298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8717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Bitter at high levels</a:t>
            </a:r>
            <a:endParaRPr lang="en-US" sz="800" dirty="0"/>
          </a:p>
        </p:txBody>
      </p:sp>
      <p:sp>
        <p:nvSpPr>
          <p:cNvPr id="44" name="Shape 32"/>
          <p:cNvSpPr/>
          <p:nvPr/>
        </p:nvSpPr>
        <p:spPr>
          <a:xfrm>
            <a:off x="457200" y="4457700"/>
            <a:ext cx="11277295" cy="733349"/>
          </a:xfrm>
          <a:prstGeom prst="roundRect">
            <a:avLst>
              <a:gd name="adj" fmla="val 1295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Shape 33"/>
          <p:cNvSpPr/>
          <p:nvPr/>
        </p:nvSpPr>
        <p:spPr>
          <a:xfrm>
            <a:off x="457200" y="4457700"/>
            <a:ext cx="38405" cy="733349"/>
          </a:xfrm>
          <a:prstGeom prst="roundRect">
            <a:avLst>
              <a:gd name="adj" fmla="val 247370"/>
            </a:avLst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4"/>
          <p:cNvSpPr txBox="1"/>
          <p:nvPr/>
        </p:nvSpPr>
        <p:spPr>
          <a:xfrm>
            <a:off x="724205" y="4631436"/>
            <a:ext cx="268467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Potassium Sorbate</a:t>
            </a:r>
            <a:endParaRPr lang="en-US" sz="1200" dirty="0"/>
          </a:p>
        </p:txBody>
      </p:sp>
      <p:sp>
        <p:nvSpPr>
          <p:cNvPr id="47" name="Text 35"/>
          <p:cNvSpPr txBox="1"/>
          <p:nvPr/>
        </p:nvSpPr>
        <p:spPr>
          <a:xfrm>
            <a:off x="724205" y="4860036"/>
            <a:ext cx="268467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for Cakes/Tortillas</a:t>
            </a:r>
            <a:endParaRPr lang="en-US" sz="800" dirty="0"/>
          </a:p>
        </p:txBody>
      </p:sp>
      <p:sp>
        <p:nvSpPr>
          <p:cNvPr id="48" name="Text 36"/>
          <p:cNvSpPr txBox="1"/>
          <p:nvPr/>
        </p:nvSpPr>
        <p:spPr>
          <a:xfrm>
            <a:off x="3455518" y="4619549"/>
            <a:ext cx="26846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Enzyme Inhibition (pH &lt;6)</a:t>
            </a:r>
            <a:endParaRPr lang="en-US" sz="900" dirty="0"/>
          </a:p>
        </p:txBody>
      </p:sp>
      <p:sp>
        <p:nvSpPr>
          <p:cNvPr id="49" name="Text 37"/>
          <p:cNvSpPr txBox="1"/>
          <p:nvPr/>
        </p:nvSpPr>
        <p:spPr>
          <a:xfrm>
            <a:off x="3455518" y="4828946"/>
            <a:ext cx="476402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Yeast</a:t>
            </a:r>
            <a:endParaRPr lang="en-US" sz="800" dirty="0"/>
          </a:p>
        </p:txBody>
      </p:sp>
      <p:sp>
        <p:nvSpPr>
          <p:cNvPr id="50" name="Text 38"/>
          <p:cNvSpPr txBox="1"/>
          <p:nvPr/>
        </p:nvSpPr>
        <p:spPr>
          <a:xfrm>
            <a:off x="3922776" y="4828946"/>
            <a:ext cx="505663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</a:t>
            </a:r>
            <a:endParaRPr lang="en-US" sz="800" dirty="0"/>
          </a:p>
        </p:txBody>
      </p:sp>
      <p:sp>
        <p:nvSpPr>
          <p:cNvPr id="51" name="Text 39"/>
          <p:cNvSpPr txBox="1"/>
          <p:nvPr/>
        </p:nvSpPr>
        <p:spPr>
          <a:xfrm>
            <a:off x="6186830" y="4729277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0.05 - 0.2%</a:t>
            </a:r>
            <a:endParaRPr lang="en-US" sz="1000" dirty="0"/>
          </a:p>
        </p:txBody>
      </p:sp>
      <p:sp>
        <p:nvSpPr>
          <p:cNvPr id="52" name="Text 40"/>
          <p:cNvSpPr txBox="1"/>
          <p:nvPr/>
        </p:nvSpPr>
        <p:spPr>
          <a:xfrm>
            <a:off x="8007401" y="4653382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~$0.005</a:t>
            </a:r>
            <a:endParaRPr lang="en-US" sz="1000" dirty="0"/>
          </a:p>
        </p:txBody>
      </p:sp>
      <p:pic>
        <p:nvPicPr>
          <p:cNvPr id="53" name="Image 10" descr="preencoded.png"/>
          <p:cNvPicPr>
            <a:picLocks noChangeAspect="1"/>
          </p:cNvPicPr>
          <p:nvPr/>
        </p:nvPicPr>
        <p:blipFill>
          <a:blip r:embed="rId12"/>
          <a:srcRect l="-209" r="-209"/>
          <a:stretch/>
        </p:blipFill>
        <p:spPr>
          <a:xfrm>
            <a:off x="8007401" y="4919472"/>
            <a:ext cx="1668780" cy="75895"/>
          </a:xfrm>
          <a:prstGeom prst="rect">
            <a:avLst/>
          </a:prstGeom>
        </p:spPr>
      </p:pic>
      <p:sp>
        <p:nvSpPr>
          <p:cNvPr id="54" name="Shape 41"/>
          <p:cNvSpPr/>
          <p:nvPr/>
        </p:nvSpPr>
        <p:spPr>
          <a:xfrm>
            <a:off x="8007401" y="4919472"/>
            <a:ext cx="28346" cy="75895"/>
          </a:xfrm>
          <a:prstGeom prst="roundRect">
            <a:avLst>
              <a:gd name="adj" fmla="val 3225852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Text 42"/>
          <p:cNvSpPr txBox="1"/>
          <p:nvPr/>
        </p:nvSpPr>
        <p:spPr>
          <a:xfrm>
            <a:off x="9827971" y="4677156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Additive</a:t>
            </a:r>
            <a:endParaRPr lang="en-US" sz="900" dirty="0"/>
          </a:p>
        </p:txBody>
      </p:sp>
      <p:sp>
        <p:nvSpPr>
          <p:cNvPr id="56" name="Text 43"/>
          <p:cNvSpPr txBox="1"/>
          <p:nvPr/>
        </p:nvSpPr>
        <p:spPr>
          <a:xfrm>
            <a:off x="9827971" y="4828946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 Dependent efficacy</a:t>
            </a:r>
            <a:endParaRPr lang="en-US" sz="800" dirty="0"/>
          </a:p>
        </p:txBody>
      </p:sp>
      <p:sp>
        <p:nvSpPr>
          <p:cNvPr id="57" name="Shape 44"/>
          <p:cNvSpPr/>
          <p:nvPr/>
        </p:nvSpPr>
        <p:spPr>
          <a:xfrm>
            <a:off x="457200" y="5305349"/>
            <a:ext cx="11277295" cy="733349"/>
          </a:xfrm>
          <a:prstGeom prst="roundRect">
            <a:avLst>
              <a:gd name="adj" fmla="val 1295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8" name="Shape 45"/>
          <p:cNvSpPr/>
          <p:nvPr/>
        </p:nvSpPr>
        <p:spPr>
          <a:xfrm>
            <a:off x="457200" y="5305349"/>
            <a:ext cx="38405" cy="733349"/>
          </a:xfrm>
          <a:prstGeom prst="roundRect">
            <a:avLst>
              <a:gd name="adj" fmla="val 247370"/>
            </a:avLst>
          </a:prstGeom>
          <a:solidFill>
            <a:srgbClr val="4B5563"/>
          </a:solidFill>
          <a:ln w="12700">
            <a:solidFill>
              <a:srgbClr val="4B556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46"/>
          <p:cNvSpPr txBox="1"/>
          <p:nvPr/>
        </p:nvSpPr>
        <p:spPr>
          <a:xfrm>
            <a:off x="724205" y="5479085"/>
            <a:ext cx="268467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Sodium Benzoate</a:t>
            </a:r>
            <a:endParaRPr lang="en-US" sz="1200" dirty="0"/>
          </a:p>
        </p:txBody>
      </p:sp>
      <p:sp>
        <p:nvSpPr>
          <p:cNvPr id="60" name="Text 47"/>
          <p:cNvSpPr txBox="1"/>
          <p:nvPr/>
        </p:nvSpPr>
        <p:spPr>
          <a:xfrm>
            <a:off x="724205" y="5707685"/>
            <a:ext cx="268467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for Acidic Foods</a:t>
            </a:r>
            <a:endParaRPr lang="en-US" sz="800" dirty="0"/>
          </a:p>
        </p:txBody>
      </p:sp>
      <p:sp>
        <p:nvSpPr>
          <p:cNvPr id="61" name="Text 48"/>
          <p:cNvSpPr txBox="1"/>
          <p:nvPr/>
        </p:nvSpPr>
        <p:spPr>
          <a:xfrm>
            <a:off x="3455518" y="5467198"/>
            <a:ext cx="26846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Intracellular Acidification</a:t>
            </a:r>
            <a:endParaRPr lang="en-US" sz="900" dirty="0"/>
          </a:p>
        </p:txBody>
      </p:sp>
      <p:sp>
        <p:nvSpPr>
          <p:cNvPr id="62" name="Text 49"/>
          <p:cNvSpPr txBox="1"/>
          <p:nvPr/>
        </p:nvSpPr>
        <p:spPr>
          <a:xfrm>
            <a:off x="3455518" y="5676595"/>
            <a:ext cx="476402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Yeast</a:t>
            </a:r>
            <a:endParaRPr lang="en-US" sz="800" dirty="0"/>
          </a:p>
        </p:txBody>
      </p:sp>
      <p:sp>
        <p:nvSpPr>
          <p:cNvPr id="63" name="Text 50"/>
          <p:cNvSpPr txBox="1"/>
          <p:nvPr/>
        </p:nvSpPr>
        <p:spPr>
          <a:xfrm>
            <a:off x="3922776" y="5676595"/>
            <a:ext cx="600761" cy="200254"/>
          </a:xfrm>
          <a:prstGeom prst="rect">
            <a:avLst/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ACC1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</a:t>
            </a:r>
            <a:endParaRPr lang="en-US" sz="800" dirty="0"/>
          </a:p>
        </p:txBody>
      </p:sp>
      <p:sp>
        <p:nvSpPr>
          <p:cNvPr id="64" name="Text 51"/>
          <p:cNvSpPr txBox="1"/>
          <p:nvPr/>
        </p:nvSpPr>
        <p:spPr>
          <a:xfrm>
            <a:off x="6186830" y="5576926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0.05 - 0.1%</a:t>
            </a:r>
            <a:endParaRPr lang="en-US" sz="1000" dirty="0"/>
          </a:p>
        </p:txBody>
      </p:sp>
      <p:sp>
        <p:nvSpPr>
          <p:cNvPr id="65" name="Text 52"/>
          <p:cNvSpPr txBox="1"/>
          <p:nvPr/>
        </p:nvSpPr>
        <p:spPr>
          <a:xfrm>
            <a:off x="8007401" y="5501030"/>
            <a:ext cx="17529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~$0.002</a:t>
            </a:r>
            <a:endParaRPr lang="en-US" sz="1000" dirty="0"/>
          </a:p>
        </p:txBody>
      </p:sp>
      <p:pic>
        <p:nvPicPr>
          <p:cNvPr id="66" name="Image 11" descr="preencoded.png"/>
          <p:cNvPicPr>
            <a:picLocks noChangeAspect="1"/>
          </p:cNvPicPr>
          <p:nvPr/>
        </p:nvPicPr>
        <p:blipFill>
          <a:blip r:embed="rId12"/>
          <a:srcRect l="-209" r="-209"/>
          <a:stretch/>
        </p:blipFill>
        <p:spPr>
          <a:xfrm>
            <a:off x="8007401" y="5767121"/>
            <a:ext cx="1668780" cy="75895"/>
          </a:xfrm>
          <a:prstGeom prst="rect">
            <a:avLst/>
          </a:prstGeom>
        </p:spPr>
      </p:pic>
      <p:sp>
        <p:nvSpPr>
          <p:cNvPr id="67" name="Shape 53"/>
          <p:cNvSpPr/>
          <p:nvPr/>
        </p:nvSpPr>
        <p:spPr>
          <a:xfrm>
            <a:off x="8007401" y="5767121"/>
            <a:ext cx="19202" cy="75895"/>
          </a:xfrm>
          <a:prstGeom prst="roundRect">
            <a:avLst>
              <a:gd name="adj" fmla="val 476200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54"/>
          <p:cNvSpPr txBox="1"/>
          <p:nvPr/>
        </p:nvSpPr>
        <p:spPr>
          <a:xfrm>
            <a:off x="9827971" y="5524805"/>
            <a:ext cx="17529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 Additive</a:t>
            </a:r>
            <a:endParaRPr lang="en-US" sz="900" dirty="0"/>
          </a:p>
        </p:txBody>
      </p:sp>
      <p:sp>
        <p:nvSpPr>
          <p:cNvPr id="69" name="Text 55"/>
          <p:cNvSpPr txBox="1"/>
          <p:nvPr/>
        </p:nvSpPr>
        <p:spPr>
          <a:xfrm>
            <a:off x="9827971" y="5676595"/>
            <a:ext cx="1752905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F8717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Metallic taste / Benzene risk</a:t>
            </a:r>
            <a:endParaRPr lang="en-US" sz="800" dirty="0"/>
          </a:p>
        </p:txBody>
      </p:sp>
      <p:sp>
        <p:nvSpPr>
          <p:cNvPr id="70" name="Text 56"/>
          <p:cNvSpPr txBox="1"/>
          <p:nvPr/>
        </p:nvSpPr>
        <p:spPr>
          <a:xfrm>
            <a:off x="457200" y="6486754"/>
            <a:ext cx="806775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* Cost per kg of finished food product based on typical usage rates ($135/kg for Chitonova-60 at 0.3%) and current bulk ingredient pricing.</a:t>
            </a:r>
            <a:endParaRPr lang="en-US" sz="800" dirty="0"/>
          </a:p>
        </p:txBody>
      </p:sp>
      <p:pic>
        <p:nvPicPr>
          <p:cNvPr id="71" name="Image 12" descr="preencoded.png"/>
          <p:cNvPicPr>
            <a:picLocks noChangeAspect="1"/>
          </p:cNvPicPr>
          <p:nvPr/>
        </p:nvPicPr>
        <p:blipFill>
          <a:blip r:embed="rId13"/>
          <a:srcRect l="-404" r="-404"/>
          <a:stretch/>
        </p:blipFill>
        <p:spPr>
          <a:xfrm>
            <a:off x="457200" y="385877"/>
            <a:ext cx="457200" cy="28346"/>
          </a:xfrm>
          <a:prstGeom prst="rect">
            <a:avLst/>
          </a:prstGeom>
        </p:spPr>
      </p:pic>
      <p:sp>
        <p:nvSpPr>
          <p:cNvPr id="72" name="Text 57"/>
          <p:cNvSpPr txBox="1"/>
          <p:nvPr/>
        </p:nvSpPr>
        <p:spPr>
          <a:xfrm>
            <a:off x="1028700" y="304495"/>
            <a:ext cx="236006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Competitive Landscape</a:t>
            </a:r>
            <a:endParaRPr lang="en-US" sz="1000" dirty="0"/>
          </a:p>
        </p:txBody>
      </p:sp>
      <p:sp>
        <p:nvSpPr>
          <p:cNvPr id="73" name="Shape 58"/>
          <p:cNvSpPr/>
          <p:nvPr/>
        </p:nvSpPr>
        <p:spPr>
          <a:xfrm>
            <a:off x="9017813" y="619049"/>
            <a:ext cx="2723998" cy="323698"/>
          </a:xfrm>
          <a:prstGeom prst="roundRect">
            <a:avLst>
              <a:gd name="adj" fmla="val 282486"/>
            </a:avLst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4" name="Image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179662" y="733349"/>
            <a:ext cx="95098" cy="95098"/>
          </a:xfrm>
          <a:prstGeom prst="rect">
            <a:avLst/>
          </a:prstGeom>
        </p:spPr>
      </p:pic>
      <p:sp>
        <p:nvSpPr>
          <p:cNvPr id="75" name="Text 59"/>
          <p:cNvSpPr txBox="1"/>
          <p:nvPr/>
        </p:nvSpPr>
        <p:spPr>
          <a:xfrm>
            <a:off x="9350654" y="705002"/>
            <a:ext cx="6675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Advantage</a:t>
            </a:r>
            <a:endParaRPr lang="en-US" sz="900" dirty="0"/>
          </a:p>
        </p:txBody>
      </p:sp>
      <p:sp>
        <p:nvSpPr>
          <p:cNvPr id="76" name="Shape 60"/>
          <p:cNvSpPr/>
          <p:nvPr/>
        </p:nvSpPr>
        <p:spPr>
          <a:xfrm>
            <a:off x="10090404" y="733349"/>
            <a:ext cx="95098" cy="95098"/>
          </a:xfrm>
          <a:prstGeom prst="ellipse">
            <a:avLst/>
          </a:prstGeom>
          <a:solidFill>
            <a:srgbClr val="FACC1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61"/>
          <p:cNvSpPr txBox="1"/>
          <p:nvPr/>
        </p:nvSpPr>
        <p:spPr>
          <a:xfrm>
            <a:off x="10262311" y="705002"/>
            <a:ext cx="5102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Neutral</a:t>
            </a:r>
            <a:endParaRPr lang="en-US" sz="900" dirty="0"/>
          </a:p>
        </p:txBody>
      </p:sp>
      <p:sp>
        <p:nvSpPr>
          <p:cNvPr id="78" name="Shape 62"/>
          <p:cNvSpPr/>
          <p:nvPr/>
        </p:nvSpPr>
        <p:spPr>
          <a:xfrm>
            <a:off x="10835640" y="733349"/>
            <a:ext cx="95098" cy="95098"/>
          </a:xfrm>
          <a:prstGeom prst="ellipse">
            <a:avLst/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Text 63"/>
          <p:cNvSpPr txBox="1"/>
          <p:nvPr/>
        </p:nvSpPr>
        <p:spPr>
          <a:xfrm>
            <a:off x="11006633" y="705002"/>
            <a:ext cx="68031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Limitation</a:t>
            </a:r>
            <a:endParaRPr lang="en-US" sz="900" dirty="0"/>
          </a:p>
        </p:txBody>
      </p:sp>
      <p:sp>
        <p:nvSpPr>
          <p:cNvPr id="80" name="Text 64"/>
          <p:cNvSpPr txBox="1"/>
          <p:nvPr/>
        </p:nvSpPr>
        <p:spPr>
          <a:xfrm>
            <a:off x="457200" y="571500"/>
            <a:ext cx="8695030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Chitosan - FG </a:t>
            </a:r>
            <a:r>
              <a:rPr lang="en-US" sz="22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vs.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Synthetic Preservatives</a:t>
            </a:r>
            <a:endParaRPr lang="en-US" sz="2700" dirty="0"/>
          </a:p>
        </p:txBody>
      </p:sp>
      <p:sp>
        <p:nvSpPr>
          <p:cNvPr id="81" name="Text 65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/>
        </p:blipFill>
        <p:spPr>
          <a:xfrm>
            <a:off x="7086600" y="-685800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-609905" y="1828800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457200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22C55E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457200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22C55E"/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99946" y="1828800"/>
            <a:ext cx="761695" cy="761695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1352398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09344" y="2038198"/>
            <a:ext cx="342900" cy="342900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740664" y="2781605"/>
            <a:ext cx="20866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Renewable Sources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rcRect t="-400" b="-400"/>
          <a:stretch/>
        </p:blipFill>
        <p:spPr>
          <a:xfrm>
            <a:off x="1552651" y="3161995"/>
            <a:ext cx="457200" cy="38405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657454" y="3353105"/>
            <a:ext cx="2248510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Derived from rapidly renewable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BSF insect farming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Lenzites fungal biomass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000" dirty="0"/>
          </a:p>
        </p:txBody>
      </p:sp>
      <p:sp>
        <p:nvSpPr>
          <p:cNvPr id="15" name="Shape 8"/>
          <p:cNvSpPr/>
          <p:nvPr/>
        </p:nvSpPr>
        <p:spPr>
          <a:xfrm>
            <a:off x="694944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9"/>
          <p:cNvSpPr txBox="1"/>
          <p:nvPr/>
        </p:nvSpPr>
        <p:spPr>
          <a:xfrm>
            <a:off x="1261872" y="4972507"/>
            <a:ext cx="553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Insect</a:t>
            </a:r>
            <a:endParaRPr lang="en-US" sz="9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00277" y="4990795"/>
            <a:ext cx="114300" cy="114300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1890065" y="4972507"/>
            <a:ext cx="4197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Fungi</a:t>
            </a:r>
            <a:endParaRPr lang="en-US" sz="900" dirty="0"/>
          </a:p>
        </p:txBody>
      </p:sp>
      <p:sp>
        <p:nvSpPr>
          <p:cNvPr id="19" name="Shape 11"/>
          <p:cNvSpPr/>
          <p:nvPr/>
        </p:nvSpPr>
        <p:spPr>
          <a:xfrm>
            <a:off x="3333902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22D3EE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2"/>
          <p:cNvSpPr/>
          <p:nvPr/>
        </p:nvSpPr>
        <p:spPr>
          <a:xfrm>
            <a:off x="3333902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22D3EE"/>
          </a:solidFill>
          <a:ln w="12700">
            <a:solidFill>
              <a:srgbClr val="22D3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276649" y="1828800"/>
            <a:ext cx="761695" cy="761695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4229100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486046" y="2038198"/>
            <a:ext cx="342900" cy="342900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3861511" y="2781605"/>
            <a:ext cx="159471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Biodegradable</a:t>
            </a:r>
            <a:endParaRPr lang="en-US" sz="1500" dirty="0"/>
          </a:p>
        </p:txBody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11"/>
          <a:srcRect t="-400" b="-400"/>
          <a:stretch/>
        </p:blipFill>
        <p:spPr>
          <a:xfrm>
            <a:off x="4429354" y="3161995"/>
            <a:ext cx="457200" cy="38405"/>
          </a:xfrm>
          <a:prstGeom prst="rect">
            <a:avLst/>
          </a:prstGeom>
        </p:spPr>
      </p:pic>
      <p:sp>
        <p:nvSpPr>
          <p:cNvPr id="26" name="Text 15"/>
          <p:cNvSpPr txBox="1"/>
          <p:nvPr/>
        </p:nvSpPr>
        <p:spPr>
          <a:xfrm>
            <a:off x="3534156" y="3353105"/>
            <a:ext cx="2248510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Naturally decomposes into non-toxic compounds.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Non-persistent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aquatic or terrestrial environments. </a:t>
            </a:r>
            <a:endParaRPr lang="en-US" sz="1000" dirty="0"/>
          </a:p>
        </p:txBody>
      </p:sp>
      <p:sp>
        <p:nvSpPr>
          <p:cNvPr id="27" name="Shape 16"/>
          <p:cNvSpPr/>
          <p:nvPr/>
        </p:nvSpPr>
        <p:spPr>
          <a:xfrm>
            <a:off x="3571646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17"/>
          <p:cNvSpPr txBox="1"/>
          <p:nvPr/>
        </p:nvSpPr>
        <p:spPr>
          <a:xfrm>
            <a:off x="3528670" y="4972507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5F3F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Zero Microplastic Residue</a:t>
            </a:r>
            <a:endParaRPr lang="en-US" sz="900" dirty="0"/>
          </a:p>
        </p:txBody>
      </p:sp>
      <p:sp>
        <p:nvSpPr>
          <p:cNvPr id="29" name="Shape 18"/>
          <p:cNvSpPr/>
          <p:nvPr/>
        </p:nvSpPr>
        <p:spPr>
          <a:xfrm>
            <a:off x="6210605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60A5FA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19"/>
          <p:cNvSpPr/>
          <p:nvPr/>
        </p:nvSpPr>
        <p:spPr>
          <a:xfrm>
            <a:off x="6210605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153351" y="1828800"/>
            <a:ext cx="761695" cy="761695"/>
          </a:xfrm>
          <a:prstGeom prst="rect">
            <a:avLst/>
          </a:prstGeom>
        </p:spPr>
      </p:pic>
      <p:sp>
        <p:nvSpPr>
          <p:cNvPr id="32" name="Shape 20"/>
          <p:cNvSpPr/>
          <p:nvPr/>
        </p:nvSpPr>
        <p:spPr>
          <a:xfrm>
            <a:off x="7105802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362749" y="2038198"/>
            <a:ext cx="342900" cy="342900"/>
          </a:xfrm>
          <a:prstGeom prst="rect">
            <a:avLst/>
          </a:prstGeom>
        </p:spPr>
      </p:pic>
      <p:sp>
        <p:nvSpPr>
          <p:cNvPr id="34" name="Text 21"/>
          <p:cNvSpPr txBox="1"/>
          <p:nvPr/>
        </p:nvSpPr>
        <p:spPr>
          <a:xfrm>
            <a:off x="6740042" y="2781605"/>
            <a:ext cx="159471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Biocompatible</a:t>
            </a:r>
            <a:endParaRPr lang="en-US" sz="1500" dirty="0"/>
          </a:p>
        </p:txBody>
      </p:sp>
      <p:pic>
        <p:nvPicPr>
          <p:cNvPr id="35" name="Image 11" descr="preencoded.png"/>
          <p:cNvPicPr>
            <a:picLocks noChangeAspect="1"/>
          </p:cNvPicPr>
          <p:nvPr/>
        </p:nvPicPr>
        <p:blipFill>
          <a:blip r:embed="rId14"/>
          <a:srcRect t="-400" b="-400"/>
          <a:stretch/>
        </p:blipFill>
        <p:spPr>
          <a:xfrm>
            <a:off x="7306056" y="3161995"/>
            <a:ext cx="457200" cy="38405"/>
          </a:xfrm>
          <a:prstGeom prst="rect">
            <a:avLst/>
          </a:prstGeom>
        </p:spPr>
      </p:pic>
      <p:sp>
        <p:nvSpPr>
          <p:cNvPr id="36" name="Text 22"/>
          <p:cNvSpPr txBox="1"/>
          <p:nvPr/>
        </p:nvSpPr>
        <p:spPr>
          <a:xfrm>
            <a:off x="6409944" y="3353105"/>
            <a:ext cx="2248510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Generally Recognized As Safe (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GRAS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status. Safe for food contact and dietary supplements. </a:t>
            </a:r>
            <a:endParaRPr lang="en-US" sz="1000" dirty="0"/>
          </a:p>
        </p:txBody>
      </p:sp>
      <p:sp>
        <p:nvSpPr>
          <p:cNvPr id="37" name="Shape 23"/>
          <p:cNvSpPr/>
          <p:nvPr/>
        </p:nvSpPr>
        <p:spPr>
          <a:xfrm>
            <a:off x="6448349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4"/>
          <p:cNvSpPr txBox="1"/>
          <p:nvPr/>
        </p:nvSpPr>
        <p:spPr>
          <a:xfrm>
            <a:off x="6405372" y="4972507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Non-Toxic Profile</a:t>
            </a:r>
            <a:endParaRPr lang="en-US" sz="900" dirty="0"/>
          </a:p>
        </p:txBody>
      </p:sp>
      <p:sp>
        <p:nvSpPr>
          <p:cNvPr id="39" name="Shape 25"/>
          <p:cNvSpPr/>
          <p:nvPr/>
        </p:nvSpPr>
        <p:spPr>
          <a:xfrm>
            <a:off x="9087307" y="1561795"/>
            <a:ext cx="2648102" cy="3800246"/>
          </a:xfrm>
          <a:prstGeom prst="roundRect">
            <a:avLst>
              <a:gd name="adj" fmla="val 1987"/>
            </a:avLst>
          </a:prstGeom>
          <a:solidFill>
            <a:srgbClr val="0B1F3F">
              <a:alpha val="60000"/>
            </a:srgbClr>
          </a:solidFill>
          <a:ln w="12700">
            <a:solidFill>
              <a:srgbClr val="818CF8"/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Shape 26"/>
          <p:cNvSpPr/>
          <p:nvPr/>
        </p:nvSpPr>
        <p:spPr>
          <a:xfrm>
            <a:off x="9087307" y="1561795"/>
            <a:ext cx="2648102" cy="38405"/>
          </a:xfrm>
          <a:prstGeom prst="roundRect">
            <a:avLst>
              <a:gd name="adj" fmla="val 137033"/>
            </a:avLst>
          </a:prstGeom>
          <a:solidFill>
            <a:srgbClr val="818CF8"/>
          </a:solidFill>
          <a:ln w="12700">
            <a:solidFill>
              <a:srgbClr val="818CF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030054" y="1828800"/>
            <a:ext cx="761695" cy="761695"/>
          </a:xfrm>
          <a:prstGeom prst="rect">
            <a:avLst/>
          </a:prstGeom>
        </p:spPr>
      </p:pic>
      <p:sp>
        <p:nvSpPr>
          <p:cNvPr id="42" name="Shape 27"/>
          <p:cNvSpPr/>
          <p:nvPr/>
        </p:nvSpPr>
        <p:spPr>
          <a:xfrm>
            <a:off x="9982505" y="1781251"/>
            <a:ext cx="838505" cy="838505"/>
          </a:xfrm>
          <a:prstGeom prst="ellipse">
            <a:avLst/>
          </a:prstGeom>
          <a:noFill/>
          <a:ln w="25400">
            <a:solidFill>
              <a:srgbClr val="FFFFFF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239451" y="2038198"/>
            <a:ext cx="342900" cy="342900"/>
          </a:xfrm>
          <a:prstGeom prst="rect">
            <a:avLst/>
          </a:prstGeom>
        </p:spPr>
      </p:pic>
      <p:sp>
        <p:nvSpPr>
          <p:cNvPr id="44" name="Text 28"/>
          <p:cNvSpPr txBox="1"/>
          <p:nvPr/>
        </p:nvSpPr>
        <p:spPr>
          <a:xfrm>
            <a:off x="9323222" y="2781605"/>
            <a:ext cx="217627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Circular Upcycling</a:t>
            </a:r>
            <a:endParaRPr lang="en-US" sz="1500" dirty="0"/>
          </a:p>
        </p:txBody>
      </p:sp>
      <p:pic>
        <p:nvPicPr>
          <p:cNvPr id="45" name="Image 14" descr="preencoded.png"/>
          <p:cNvPicPr>
            <a:picLocks noChangeAspect="1"/>
          </p:cNvPicPr>
          <p:nvPr/>
        </p:nvPicPr>
        <p:blipFill>
          <a:blip r:embed="rId17"/>
          <a:srcRect t="-400" b="-400"/>
          <a:stretch/>
        </p:blipFill>
        <p:spPr>
          <a:xfrm>
            <a:off x="10181844" y="3161995"/>
            <a:ext cx="457200" cy="38405"/>
          </a:xfrm>
          <a:prstGeom prst="rect">
            <a:avLst/>
          </a:prstGeom>
        </p:spPr>
      </p:pic>
      <p:sp>
        <p:nvSpPr>
          <p:cNvPr id="46" name="Text 29"/>
          <p:cNvSpPr txBox="1"/>
          <p:nvPr/>
        </p:nvSpPr>
        <p:spPr>
          <a:xfrm>
            <a:off x="9286646" y="3353105"/>
            <a:ext cx="2248510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Valorizes side streams from commercial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protein production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transforming waste into high-value preservation. </a:t>
            </a:r>
            <a:endParaRPr lang="en-US" sz="1000" dirty="0"/>
          </a:p>
        </p:txBody>
      </p:sp>
      <p:sp>
        <p:nvSpPr>
          <p:cNvPr id="47" name="Shape 30"/>
          <p:cNvSpPr/>
          <p:nvPr/>
        </p:nvSpPr>
        <p:spPr>
          <a:xfrm>
            <a:off x="9325051" y="4809744"/>
            <a:ext cx="2171700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31"/>
          <p:cNvSpPr txBox="1"/>
          <p:nvPr/>
        </p:nvSpPr>
        <p:spPr>
          <a:xfrm>
            <a:off x="9281160" y="4972507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C7D2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Waste-to-Value</a:t>
            </a:r>
            <a:endParaRPr lang="en-US" sz="900" dirty="0"/>
          </a:p>
        </p:txBody>
      </p:sp>
      <p:pic>
        <p:nvPicPr>
          <p:cNvPr id="49" name="Image 15" descr="preencoded.png"/>
          <p:cNvPicPr>
            <a:picLocks noChangeAspect="1"/>
          </p:cNvPicPr>
          <p:nvPr/>
        </p:nvPicPr>
        <p:blipFill>
          <a:blip r:embed="rId18"/>
          <a:srcRect t="-14" b="-14"/>
          <a:stretch/>
        </p:blipFill>
        <p:spPr>
          <a:xfrm>
            <a:off x="457200" y="5667451"/>
            <a:ext cx="11277295" cy="886054"/>
          </a:xfrm>
          <a:prstGeom prst="rect">
            <a:avLst/>
          </a:prstGeom>
        </p:spPr>
      </p:pic>
      <p:pic>
        <p:nvPicPr>
          <p:cNvPr id="50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57454" y="5881421"/>
            <a:ext cx="457200" cy="457200"/>
          </a:xfrm>
          <a:prstGeom prst="rect">
            <a:avLst/>
          </a:prstGeom>
        </p:spPr>
      </p:pic>
      <p:pic>
        <p:nvPicPr>
          <p:cNvPr id="51" name="Image 17" descr="preencoded.png"/>
          <p:cNvPicPr>
            <a:picLocks noChangeAspect="1"/>
          </p:cNvPicPr>
          <p:nvPr/>
        </p:nvPicPr>
        <p:blipFill>
          <a:blip r:embed="rId20"/>
          <a:srcRect t="-17952" b="-17952"/>
          <a:stretch/>
        </p:blipFill>
        <p:spPr>
          <a:xfrm>
            <a:off x="800100" y="5976518"/>
            <a:ext cx="171907" cy="267005"/>
          </a:xfrm>
          <a:prstGeom prst="rect">
            <a:avLst/>
          </a:prstGeom>
        </p:spPr>
      </p:pic>
      <p:sp>
        <p:nvSpPr>
          <p:cNvPr id="52" name="Text 32"/>
          <p:cNvSpPr txBox="1"/>
          <p:nvPr/>
        </p:nvSpPr>
        <p:spPr>
          <a:xfrm>
            <a:off x="1304849" y="5900623"/>
            <a:ext cx="55348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Sustainable Replacement Strategy</a:t>
            </a:r>
            <a:endParaRPr lang="en-US" sz="1200" dirty="0"/>
          </a:p>
        </p:txBody>
      </p:sp>
      <p:sp>
        <p:nvSpPr>
          <p:cNvPr id="53" name="Text 33"/>
          <p:cNvSpPr txBox="1"/>
          <p:nvPr/>
        </p:nvSpPr>
        <p:spPr>
          <a:xfrm>
            <a:off x="1304849" y="6167628"/>
            <a:ext cx="61063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Replacing persistent synthetic chemicals with bio-based solutions reduces overall environmental load.</a:t>
            </a:r>
            <a:endParaRPr lang="en-US" sz="900" dirty="0"/>
          </a:p>
        </p:txBody>
      </p:sp>
      <p:sp>
        <p:nvSpPr>
          <p:cNvPr id="54" name="Text 34"/>
          <p:cNvSpPr txBox="1"/>
          <p:nvPr/>
        </p:nvSpPr>
        <p:spPr>
          <a:xfrm>
            <a:off x="9024214" y="5867705"/>
            <a:ext cx="8293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100%</a:t>
            </a:r>
            <a:endParaRPr lang="en-US" sz="2200" dirty="0"/>
          </a:p>
        </p:txBody>
      </p:sp>
      <p:sp>
        <p:nvSpPr>
          <p:cNvPr id="55" name="Text 35"/>
          <p:cNvSpPr txBox="1"/>
          <p:nvPr/>
        </p:nvSpPr>
        <p:spPr>
          <a:xfrm>
            <a:off x="9024214" y="6210605"/>
            <a:ext cx="829361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38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Bio-Based</a:t>
            </a:r>
            <a:endParaRPr lang="en-US" sz="800" dirty="0"/>
          </a:p>
        </p:txBody>
      </p:sp>
      <p:pic>
        <p:nvPicPr>
          <p:cNvPr id="56" name="Image 18" descr="preencoded.png"/>
          <p:cNvPicPr>
            <a:picLocks noChangeAspect="1"/>
          </p:cNvPicPr>
          <p:nvPr/>
        </p:nvPicPr>
        <p:blipFill>
          <a:blip r:embed="rId21"/>
          <a:srcRect t="-2083" b="-2083"/>
          <a:stretch/>
        </p:blipFill>
        <p:spPr>
          <a:xfrm>
            <a:off x="10153498" y="5867705"/>
            <a:ext cx="9144" cy="457200"/>
          </a:xfrm>
          <a:prstGeom prst="rect">
            <a:avLst/>
          </a:prstGeom>
        </p:spPr>
      </p:pic>
      <p:sp>
        <p:nvSpPr>
          <p:cNvPr id="57" name="Text 36"/>
          <p:cNvSpPr txBox="1"/>
          <p:nvPr/>
        </p:nvSpPr>
        <p:spPr>
          <a:xfrm>
            <a:off x="10391242" y="5867705"/>
            <a:ext cx="100035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0%</a:t>
            </a:r>
            <a:endParaRPr lang="en-US" sz="2200" dirty="0"/>
          </a:p>
        </p:txBody>
      </p:sp>
      <p:sp>
        <p:nvSpPr>
          <p:cNvPr id="58" name="Text 37"/>
          <p:cNvSpPr txBox="1"/>
          <p:nvPr/>
        </p:nvSpPr>
        <p:spPr>
          <a:xfrm>
            <a:off x="10391242" y="6210605"/>
            <a:ext cx="1000354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kern="0" spc="38" dirty="0">
                <a:solidFill>
                  <a:srgbClr val="F8717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Petrochemicals</a:t>
            </a:r>
            <a:endParaRPr lang="en-US" sz="800" dirty="0"/>
          </a:p>
        </p:txBody>
      </p:sp>
      <p:pic>
        <p:nvPicPr>
          <p:cNvPr id="59" name="Image 19" descr="preencoded.png"/>
          <p:cNvPicPr>
            <a:picLocks noChangeAspect="1"/>
          </p:cNvPicPr>
          <p:nvPr/>
        </p:nvPicPr>
        <p:blipFill>
          <a:blip r:embed="rId22"/>
          <a:srcRect l="-404" r="-404"/>
          <a:stretch/>
        </p:blipFill>
        <p:spPr>
          <a:xfrm>
            <a:off x="457200" y="461772"/>
            <a:ext cx="457200" cy="28346"/>
          </a:xfrm>
          <a:prstGeom prst="rect">
            <a:avLst/>
          </a:prstGeom>
        </p:spPr>
      </p:pic>
      <p:sp>
        <p:nvSpPr>
          <p:cNvPr id="60" name="Text 38"/>
          <p:cNvSpPr txBox="1"/>
          <p:nvPr/>
        </p:nvSpPr>
        <p:spPr>
          <a:xfrm>
            <a:off x="1028700" y="381305"/>
            <a:ext cx="12289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10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Eco-Profile</a:t>
            </a:r>
            <a:endParaRPr lang="en-US" sz="1000" dirty="0"/>
          </a:p>
        </p:txBody>
      </p:sp>
      <p:sp>
        <p:nvSpPr>
          <p:cNvPr id="61" name="Shape 39"/>
          <p:cNvSpPr/>
          <p:nvPr/>
        </p:nvSpPr>
        <p:spPr>
          <a:xfrm>
            <a:off x="9360713" y="705002"/>
            <a:ext cx="2381098" cy="400507"/>
          </a:xfrm>
          <a:prstGeom prst="roundRect">
            <a:avLst>
              <a:gd name="adj" fmla="val 22831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2" name="Image 20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9523476" y="828446"/>
            <a:ext cx="152705" cy="152705"/>
          </a:xfrm>
          <a:prstGeom prst="rect">
            <a:avLst/>
          </a:prstGeom>
        </p:spPr>
      </p:pic>
      <p:sp>
        <p:nvSpPr>
          <p:cNvPr id="63" name="Text 40"/>
          <p:cNvSpPr txBox="1"/>
          <p:nvPr/>
        </p:nvSpPr>
        <p:spPr>
          <a:xfrm>
            <a:off x="9752076" y="705002"/>
            <a:ext cx="1901952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Circular Economy Design</a:t>
            </a:r>
            <a:endParaRPr lang="en-US" sz="1200" dirty="0"/>
          </a:p>
        </p:txBody>
      </p:sp>
      <p:sp>
        <p:nvSpPr>
          <p:cNvPr id="64" name="Text 41"/>
          <p:cNvSpPr txBox="1"/>
          <p:nvPr/>
        </p:nvSpPr>
        <p:spPr>
          <a:xfrm>
            <a:off x="457200" y="647395"/>
            <a:ext cx="67107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Sustainability </a:t>
            </a:r>
            <a:r>
              <a:rPr lang="en-US" sz="3600" b="1" dirty="0">
                <a:solidFill>
                  <a:srgbClr val="D1D5D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</a:t>
            </a:r>
            <a:r>
              <a:rPr lang="en-US" sz="3600" b="1" dirty="0">
                <a:solidFill>
                  <a:srgbClr val="4ADE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</a:t>
            </a:r>
            <a:endParaRPr lang="en-US" sz="3600" dirty="0"/>
          </a:p>
        </p:txBody>
      </p:sp>
      <p:sp>
        <p:nvSpPr>
          <p:cNvPr id="65" name="Text 4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/>
          <a:stretch/>
        </p:blipFill>
        <p:spPr>
          <a:xfrm>
            <a:off x="4572000" y="0"/>
            <a:ext cx="7619695" cy="761969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/>
        </p:blipFill>
        <p:spPr>
          <a:xfrm>
            <a:off x="0" y="1143000"/>
            <a:ext cx="5715000" cy="5715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1781251"/>
            <a:ext cx="5486400" cy="1438351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38251" y="1943100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 t="-20192" b="-20192"/>
          <a:stretch/>
        </p:blipFill>
        <p:spPr>
          <a:xfrm>
            <a:off x="654710" y="2038198"/>
            <a:ext cx="190195" cy="267005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1013155" y="1943100"/>
            <a:ext cx="253563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Broad-Spectrum Efficacy</a:t>
            </a:r>
            <a:endParaRPr lang="en-US" sz="13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3337560" y="1962302"/>
            <a:ext cx="152705" cy="228600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1013155" y="2247595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Potent activity against a wide range of spoilage microorganisms including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Gram-positive/negative bacteria, yeasts, and molds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unlike narrow-spectrum synthetics. </a:t>
            </a:r>
            <a:endParaRPr lang="en-US" sz="10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6248095" y="1781251"/>
            <a:ext cx="5486400" cy="1438351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6429146" y="1943100"/>
            <a:ext cx="237744" cy="457200"/>
          </a:xfrm>
          <a:prstGeom prst="roundRect">
            <a:avLst>
              <a:gd name="adj" fmla="val 184615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8"/>
          <a:srcRect t="-18437" b="-18437"/>
          <a:stretch/>
        </p:blipFill>
        <p:spPr>
          <a:xfrm>
            <a:off x="6439205" y="2038198"/>
            <a:ext cx="219456" cy="267005"/>
          </a:xfrm>
          <a:prstGeom prst="rect">
            <a:avLst/>
          </a:prstGeom>
        </p:spPr>
      </p:pic>
      <p:sp>
        <p:nvSpPr>
          <p:cNvPr id="15" name="Text 6"/>
          <p:cNvSpPr txBox="1"/>
          <p:nvPr/>
        </p:nvSpPr>
        <p:spPr>
          <a:xfrm>
            <a:off x="6819595" y="1943100"/>
            <a:ext cx="311719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Functional Barrier Properties</a:t>
            </a:r>
            <a:endParaRPr lang="en-US" sz="1300" dirty="0"/>
          </a:p>
        </p:txBody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9508846" y="1962302"/>
            <a:ext cx="152705" cy="228600"/>
          </a:xfrm>
          <a:prstGeom prst="rect">
            <a:avLst/>
          </a:prstGeom>
        </p:spPr>
      </p:pic>
      <p:sp>
        <p:nvSpPr>
          <p:cNvPr id="17" name="Text 7"/>
          <p:cNvSpPr txBox="1"/>
          <p:nvPr/>
        </p:nvSpPr>
        <p:spPr>
          <a:xfrm>
            <a:off x="6819595" y="2247595"/>
            <a:ext cx="482986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Forms microscopic, breathable films on food surfaces that physically retard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lipid oxidation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reduce moisture migration, extending freshness beyond just microbial control. </a:t>
            </a:r>
            <a:endParaRPr lang="en-US" sz="1000" dirty="0"/>
          </a:p>
        </p:txBody>
      </p:sp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3409798"/>
            <a:ext cx="5486400" cy="1438351"/>
          </a:xfrm>
          <a:prstGeom prst="rect">
            <a:avLst/>
          </a:prstGeom>
        </p:spPr>
      </p:pic>
      <p:sp>
        <p:nvSpPr>
          <p:cNvPr id="19" name="Shape 8"/>
          <p:cNvSpPr/>
          <p:nvPr/>
        </p:nvSpPr>
        <p:spPr>
          <a:xfrm>
            <a:off x="638251" y="3571646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9"/>
          <a:srcRect t="-20192" b="-20192"/>
          <a:stretch/>
        </p:blipFill>
        <p:spPr>
          <a:xfrm>
            <a:off x="652882" y="3666744"/>
            <a:ext cx="190195" cy="267005"/>
          </a:xfrm>
          <a:prstGeom prst="rect">
            <a:avLst/>
          </a:prstGeom>
        </p:spPr>
      </p:pic>
      <p:sp>
        <p:nvSpPr>
          <p:cNvPr id="21" name="Text 9"/>
          <p:cNvSpPr txBox="1"/>
          <p:nvPr/>
        </p:nvSpPr>
        <p:spPr>
          <a:xfrm>
            <a:off x="1011326" y="3571646"/>
            <a:ext cx="269839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Synergistic Compatibility</a:t>
            </a:r>
            <a:endParaRPr lang="en-US" sz="13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3345790" y="3590849"/>
            <a:ext cx="152705" cy="228600"/>
          </a:xfrm>
          <a:prstGeom prst="rect">
            <a:avLst/>
          </a:prstGeom>
        </p:spPr>
      </p:pic>
      <p:sp>
        <p:nvSpPr>
          <p:cNvPr id="23" name="Text 10"/>
          <p:cNvSpPr txBox="1"/>
          <p:nvPr/>
        </p:nvSpPr>
        <p:spPr>
          <a:xfrm>
            <a:off x="1011326" y="3877056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Works effectively alongside other preservation hurdles such as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 pH, salt reduction, and Modified Atmosphere Packaging (MAP)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enhancing total system stability. </a:t>
            </a:r>
            <a:endParaRPr lang="en-US" sz="1000" dirty="0"/>
          </a:p>
        </p:txBody>
      </p:sp>
      <p:pic>
        <p:nvPicPr>
          <p:cNvPr id="24" name="Image 11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6248095" y="3409798"/>
            <a:ext cx="5486400" cy="1438351"/>
          </a:xfrm>
          <a:prstGeom prst="rect">
            <a:avLst/>
          </a:prstGeom>
        </p:spPr>
      </p:pic>
      <p:sp>
        <p:nvSpPr>
          <p:cNvPr id="25" name="Shape 11"/>
          <p:cNvSpPr/>
          <p:nvPr/>
        </p:nvSpPr>
        <p:spPr>
          <a:xfrm>
            <a:off x="6429146" y="3571646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12" descr="preencoded.png"/>
          <p:cNvPicPr>
            <a:picLocks noChangeAspect="1"/>
          </p:cNvPicPr>
          <p:nvPr/>
        </p:nvPicPr>
        <p:blipFill>
          <a:blip r:embed="rId10"/>
          <a:srcRect t="-20192" b="-20192"/>
          <a:stretch/>
        </p:blipFill>
        <p:spPr>
          <a:xfrm>
            <a:off x="6446520" y="3666744"/>
            <a:ext cx="190195" cy="267005"/>
          </a:xfrm>
          <a:prstGeom prst="rect">
            <a:avLst/>
          </a:prstGeom>
        </p:spPr>
      </p:pic>
      <p:sp>
        <p:nvSpPr>
          <p:cNvPr id="27" name="Text 12"/>
          <p:cNvSpPr txBox="1"/>
          <p:nvPr/>
        </p:nvSpPr>
        <p:spPr>
          <a:xfrm>
            <a:off x="6806794" y="3571646"/>
            <a:ext cx="30851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Consumer Trust &amp; Clean Label</a:t>
            </a:r>
            <a:endParaRPr lang="en-US" sz="1300" dirty="0"/>
          </a:p>
        </p:txBody>
      </p:sp>
      <p:pic>
        <p:nvPicPr>
          <p:cNvPr id="28" name="Image 13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9580169" y="3590849"/>
            <a:ext cx="152705" cy="228600"/>
          </a:xfrm>
          <a:prstGeom prst="rect">
            <a:avLst/>
          </a:prstGeom>
        </p:spPr>
      </p:pic>
      <p:sp>
        <p:nvSpPr>
          <p:cNvPr id="29" name="Text 13"/>
          <p:cNvSpPr txBox="1"/>
          <p:nvPr/>
        </p:nvSpPr>
        <p:spPr>
          <a:xfrm>
            <a:off x="6806794" y="3877056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Replaces "chemical-sounding" benzoates and sorbates with a recognizable natural ingredient, directly addressing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 demand for transparency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safety. </a:t>
            </a:r>
            <a:endParaRPr lang="en-US" sz="1000" dirty="0"/>
          </a:p>
        </p:txBody>
      </p:sp>
      <p:pic>
        <p:nvPicPr>
          <p:cNvPr id="30" name="Image 14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5038344"/>
            <a:ext cx="5486400" cy="1438351"/>
          </a:xfrm>
          <a:prstGeom prst="rect">
            <a:avLst/>
          </a:prstGeom>
        </p:spPr>
      </p:pic>
      <p:sp>
        <p:nvSpPr>
          <p:cNvPr id="31" name="Shape 14"/>
          <p:cNvSpPr/>
          <p:nvPr/>
        </p:nvSpPr>
        <p:spPr>
          <a:xfrm>
            <a:off x="638251" y="5201107"/>
            <a:ext cx="228600" cy="457200"/>
          </a:xfrm>
          <a:prstGeom prst="roundRect">
            <a:avLst>
              <a:gd name="adj" fmla="val 20000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2" name="Image 15" descr="preencoded.png"/>
          <p:cNvPicPr>
            <a:picLocks noChangeAspect="1"/>
          </p:cNvPicPr>
          <p:nvPr/>
        </p:nvPicPr>
        <p:blipFill>
          <a:blip r:embed="rId11"/>
          <a:srcRect t="-17952" b="-17952"/>
          <a:stretch/>
        </p:blipFill>
        <p:spPr>
          <a:xfrm>
            <a:off x="663854" y="5296205"/>
            <a:ext cx="171907" cy="267005"/>
          </a:xfrm>
          <a:prstGeom prst="rect">
            <a:avLst/>
          </a:prstGeom>
        </p:spPr>
      </p:pic>
      <p:sp>
        <p:nvSpPr>
          <p:cNvPr id="33" name="Text 15"/>
          <p:cNvSpPr txBox="1"/>
          <p:nvPr/>
        </p:nvSpPr>
        <p:spPr>
          <a:xfrm>
            <a:off x="1014070" y="5201107"/>
            <a:ext cx="253105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Microbial Resistance</a:t>
            </a:r>
            <a:endParaRPr lang="en-US" sz="1300" dirty="0"/>
          </a:p>
        </p:txBody>
      </p:sp>
      <p:pic>
        <p:nvPicPr>
          <p:cNvPr id="34" name="Image 16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3239719" y="5219395"/>
            <a:ext cx="152705" cy="228600"/>
          </a:xfrm>
          <a:prstGeom prst="rect">
            <a:avLst/>
          </a:prstGeom>
        </p:spPr>
      </p:pic>
      <p:sp>
        <p:nvSpPr>
          <p:cNvPr id="35" name="Text 16"/>
          <p:cNvSpPr txBox="1"/>
          <p:nvPr/>
        </p:nvSpPr>
        <p:spPr>
          <a:xfrm>
            <a:off x="1014070" y="5505602"/>
            <a:ext cx="4849063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Relies on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physical membrane disruption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(electrostatic interaction) rather than metabolic interference, preventing pathogens from developing resistance over time. </a:t>
            </a:r>
            <a:endParaRPr lang="en-US" sz="1000" dirty="0"/>
          </a:p>
        </p:txBody>
      </p:sp>
      <p:pic>
        <p:nvPicPr>
          <p:cNvPr id="36" name="Image 17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6248095" y="5038344"/>
            <a:ext cx="5486400" cy="1438351"/>
          </a:xfrm>
          <a:prstGeom prst="rect">
            <a:avLst/>
          </a:prstGeom>
        </p:spPr>
      </p:pic>
      <p:sp>
        <p:nvSpPr>
          <p:cNvPr id="37" name="Shape 17"/>
          <p:cNvSpPr/>
          <p:nvPr/>
        </p:nvSpPr>
        <p:spPr>
          <a:xfrm>
            <a:off x="6429146" y="5201107"/>
            <a:ext cx="247802" cy="457200"/>
          </a:xfrm>
          <a:prstGeom prst="roundRect">
            <a:avLst>
              <a:gd name="adj" fmla="val 170310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8" name="Image 18" descr="preencoded.png"/>
          <p:cNvPicPr>
            <a:picLocks noChangeAspect="1"/>
          </p:cNvPicPr>
          <p:nvPr/>
        </p:nvPicPr>
        <p:blipFill>
          <a:blip r:embed="rId12"/>
          <a:srcRect t="-20192" b="-20192"/>
          <a:stretch/>
        </p:blipFill>
        <p:spPr>
          <a:xfrm>
            <a:off x="6456578" y="5296205"/>
            <a:ext cx="190195" cy="267005"/>
          </a:xfrm>
          <a:prstGeom prst="rect">
            <a:avLst/>
          </a:prstGeom>
        </p:spPr>
      </p:pic>
      <p:sp>
        <p:nvSpPr>
          <p:cNvPr id="39" name="Text 18"/>
          <p:cNvSpPr txBox="1"/>
          <p:nvPr/>
        </p:nvSpPr>
        <p:spPr>
          <a:xfrm>
            <a:off x="6825996" y="5201107"/>
            <a:ext cx="28565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 &amp; Regulatory Status</a:t>
            </a:r>
            <a:endParaRPr lang="en-US" sz="1300" dirty="0"/>
          </a:p>
        </p:txBody>
      </p:sp>
      <p:pic>
        <p:nvPicPr>
          <p:cNvPr id="40" name="Image 19" descr="preencoded.png"/>
          <p:cNvPicPr>
            <a:picLocks noChangeAspect="1"/>
          </p:cNvPicPr>
          <p:nvPr/>
        </p:nvPicPr>
        <p:blipFill>
          <a:blip r:embed="rId7"/>
          <a:srcRect t="-24850" b="-24850"/>
          <a:stretch/>
        </p:blipFill>
        <p:spPr>
          <a:xfrm>
            <a:off x="9293962" y="5219395"/>
            <a:ext cx="152705" cy="228600"/>
          </a:xfrm>
          <a:prstGeom prst="rect">
            <a:avLst/>
          </a:prstGeom>
        </p:spPr>
      </p:pic>
      <p:sp>
        <p:nvSpPr>
          <p:cNvPr id="41" name="Text 19"/>
          <p:cNvSpPr txBox="1"/>
          <p:nvPr/>
        </p:nvSpPr>
        <p:spPr>
          <a:xfrm>
            <a:off x="6825996" y="5505602"/>
            <a:ext cx="482986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Natural origin with </a:t>
            </a: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GRAS (Generally Recognized As Safe)</a:t>
            </a: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status. Approved for diverse food contact and dietary supplement applications worldwide. </a:t>
            </a:r>
            <a:endParaRPr lang="en-US" sz="1000" dirty="0"/>
          </a:p>
        </p:txBody>
      </p:sp>
      <p:sp>
        <p:nvSpPr>
          <p:cNvPr id="42" name="Text 20"/>
          <p:cNvSpPr txBox="1"/>
          <p:nvPr/>
        </p:nvSpPr>
        <p:spPr>
          <a:xfrm>
            <a:off x="647395" y="6476695"/>
            <a:ext cx="46963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is the second most abundant biopolymer in nature after cellulose.</a:t>
            </a:r>
            <a:endParaRPr lang="en-US" sz="900" dirty="0"/>
          </a:p>
        </p:txBody>
      </p:sp>
      <p:pic>
        <p:nvPicPr>
          <p:cNvPr id="43" name="Image 2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57200" y="6491326"/>
            <a:ext cx="114300" cy="114300"/>
          </a:xfrm>
          <a:prstGeom prst="rect">
            <a:avLst/>
          </a:prstGeom>
        </p:spPr>
      </p:pic>
      <p:sp>
        <p:nvSpPr>
          <p:cNvPr id="44" name="Shape 21"/>
          <p:cNvSpPr/>
          <p:nvPr/>
        </p:nvSpPr>
        <p:spPr>
          <a:xfrm>
            <a:off x="457200" y="1543507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 21" descr="preencoded.png"/>
          <p:cNvPicPr>
            <a:picLocks noChangeAspect="1"/>
          </p:cNvPicPr>
          <p:nvPr/>
        </p:nvPicPr>
        <p:blipFill>
          <a:blip r:embed="rId14"/>
          <a:srcRect l="-445" r="-445"/>
          <a:stretch/>
        </p:blipFill>
        <p:spPr>
          <a:xfrm>
            <a:off x="914400" y="366674"/>
            <a:ext cx="381305" cy="28346"/>
          </a:xfrm>
          <a:prstGeom prst="rect">
            <a:avLst/>
          </a:prstGeom>
        </p:spPr>
      </p:pic>
      <p:sp>
        <p:nvSpPr>
          <p:cNvPr id="46" name="Text 22"/>
          <p:cNvSpPr txBox="1"/>
          <p:nvPr/>
        </p:nvSpPr>
        <p:spPr>
          <a:xfrm>
            <a:off x="1410005" y="304495"/>
            <a:ext cx="18580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Strategic Advantage</a:t>
            </a:r>
            <a:endParaRPr lang="en-US" sz="900" dirty="0"/>
          </a:p>
        </p:txBody>
      </p:sp>
      <p:sp>
        <p:nvSpPr>
          <p:cNvPr id="47" name="Text 23"/>
          <p:cNvSpPr txBox="1"/>
          <p:nvPr/>
        </p:nvSpPr>
        <p:spPr>
          <a:xfrm>
            <a:off x="914400" y="533095"/>
            <a:ext cx="7892186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Why Chitosan is the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Ideal Natural Preservative</a:t>
            </a:r>
            <a:endParaRPr lang="en-US" sz="2700" dirty="0"/>
          </a:p>
        </p:txBody>
      </p:sp>
      <p:sp>
        <p:nvSpPr>
          <p:cNvPr id="48" name="Text 24"/>
          <p:cNvSpPr txBox="1"/>
          <p:nvPr/>
        </p:nvSpPr>
        <p:spPr>
          <a:xfrm>
            <a:off x="8592617" y="933602"/>
            <a:ext cx="26865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CFF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 Gold Standard for Natural Preservation"</a:t>
            </a:r>
            <a:endParaRPr lang="en-US" sz="1000" dirty="0"/>
          </a:p>
        </p:txBody>
      </p:sp>
      <p:sp>
        <p:nvSpPr>
          <p:cNvPr id="49" name="Text 25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30000"/>
          </a:blip>
          <a:srcRect/>
          <a:stretch/>
        </p:blipFill>
        <p:spPr>
          <a:xfrm>
            <a:off x="1809598" y="-857707"/>
            <a:ext cx="8572500" cy="8572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-27799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3657600" y="2900477"/>
            <a:ext cx="1558138" cy="733349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6819595" y="2900477"/>
            <a:ext cx="1558138" cy="733349"/>
          </a:xfrm>
          <a:prstGeom prst="rect">
            <a:avLst/>
          </a:prstGeom>
        </p:spPr>
      </p:pic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3657600" y="4986223"/>
            <a:ext cx="1558138" cy="733349"/>
          </a:xfrm>
          <a:prstGeom prst="rect">
            <a:avLst/>
          </a:prstGeom>
        </p:spPr>
      </p:pic>
      <p:pic>
        <p:nvPicPr>
          <p:cNvPr id="8" name="Image 4" descr="preencoded.png"/>
          <p:cNvPicPr>
            <a:picLocks noChangeAspect="1"/>
          </p:cNvPicPr>
          <p:nvPr/>
        </p:nvPicPr>
        <p:blipFill>
          <a:blip r:embed="rId4"/>
          <a:srcRect t="-1" b="-1"/>
          <a:stretch/>
        </p:blipFill>
        <p:spPr>
          <a:xfrm>
            <a:off x="6819595" y="4986223"/>
            <a:ext cx="1558138" cy="733349"/>
          </a:xfrm>
          <a:prstGeom prst="rect">
            <a:avLst/>
          </a:prstGeom>
        </p:spPr>
      </p:pic>
      <p:sp>
        <p:nvSpPr>
          <p:cNvPr id="9" name="Shape 2"/>
          <p:cNvSpPr/>
          <p:nvPr/>
        </p:nvSpPr>
        <p:spPr>
          <a:xfrm>
            <a:off x="457200" y="1835201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3"/>
          <p:cNvSpPr/>
          <p:nvPr/>
        </p:nvSpPr>
        <p:spPr>
          <a:xfrm>
            <a:off x="457200" y="1835201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22D3EE"/>
          </a:solidFill>
          <a:ln w="12700">
            <a:solidFill>
              <a:srgbClr val="22D3E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85800" y="2034540"/>
            <a:ext cx="457200" cy="457200"/>
          </a:xfrm>
          <a:prstGeom prst="rect">
            <a:avLst/>
          </a:prstGeom>
        </p:spPr>
      </p:pic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6"/>
          <a:srcRect t="-16524" b="-16524"/>
          <a:stretch/>
        </p:blipFill>
        <p:spPr>
          <a:xfrm>
            <a:off x="814730" y="2111350"/>
            <a:ext cx="200254" cy="304495"/>
          </a:xfrm>
          <a:prstGeom prst="rect">
            <a:avLst/>
          </a:prstGeom>
        </p:spPr>
      </p:pic>
      <p:sp>
        <p:nvSpPr>
          <p:cNvPr id="13" name="Text 4"/>
          <p:cNvSpPr txBox="1"/>
          <p:nvPr/>
        </p:nvSpPr>
        <p:spPr>
          <a:xfrm>
            <a:off x="1333195" y="2034540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Engineered Surface Charge</a:t>
            </a:r>
            <a:endParaRPr lang="en-US" sz="1300" dirty="0"/>
          </a:p>
        </p:txBody>
      </p:sp>
      <p:sp>
        <p:nvSpPr>
          <p:cNvPr id="14" name="Text 5"/>
          <p:cNvSpPr txBox="1"/>
          <p:nvPr/>
        </p:nvSpPr>
        <p:spPr>
          <a:xfrm>
            <a:off x="1333195" y="2339950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First-of-its-kind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+60 mV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potential. Precisely engineered for optimal electrostatic interaction with pathogen membranes. </a:t>
            </a:r>
            <a:endParaRPr lang="en-US" sz="1000" dirty="0"/>
          </a:p>
        </p:txBody>
      </p:sp>
      <p:sp>
        <p:nvSpPr>
          <p:cNvPr id="15" name="Shape 6"/>
          <p:cNvSpPr/>
          <p:nvPr/>
        </p:nvSpPr>
        <p:spPr>
          <a:xfrm>
            <a:off x="7810805" y="1911096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7"/>
          <p:cNvSpPr/>
          <p:nvPr/>
        </p:nvSpPr>
        <p:spPr>
          <a:xfrm>
            <a:off x="7810805" y="1911096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FFD700"/>
          </a:solidFill>
          <a:ln w="12700">
            <a:solidFill>
              <a:srgbClr val="FFD7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39405" y="2111350"/>
            <a:ext cx="457200" cy="457200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8"/>
          <a:srcRect t="-16423" b="-16423"/>
          <a:stretch/>
        </p:blipFill>
        <p:spPr>
          <a:xfrm>
            <a:off x="8182051" y="2187245"/>
            <a:ext cx="171907" cy="304495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8686800" y="2111350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Ultra-Low Dosage</a:t>
            </a:r>
            <a:endParaRPr lang="en-US" sz="1300" dirty="0"/>
          </a:p>
        </p:txBody>
      </p:sp>
      <p:sp>
        <p:nvSpPr>
          <p:cNvPr id="20" name="Text 9"/>
          <p:cNvSpPr txBox="1"/>
          <p:nvPr/>
        </p:nvSpPr>
        <p:spPr>
          <a:xfrm>
            <a:off x="8686800" y="241584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Requires only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by weight for full efficacy. Drastically reduces cost-in-use compared to standard 0.7-1.0% solutions. </a:t>
            </a:r>
            <a:endParaRPr lang="en-US" sz="1000" dirty="0"/>
          </a:p>
        </p:txBody>
      </p:sp>
      <p:sp>
        <p:nvSpPr>
          <p:cNvPr id="21" name="Shape 10"/>
          <p:cNvSpPr/>
          <p:nvPr/>
        </p:nvSpPr>
        <p:spPr>
          <a:xfrm>
            <a:off x="457200" y="4706417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A855F7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1"/>
          <p:cNvSpPr/>
          <p:nvPr/>
        </p:nvSpPr>
        <p:spPr>
          <a:xfrm>
            <a:off x="457200" y="4706417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A855F7"/>
          </a:solidFill>
          <a:ln w="12700">
            <a:solidFill>
              <a:srgbClr val="A85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2"/>
          <p:cNvSpPr/>
          <p:nvPr/>
        </p:nvSpPr>
        <p:spPr>
          <a:xfrm>
            <a:off x="685800" y="4906670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581C87">
              <a:alpha val="40000"/>
            </a:srgbClr>
          </a:solidFill>
          <a:ln w="12700">
            <a:solidFill>
              <a:srgbClr val="A855F7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9"/>
          <a:srcRect t="-16600" b="-16600"/>
          <a:stretch/>
        </p:blipFill>
        <p:spPr>
          <a:xfrm>
            <a:off x="800100" y="4982566"/>
            <a:ext cx="228600" cy="304495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1333195" y="4906670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Hybrid Functionality</a:t>
            </a:r>
            <a:endParaRPr lang="en-US" sz="1300" dirty="0"/>
          </a:p>
        </p:txBody>
      </p:sp>
      <p:sp>
        <p:nvSpPr>
          <p:cNvPr id="26" name="Text 14"/>
          <p:cNvSpPr txBox="1"/>
          <p:nvPr/>
        </p:nvSpPr>
        <p:spPr>
          <a:xfrm>
            <a:off x="1333195" y="5211166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Designed for dual roles: A potent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preservative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food systems AND an active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adsorption agent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dietary supplements. </a:t>
            </a:r>
            <a:endParaRPr lang="en-US" sz="1000" dirty="0"/>
          </a:p>
        </p:txBody>
      </p:sp>
      <p:sp>
        <p:nvSpPr>
          <p:cNvPr id="27" name="Shape 15"/>
          <p:cNvSpPr/>
          <p:nvPr/>
        </p:nvSpPr>
        <p:spPr>
          <a:xfrm>
            <a:off x="7810805" y="4782312"/>
            <a:ext cx="3924605" cy="1362456"/>
          </a:xfrm>
          <a:prstGeom prst="roundRect">
            <a:avLst>
              <a:gd name="adj" fmla="val 5632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10B981"/>
            </a:solidFill>
            <a:prstDash val="solid"/>
          </a:ln>
          <a:effectLst>
            <a:outerShdw blurRad="63500" dist="38100" dir="162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16"/>
          <p:cNvSpPr/>
          <p:nvPr/>
        </p:nvSpPr>
        <p:spPr>
          <a:xfrm>
            <a:off x="7810805" y="4782312"/>
            <a:ext cx="38405" cy="1362456"/>
          </a:xfrm>
          <a:prstGeom prst="roundRect">
            <a:avLst>
              <a:gd name="adj" fmla="val 199799"/>
            </a:avLst>
          </a:prstGeom>
          <a:solidFill>
            <a:srgbClr val="10B981"/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17"/>
          <p:cNvSpPr/>
          <p:nvPr/>
        </p:nvSpPr>
        <p:spPr>
          <a:xfrm>
            <a:off x="8039405" y="4982566"/>
            <a:ext cx="457200" cy="457200"/>
          </a:xfrm>
          <a:prstGeom prst="roundRect">
            <a:avLst>
              <a:gd name="adj" fmla="val 33333"/>
            </a:avLst>
          </a:prstGeom>
          <a:solidFill>
            <a:srgbClr val="064E3B">
              <a:alpha val="40000"/>
            </a:srgbClr>
          </a:solidFill>
          <a:ln w="12700">
            <a:solidFill>
              <a:srgbClr val="10B981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10"/>
          <a:srcRect t="-16600" b="-16600"/>
          <a:stretch/>
        </p:blipFill>
        <p:spPr>
          <a:xfrm>
            <a:off x="8153705" y="5059375"/>
            <a:ext cx="228600" cy="304495"/>
          </a:xfrm>
          <a:prstGeom prst="rect">
            <a:avLst/>
          </a:prstGeom>
        </p:spPr>
      </p:pic>
      <p:sp>
        <p:nvSpPr>
          <p:cNvPr id="31" name="Text 18"/>
          <p:cNvSpPr txBox="1"/>
          <p:nvPr/>
        </p:nvSpPr>
        <p:spPr>
          <a:xfrm>
            <a:off x="8686800" y="4982566"/>
            <a:ext cx="29626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Synthetic Displacement</a:t>
            </a:r>
            <a:endParaRPr lang="en-US" sz="1300" dirty="0"/>
          </a:p>
        </p:txBody>
      </p:sp>
      <p:sp>
        <p:nvSpPr>
          <p:cNvPr id="32" name="Text 19"/>
          <p:cNvSpPr txBox="1"/>
          <p:nvPr/>
        </p:nvSpPr>
        <p:spPr>
          <a:xfrm>
            <a:off x="8686800" y="5287975"/>
            <a:ext cx="29242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Replaces benzoates &amp; sorbates. Enables "Clean Label" claims while maintaining rigorous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shelf-life goals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000" dirty="0"/>
          </a:p>
        </p:txBody>
      </p:sp>
      <p:sp>
        <p:nvSpPr>
          <p:cNvPr id="33" name="Shape 20"/>
          <p:cNvSpPr/>
          <p:nvPr/>
        </p:nvSpPr>
        <p:spPr>
          <a:xfrm>
            <a:off x="457200" y="6512357"/>
            <a:ext cx="75895" cy="75895"/>
          </a:xfrm>
          <a:prstGeom prst="ellipse">
            <a:avLst/>
          </a:prstGeom>
          <a:solidFill>
            <a:srgbClr val="FFD700">
              <a:alpha val="57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1"/>
          <p:cNvSpPr txBox="1"/>
          <p:nvPr/>
        </p:nvSpPr>
        <p:spPr>
          <a:xfrm>
            <a:off x="609905" y="6472123"/>
            <a:ext cx="58393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800" dirty="0"/>
          </a:p>
        </p:txBody>
      </p:sp>
      <p:sp>
        <p:nvSpPr>
          <p:cNvPr id="35" name="Shape 22"/>
          <p:cNvSpPr/>
          <p:nvPr/>
        </p:nvSpPr>
        <p:spPr>
          <a:xfrm>
            <a:off x="457200" y="1028700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11" descr="preencoded.png"/>
          <p:cNvPicPr>
            <a:picLocks noChangeAspect="1"/>
          </p:cNvPicPr>
          <p:nvPr/>
        </p:nvPicPr>
        <p:blipFill>
          <a:blip r:embed="rId11"/>
          <a:srcRect l="-404" r="-404"/>
          <a:stretch/>
        </p:blipFill>
        <p:spPr>
          <a:xfrm>
            <a:off x="914400" y="366674"/>
            <a:ext cx="457200" cy="28346"/>
          </a:xfrm>
          <a:prstGeom prst="rect">
            <a:avLst/>
          </a:prstGeom>
        </p:spPr>
      </p:pic>
      <p:sp>
        <p:nvSpPr>
          <p:cNvPr id="37" name="Text 23"/>
          <p:cNvSpPr txBox="1"/>
          <p:nvPr/>
        </p:nvSpPr>
        <p:spPr>
          <a:xfrm>
            <a:off x="1485900" y="304495"/>
            <a:ext cx="19531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Innovation Spotlight</a:t>
            </a:r>
            <a:endParaRPr lang="en-US" sz="900" dirty="0"/>
          </a:p>
        </p:txBody>
      </p:sp>
      <p:sp>
        <p:nvSpPr>
          <p:cNvPr id="38" name="Text 24"/>
          <p:cNvSpPr txBox="1"/>
          <p:nvPr/>
        </p:nvSpPr>
        <p:spPr>
          <a:xfrm>
            <a:off x="914400" y="533095"/>
            <a:ext cx="7419442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Why Chitosan - FG is a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Breakthrough</a:t>
            </a:r>
            <a:endParaRPr lang="en-US" sz="2700" dirty="0"/>
          </a:p>
        </p:txBody>
      </p:sp>
      <p:sp>
        <p:nvSpPr>
          <p:cNvPr id="39" name="Text 25"/>
          <p:cNvSpPr txBox="1"/>
          <p:nvPr/>
        </p:nvSpPr>
        <p:spPr>
          <a:xfrm>
            <a:off x="10039655" y="605984"/>
            <a:ext cx="1009041" cy="270011"/>
          </a:xfrm>
          <a:prstGeom prst="rect">
            <a:avLst/>
          </a:prstGeom>
          <a:noFill/>
          <a:ln w="12700">
            <a:solidFill>
              <a:srgbClr val="E5E7EB"/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FFD7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First of its Kind </a:t>
            </a:r>
            <a:endParaRPr lang="en-US" sz="900" dirty="0"/>
          </a:p>
        </p:txBody>
      </p:sp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12"/>
          <a:srcRect l="-3419" r="-3419"/>
          <a:stretch/>
        </p:blipFill>
        <p:spPr>
          <a:xfrm>
            <a:off x="9821570" y="685800"/>
            <a:ext cx="114300" cy="95098"/>
          </a:xfrm>
          <a:prstGeom prst="rect">
            <a:avLst/>
          </a:prstGeom>
        </p:spPr>
      </p:pic>
      <p:pic>
        <p:nvPicPr>
          <p:cNvPr id="41" name="Image 13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724705" y="2576779"/>
            <a:ext cx="2743200" cy="2743200"/>
          </a:xfrm>
          <a:prstGeom prst="rect">
            <a:avLst/>
          </a:prstGeom>
        </p:spPr>
      </p:pic>
      <p:sp>
        <p:nvSpPr>
          <p:cNvPr id="42" name="Shape 26"/>
          <p:cNvSpPr/>
          <p:nvPr/>
        </p:nvSpPr>
        <p:spPr>
          <a:xfrm>
            <a:off x="4743907" y="2595982"/>
            <a:ext cx="2704795" cy="2704795"/>
          </a:xfrm>
          <a:prstGeom prst="ellips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27"/>
          <p:cNvSpPr/>
          <p:nvPr/>
        </p:nvSpPr>
        <p:spPr>
          <a:xfrm>
            <a:off x="4591202" y="2443277"/>
            <a:ext cx="3010205" cy="3010205"/>
          </a:xfrm>
          <a:prstGeom prst="ellipse">
            <a:avLst/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28"/>
          <p:cNvSpPr txBox="1"/>
          <p:nvPr/>
        </p:nvSpPr>
        <p:spPr>
          <a:xfrm>
            <a:off x="5130698" y="3172054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90" dirty="0">
                <a:solidFill>
                  <a:srgbClr val="A5F3FC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Revolutionary</a:t>
            </a:r>
            <a:endParaRPr lang="en-US" sz="900" dirty="0"/>
          </a:p>
        </p:txBody>
      </p:sp>
      <p:sp>
        <p:nvSpPr>
          <p:cNvPr id="45" name="Text 29"/>
          <p:cNvSpPr txBox="1"/>
          <p:nvPr/>
        </p:nvSpPr>
        <p:spPr>
          <a:xfrm>
            <a:off x="5109209" y="3656686"/>
            <a:ext cx="1933956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endParaRPr lang="en-US" dirty="0"/>
          </a:p>
        </p:txBody>
      </p:sp>
      <p:sp>
        <p:nvSpPr>
          <p:cNvPr id="46" name="Text 30"/>
          <p:cNvSpPr txBox="1"/>
          <p:nvPr/>
        </p:nvSpPr>
        <p:spPr>
          <a:xfrm>
            <a:off x="5073090" y="3841197"/>
            <a:ext cx="2006194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+60mV</a:t>
            </a:r>
            <a:endParaRPr lang="en-US" dirty="0"/>
          </a:p>
        </p:txBody>
      </p:sp>
      <p:pic>
        <p:nvPicPr>
          <p:cNvPr id="47" name="Image 14" descr="preencoded.png"/>
          <p:cNvPicPr>
            <a:picLocks noChangeAspect="1"/>
          </p:cNvPicPr>
          <p:nvPr/>
        </p:nvPicPr>
        <p:blipFill>
          <a:blip r:embed="rId14"/>
          <a:srcRect l="-2111" r="-2111"/>
          <a:stretch/>
        </p:blipFill>
        <p:spPr>
          <a:xfrm>
            <a:off x="5790895" y="4443070"/>
            <a:ext cx="609905" cy="9144"/>
          </a:xfrm>
          <a:prstGeom prst="rect">
            <a:avLst/>
          </a:prstGeom>
        </p:spPr>
      </p:pic>
      <p:sp>
        <p:nvSpPr>
          <p:cNvPr id="48" name="Text 31"/>
          <p:cNvSpPr txBox="1"/>
          <p:nvPr/>
        </p:nvSpPr>
        <p:spPr>
          <a:xfrm>
            <a:off x="5130698" y="4567428"/>
            <a:ext cx="1933956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4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Grade Chitosan</a:t>
            </a:r>
            <a:endParaRPr lang="en-US" sz="800" dirty="0"/>
          </a:p>
        </p:txBody>
      </p:sp>
      <p:sp>
        <p:nvSpPr>
          <p:cNvPr id="49" name="Text 3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rcRect/>
          <a:stretch/>
        </p:blipFill>
        <p:spPr>
          <a:xfrm>
            <a:off x="6476695" y="0"/>
            <a:ext cx="5715000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0" y="2095805"/>
            <a:ext cx="4762195" cy="476219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266444"/>
            <a:ext cx="3866998" cy="2238451"/>
          </a:xfrm>
          <a:prstGeom prst="roundRect">
            <a:avLst>
              <a:gd name="adj" fmla="val 2086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 l="-402" r="-402"/>
          <a:stretch/>
        </p:blipFill>
        <p:spPr>
          <a:xfrm>
            <a:off x="466344" y="1276502"/>
            <a:ext cx="38405" cy="2219249"/>
          </a:xfrm>
          <a:prstGeom prst="rect">
            <a:avLst/>
          </a:prstGeom>
        </p:spPr>
      </p:pic>
      <p:sp>
        <p:nvSpPr>
          <p:cNvPr id="8" name="Text 3"/>
          <p:cNvSpPr txBox="1"/>
          <p:nvPr/>
        </p:nvSpPr>
        <p:spPr>
          <a:xfrm>
            <a:off x="694944" y="1505102"/>
            <a:ext cx="231343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Clean Label Surge</a:t>
            </a:r>
            <a:endParaRPr lang="en-US" sz="1300" dirty="0"/>
          </a:p>
        </p:txBody>
      </p:sp>
      <p:sp>
        <p:nvSpPr>
          <p:cNvPr id="9" name="Text 4"/>
          <p:cNvSpPr txBox="1"/>
          <p:nvPr/>
        </p:nvSpPr>
        <p:spPr>
          <a:xfrm>
            <a:off x="694944" y="1809598"/>
            <a:ext cx="209031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 Demand Shift</a:t>
            </a:r>
            <a:endParaRPr lang="en-US" sz="900" dirty="0"/>
          </a:p>
        </p:txBody>
      </p:sp>
      <p:sp>
        <p:nvSpPr>
          <p:cNvPr id="10" name="Shape 5"/>
          <p:cNvSpPr/>
          <p:nvPr/>
        </p:nvSpPr>
        <p:spPr>
          <a:xfrm>
            <a:off x="3705149" y="1505102"/>
            <a:ext cx="381305" cy="381305"/>
          </a:xfrm>
          <a:prstGeom prst="ellipse">
            <a:avLst/>
          </a:prstGeom>
          <a:solidFill>
            <a:srgbClr val="06B6D4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rcRect l="-33" r="-33"/>
          <a:stretch/>
        </p:blipFill>
        <p:spPr>
          <a:xfrm>
            <a:off x="3810305" y="1619402"/>
            <a:ext cx="171907" cy="152705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694944" y="2115007"/>
            <a:ext cx="1552651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7.2%</a:t>
            </a:r>
            <a:endParaRPr lang="en-US" sz="1800" dirty="0"/>
          </a:p>
        </p:txBody>
      </p:sp>
      <p:sp>
        <p:nvSpPr>
          <p:cNvPr id="13" name="Text 7"/>
          <p:cNvSpPr txBox="1"/>
          <p:nvPr/>
        </p:nvSpPr>
        <p:spPr>
          <a:xfrm>
            <a:off x="694944" y="2419502"/>
            <a:ext cx="165963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CAGR (Natural Preservatives)</a:t>
            </a:r>
            <a:endParaRPr lang="en-US" sz="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 t="-2029" b="-2029"/>
          <a:stretch/>
        </p:blipFill>
        <p:spPr>
          <a:xfrm>
            <a:off x="2315261" y="2115007"/>
            <a:ext cx="9144" cy="30449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2477110" y="2115007"/>
            <a:ext cx="13341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78%</a:t>
            </a:r>
            <a:endParaRPr lang="en-US" sz="1800" dirty="0"/>
          </a:p>
        </p:txBody>
      </p:sp>
      <p:sp>
        <p:nvSpPr>
          <p:cNvPr id="16" name="Text 9"/>
          <p:cNvSpPr txBox="1"/>
          <p:nvPr/>
        </p:nvSpPr>
        <p:spPr>
          <a:xfrm>
            <a:off x="2477110" y="2419502"/>
            <a:ext cx="133411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Consumers Check Labels</a:t>
            </a:r>
            <a:endParaRPr lang="en-US" sz="800" dirty="0"/>
          </a:p>
        </p:txBody>
      </p:sp>
      <p:sp>
        <p:nvSpPr>
          <p:cNvPr id="17" name="Shape 10"/>
          <p:cNvSpPr/>
          <p:nvPr/>
        </p:nvSpPr>
        <p:spPr>
          <a:xfrm>
            <a:off x="694944" y="2714854"/>
            <a:ext cx="3390595" cy="552298"/>
          </a:xfrm>
          <a:prstGeom prst="roundRect">
            <a:avLst>
              <a:gd name="adj" fmla="val 11418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1"/>
          <p:cNvSpPr txBox="1"/>
          <p:nvPr/>
        </p:nvSpPr>
        <p:spPr>
          <a:xfrm>
            <a:off x="819302" y="2838298"/>
            <a:ext cx="321960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"Rising rejection of synthetic additives like benzoates is driving reformulation across bakery and RTE sectors."</a:t>
            </a:r>
            <a:endParaRPr lang="en-US" sz="900" dirty="0"/>
          </a:p>
        </p:txBody>
      </p:sp>
      <p:sp>
        <p:nvSpPr>
          <p:cNvPr id="19" name="Text 12"/>
          <p:cNvSpPr txBox="1"/>
          <p:nvPr/>
        </p:nvSpPr>
        <p:spPr>
          <a:xfrm>
            <a:off x="457200" y="3696005"/>
            <a:ext cx="3982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Entry Points</a:t>
            </a:r>
            <a:endParaRPr lang="en-US" sz="900" dirty="0"/>
          </a:p>
        </p:txBody>
      </p:sp>
      <p:sp>
        <p:nvSpPr>
          <p:cNvPr id="20" name="Shape 13"/>
          <p:cNvSpPr/>
          <p:nvPr/>
        </p:nvSpPr>
        <p:spPr>
          <a:xfrm>
            <a:off x="457200" y="3962095"/>
            <a:ext cx="3866998" cy="657454"/>
          </a:xfrm>
          <a:prstGeom prst="roundRect">
            <a:avLst>
              <a:gd name="adj" fmla="val 1612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C084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4"/>
          <p:cNvSpPr/>
          <p:nvPr/>
        </p:nvSpPr>
        <p:spPr>
          <a:xfrm>
            <a:off x="457200" y="3962095"/>
            <a:ext cx="19202" cy="657454"/>
          </a:xfrm>
          <a:prstGeom prst="roundRect">
            <a:avLst>
              <a:gd name="adj" fmla="val 552116"/>
            </a:avLst>
          </a:prstGeom>
          <a:solidFill>
            <a:srgbClr val="C084FC"/>
          </a:solidFill>
          <a:ln w="12700">
            <a:solidFill>
              <a:srgbClr val="C084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29107" y="4138574"/>
            <a:ext cx="304495" cy="304495"/>
          </a:xfrm>
          <a:prstGeom prst="rect">
            <a:avLst/>
          </a:prstGeom>
        </p:spPr>
      </p:pic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9"/>
          <a:srcRect t="-43" b="-43"/>
          <a:stretch/>
        </p:blipFill>
        <p:spPr>
          <a:xfrm>
            <a:off x="714146" y="4214470"/>
            <a:ext cx="133502" cy="152705"/>
          </a:xfrm>
          <a:prstGeom prst="rect">
            <a:avLst/>
          </a:prstGeom>
        </p:spPr>
      </p:pic>
      <p:sp>
        <p:nvSpPr>
          <p:cNvPr id="24" name="Text 15"/>
          <p:cNvSpPr txBox="1"/>
          <p:nvPr/>
        </p:nvSpPr>
        <p:spPr>
          <a:xfrm>
            <a:off x="1086307" y="4123944"/>
            <a:ext cx="1848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Premium SKUs</a:t>
            </a:r>
            <a:endParaRPr lang="en-US" sz="1000" dirty="0"/>
          </a:p>
        </p:txBody>
      </p:sp>
      <p:sp>
        <p:nvSpPr>
          <p:cNvPr id="25" name="Text 16"/>
          <p:cNvSpPr txBox="1"/>
          <p:nvPr/>
        </p:nvSpPr>
        <p:spPr>
          <a:xfrm>
            <a:off x="1086307" y="4315054"/>
            <a:ext cx="210860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Launch in "All-Natural" or "Artisan" lines</a:t>
            </a:r>
            <a:endParaRPr lang="en-US" sz="800" dirty="0"/>
          </a:p>
        </p:txBody>
      </p:sp>
      <p:sp>
        <p:nvSpPr>
          <p:cNvPr id="26" name="Shape 17"/>
          <p:cNvSpPr/>
          <p:nvPr/>
        </p:nvSpPr>
        <p:spPr>
          <a:xfrm>
            <a:off x="457200" y="4733849"/>
            <a:ext cx="3866998" cy="657454"/>
          </a:xfrm>
          <a:prstGeom prst="roundRect">
            <a:avLst>
              <a:gd name="adj" fmla="val 1612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4ADE8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18"/>
          <p:cNvSpPr/>
          <p:nvPr/>
        </p:nvSpPr>
        <p:spPr>
          <a:xfrm>
            <a:off x="457200" y="4733849"/>
            <a:ext cx="19202" cy="657454"/>
          </a:xfrm>
          <a:prstGeom prst="roundRect">
            <a:avLst>
              <a:gd name="adj" fmla="val 552116"/>
            </a:avLst>
          </a:prstGeom>
          <a:solidFill>
            <a:srgbClr val="4ADE80"/>
          </a:solidFill>
          <a:ln w="12700">
            <a:solidFill>
              <a:srgbClr val="4ADE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8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29107" y="4910328"/>
            <a:ext cx="304495" cy="304495"/>
          </a:xfrm>
          <a:prstGeom prst="rect">
            <a:avLst/>
          </a:prstGeom>
        </p:spPr>
      </p:pic>
      <p:pic>
        <p:nvPicPr>
          <p:cNvPr id="29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05002" y="4986223"/>
            <a:ext cx="152705" cy="152705"/>
          </a:xfrm>
          <a:prstGeom prst="rect">
            <a:avLst/>
          </a:prstGeom>
        </p:spPr>
      </p:pic>
      <p:sp>
        <p:nvSpPr>
          <p:cNvPr id="30" name="Text 19"/>
          <p:cNvSpPr txBox="1"/>
          <p:nvPr/>
        </p:nvSpPr>
        <p:spPr>
          <a:xfrm>
            <a:off x="1086307" y="4895698"/>
            <a:ext cx="18480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Waste Reduction</a:t>
            </a:r>
            <a:endParaRPr lang="en-US" sz="1000" dirty="0"/>
          </a:p>
        </p:txBody>
      </p:sp>
      <p:sp>
        <p:nvSpPr>
          <p:cNvPr id="31" name="Text 20"/>
          <p:cNvSpPr txBox="1"/>
          <p:nvPr/>
        </p:nvSpPr>
        <p:spPr>
          <a:xfrm>
            <a:off x="1086307" y="5086807"/>
            <a:ext cx="210860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Sustainability &amp; extended freshness ROI</a:t>
            </a:r>
            <a:endParaRPr lang="en-US" sz="800" dirty="0"/>
          </a:p>
        </p:txBody>
      </p:sp>
      <p:sp>
        <p:nvSpPr>
          <p:cNvPr id="32" name="Shape 21"/>
          <p:cNvSpPr/>
          <p:nvPr/>
        </p:nvSpPr>
        <p:spPr>
          <a:xfrm>
            <a:off x="457200" y="5505602"/>
            <a:ext cx="3866998" cy="657454"/>
          </a:xfrm>
          <a:prstGeom prst="roundRect">
            <a:avLst>
              <a:gd name="adj" fmla="val 1612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60A5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22"/>
          <p:cNvSpPr/>
          <p:nvPr/>
        </p:nvSpPr>
        <p:spPr>
          <a:xfrm>
            <a:off x="457200" y="5505602"/>
            <a:ext cx="19202" cy="657454"/>
          </a:xfrm>
          <a:prstGeom prst="roundRect">
            <a:avLst>
              <a:gd name="adj" fmla="val 552116"/>
            </a:avLst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29107" y="5682082"/>
            <a:ext cx="304495" cy="304495"/>
          </a:xfrm>
          <a:prstGeom prst="rect">
            <a:avLst/>
          </a:prstGeom>
        </p:spPr>
      </p:pic>
      <p:pic>
        <p:nvPicPr>
          <p:cNvPr id="35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05002" y="5757977"/>
            <a:ext cx="152705" cy="152705"/>
          </a:xfrm>
          <a:prstGeom prst="rect">
            <a:avLst/>
          </a:prstGeom>
        </p:spPr>
      </p:pic>
      <p:sp>
        <p:nvSpPr>
          <p:cNvPr id="36" name="Text 23"/>
          <p:cNvSpPr txBox="1"/>
          <p:nvPr/>
        </p:nvSpPr>
        <p:spPr>
          <a:xfrm>
            <a:off x="1086307" y="5667451"/>
            <a:ext cx="208026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</a:t>
            </a:r>
            <a:endParaRPr lang="en-US" sz="1000" dirty="0"/>
          </a:p>
        </p:txBody>
      </p:sp>
      <p:sp>
        <p:nvSpPr>
          <p:cNvPr id="37" name="Text 24"/>
          <p:cNvSpPr txBox="1"/>
          <p:nvPr/>
        </p:nvSpPr>
        <p:spPr>
          <a:xfrm>
            <a:off x="1086307" y="5857646"/>
            <a:ext cx="238109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 E-numbers with "Mushroom Extract"</a:t>
            </a:r>
            <a:endParaRPr lang="en-US" sz="800" dirty="0"/>
          </a:p>
        </p:txBody>
      </p:sp>
      <p:sp>
        <p:nvSpPr>
          <p:cNvPr id="38" name="Text 25"/>
          <p:cNvSpPr txBox="1"/>
          <p:nvPr/>
        </p:nvSpPr>
        <p:spPr>
          <a:xfrm>
            <a:off x="4552798" y="1266444"/>
            <a:ext cx="319217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Target Application Categories</a:t>
            </a:r>
            <a:endParaRPr lang="en-US" sz="1300" dirty="0"/>
          </a:p>
        </p:txBody>
      </p:sp>
      <p:sp>
        <p:nvSpPr>
          <p:cNvPr id="39" name="Text 26"/>
          <p:cNvSpPr txBox="1"/>
          <p:nvPr/>
        </p:nvSpPr>
        <p:spPr>
          <a:xfrm>
            <a:off x="10118750" y="1281074"/>
            <a:ext cx="848563" cy="238658"/>
          </a:xfrm>
          <a:prstGeom prst="rect">
            <a:avLst/>
          </a:prstGeom>
          <a:solidFill>
            <a:srgbClr val="164E63">
              <a:alpha val="50000"/>
            </a:srgbClr>
          </a:solidFill>
          <a:ln w="12700">
            <a:solidFill>
              <a:srgbClr val="06B6D4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67E8F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Systems</a:t>
            </a:r>
            <a:endParaRPr lang="en-US" sz="800" dirty="0"/>
          </a:p>
        </p:txBody>
      </p:sp>
      <p:sp>
        <p:nvSpPr>
          <p:cNvPr id="40" name="Text 27"/>
          <p:cNvSpPr txBox="1"/>
          <p:nvPr/>
        </p:nvSpPr>
        <p:spPr>
          <a:xfrm>
            <a:off x="10979201" y="1281074"/>
            <a:ext cx="819302" cy="238658"/>
          </a:xfrm>
          <a:prstGeom prst="rect">
            <a:avLst/>
          </a:prstGeom>
          <a:solidFill>
            <a:srgbClr val="1E3A8A">
              <a:alpha val="50000"/>
            </a:srgbClr>
          </a:solidFill>
          <a:ln w="12700">
            <a:solidFill>
              <a:srgbClr val="3B82F6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93C5F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Supplements</a:t>
            </a:r>
            <a:endParaRPr lang="en-US" sz="800" dirty="0"/>
          </a:p>
        </p:txBody>
      </p:sp>
      <p:sp>
        <p:nvSpPr>
          <p:cNvPr id="41" name="Shape 28"/>
          <p:cNvSpPr/>
          <p:nvPr/>
        </p:nvSpPr>
        <p:spPr>
          <a:xfrm>
            <a:off x="4552798" y="1686154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EAB308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29"/>
          <p:cNvSpPr/>
          <p:nvPr/>
        </p:nvSpPr>
        <p:spPr>
          <a:xfrm>
            <a:off x="4552798" y="1686154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EAB308">
              <a:alpha val="50000"/>
            </a:srgbClr>
          </a:solidFill>
          <a:ln w="12700">
            <a:solidFill>
              <a:srgbClr val="EAB30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3" name="Image 11" descr="preencoded.png"/>
          <p:cNvPicPr>
            <a:picLocks noChangeAspect="1"/>
          </p:cNvPicPr>
          <p:nvPr/>
        </p:nvPicPr>
        <p:blipFill>
          <a:blip r:embed="rId14">
            <a:alphaModFix amt="5000"/>
          </a:blip>
          <a:srcRect/>
          <a:stretch/>
        </p:blipFill>
        <p:spPr>
          <a:xfrm>
            <a:off x="6150254" y="1819656"/>
            <a:ext cx="571500" cy="571500"/>
          </a:xfrm>
          <a:prstGeom prst="rect">
            <a:avLst/>
          </a:prstGeom>
        </p:spPr>
      </p:pic>
      <p:pic>
        <p:nvPicPr>
          <p:cNvPr id="44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753051" y="1895551"/>
            <a:ext cx="381305" cy="381305"/>
          </a:xfrm>
          <a:prstGeom prst="rect">
            <a:avLst/>
          </a:prstGeom>
        </p:spPr>
      </p:pic>
      <p:pic>
        <p:nvPicPr>
          <p:cNvPr id="45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867351" y="2009851"/>
            <a:ext cx="152705" cy="152705"/>
          </a:xfrm>
          <a:prstGeom prst="rect">
            <a:avLst/>
          </a:prstGeom>
        </p:spPr>
      </p:pic>
      <p:sp>
        <p:nvSpPr>
          <p:cNvPr id="46" name="Text 30"/>
          <p:cNvSpPr txBox="1"/>
          <p:nvPr/>
        </p:nvSpPr>
        <p:spPr>
          <a:xfrm>
            <a:off x="4753051" y="3276295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Bakery</a:t>
            </a:r>
            <a:endParaRPr lang="en-US" sz="1000" dirty="0"/>
          </a:p>
        </p:txBody>
      </p:sp>
      <p:sp>
        <p:nvSpPr>
          <p:cNvPr id="47" name="Text 31"/>
          <p:cNvSpPr txBox="1"/>
          <p:nvPr/>
        </p:nvSpPr>
        <p:spPr>
          <a:xfrm>
            <a:off x="4753051" y="3504895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 &amp; Rope spoilage control in breads.</a:t>
            </a:r>
            <a:endParaRPr lang="en-US" sz="800" dirty="0"/>
          </a:p>
        </p:txBody>
      </p:sp>
      <p:sp>
        <p:nvSpPr>
          <p:cNvPr id="48" name="Shape 32"/>
          <p:cNvSpPr/>
          <p:nvPr/>
        </p:nvSpPr>
        <p:spPr>
          <a:xfrm>
            <a:off x="6997903" y="1686154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97316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 33"/>
          <p:cNvSpPr/>
          <p:nvPr/>
        </p:nvSpPr>
        <p:spPr>
          <a:xfrm>
            <a:off x="6997903" y="1686154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F97316">
              <a:alpha val="50000"/>
            </a:srgbClr>
          </a:solidFill>
          <a:ln w="12700">
            <a:solidFill>
              <a:srgbClr val="F9731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0" name="Image 14" descr="preencoded.png"/>
          <p:cNvPicPr>
            <a:picLocks noChangeAspect="1"/>
          </p:cNvPicPr>
          <p:nvPr/>
        </p:nvPicPr>
        <p:blipFill>
          <a:blip r:embed="rId17">
            <a:alphaModFix amt="5000"/>
          </a:blip>
          <a:srcRect/>
          <a:stretch/>
        </p:blipFill>
        <p:spPr>
          <a:xfrm>
            <a:off x="8594446" y="1819656"/>
            <a:ext cx="571500" cy="571500"/>
          </a:xfrm>
          <a:prstGeom prst="rect">
            <a:avLst/>
          </a:prstGeom>
        </p:spPr>
      </p:pic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197242" y="1895551"/>
            <a:ext cx="381305" cy="381305"/>
          </a:xfrm>
          <a:prstGeom prst="rect">
            <a:avLst/>
          </a:prstGeom>
        </p:spPr>
      </p:pic>
      <p:pic>
        <p:nvPicPr>
          <p:cNvPr id="52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7311542" y="2009851"/>
            <a:ext cx="152705" cy="152705"/>
          </a:xfrm>
          <a:prstGeom prst="rect">
            <a:avLst/>
          </a:prstGeom>
        </p:spPr>
      </p:pic>
      <p:sp>
        <p:nvSpPr>
          <p:cNvPr id="53" name="Text 34"/>
          <p:cNvSpPr txBox="1"/>
          <p:nvPr/>
        </p:nvSpPr>
        <p:spPr>
          <a:xfrm>
            <a:off x="7197242" y="3276295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Tortillas</a:t>
            </a:r>
            <a:endParaRPr lang="en-US" sz="1000" dirty="0"/>
          </a:p>
        </p:txBody>
      </p:sp>
      <p:sp>
        <p:nvSpPr>
          <p:cNvPr id="54" name="Text 35"/>
          <p:cNvSpPr txBox="1"/>
          <p:nvPr/>
        </p:nvSpPr>
        <p:spPr>
          <a:xfrm>
            <a:off x="7197242" y="3504895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Preventing sticking and mold in flatbreads.</a:t>
            </a:r>
            <a:endParaRPr lang="en-US" sz="800" dirty="0"/>
          </a:p>
        </p:txBody>
      </p:sp>
      <p:sp>
        <p:nvSpPr>
          <p:cNvPr id="55" name="Shape 36"/>
          <p:cNvSpPr/>
          <p:nvPr/>
        </p:nvSpPr>
        <p:spPr>
          <a:xfrm>
            <a:off x="9442094" y="1686154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EF4444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37"/>
          <p:cNvSpPr/>
          <p:nvPr/>
        </p:nvSpPr>
        <p:spPr>
          <a:xfrm>
            <a:off x="9442094" y="1686154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EF4444">
              <a:alpha val="50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7" name="Image 17" descr="preencoded.png"/>
          <p:cNvPicPr>
            <a:picLocks noChangeAspect="1"/>
          </p:cNvPicPr>
          <p:nvPr/>
        </p:nvPicPr>
        <p:blipFill>
          <a:blip r:embed="rId20">
            <a:alphaModFix amt="5000"/>
          </a:blip>
          <a:srcRect/>
          <a:stretch/>
        </p:blipFill>
        <p:spPr>
          <a:xfrm>
            <a:off x="11039551" y="1819656"/>
            <a:ext cx="571500" cy="571500"/>
          </a:xfrm>
          <a:prstGeom prst="rect">
            <a:avLst/>
          </a:prstGeom>
        </p:spPr>
      </p:pic>
      <p:pic>
        <p:nvPicPr>
          <p:cNvPr id="58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642348" y="1895551"/>
            <a:ext cx="381305" cy="381305"/>
          </a:xfrm>
          <a:prstGeom prst="rect">
            <a:avLst/>
          </a:prstGeom>
        </p:spPr>
      </p:pic>
      <p:pic>
        <p:nvPicPr>
          <p:cNvPr id="59" name="Image 19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756648" y="2009851"/>
            <a:ext cx="152705" cy="152705"/>
          </a:xfrm>
          <a:prstGeom prst="rect">
            <a:avLst/>
          </a:prstGeom>
        </p:spPr>
      </p:pic>
      <p:sp>
        <p:nvSpPr>
          <p:cNvPr id="60" name="Text 38"/>
          <p:cNvSpPr txBox="1"/>
          <p:nvPr/>
        </p:nvSpPr>
        <p:spPr>
          <a:xfrm>
            <a:off x="9642348" y="3157423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RTE Meals</a:t>
            </a:r>
            <a:endParaRPr lang="en-US" sz="1000" dirty="0"/>
          </a:p>
        </p:txBody>
      </p:sp>
      <p:sp>
        <p:nvSpPr>
          <p:cNvPr id="61" name="Text 39"/>
          <p:cNvSpPr txBox="1"/>
          <p:nvPr/>
        </p:nvSpPr>
        <p:spPr>
          <a:xfrm>
            <a:off x="9642348" y="3386023"/>
            <a:ext cx="197144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Pathogen protection for ready-to-eat meals.</a:t>
            </a:r>
            <a:endParaRPr lang="en-US" sz="800" dirty="0"/>
          </a:p>
        </p:txBody>
      </p:sp>
      <p:sp>
        <p:nvSpPr>
          <p:cNvPr id="62" name="Shape 40"/>
          <p:cNvSpPr/>
          <p:nvPr/>
        </p:nvSpPr>
        <p:spPr>
          <a:xfrm>
            <a:off x="4552798" y="3976726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EC4899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 41"/>
          <p:cNvSpPr/>
          <p:nvPr/>
        </p:nvSpPr>
        <p:spPr>
          <a:xfrm>
            <a:off x="4552798" y="3976726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EC4899">
              <a:alpha val="50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Image 20" descr="preencoded.png"/>
          <p:cNvPicPr>
            <a:picLocks noChangeAspect="1"/>
          </p:cNvPicPr>
          <p:nvPr/>
        </p:nvPicPr>
        <p:blipFill>
          <a:blip r:embed="rId23">
            <a:alphaModFix amt="5000"/>
          </a:blip>
          <a:srcRect l="-688" r="-688"/>
          <a:stretch/>
        </p:blipFill>
        <p:spPr>
          <a:xfrm>
            <a:off x="6359652" y="4110228"/>
            <a:ext cx="362102" cy="571500"/>
          </a:xfrm>
          <a:prstGeom prst="rect">
            <a:avLst/>
          </a:prstGeom>
        </p:spPr>
      </p:pic>
      <p:pic>
        <p:nvPicPr>
          <p:cNvPr id="65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4753051" y="4186123"/>
            <a:ext cx="381305" cy="381305"/>
          </a:xfrm>
          <a:prstGeom prst="rect">
            <a:avLst/>
          </a:prstGeom>
        </p:spPr>
      </p:pic>
      <p:pic>
        <p:nvPicPr>
          <p:cNvPr id="66" name="Image 22" descr="preencoded.png"/>
          <p:cNvPicPr>
            <a:picLocks noChangeAspect="1"/>
          </p:cNvPicPr>
          <p:nvPr/>
        </p:nvPicPr>
        <p:blipFill>
          <a:blip r:embed="rId25"/>
          <a:srcRect t="-180" b="-180"/>
          <a:stretch/>
        </p:blipFill>
        <p:spPr>
          <a:xfrm>
            <a:off x="4895698" y="4300423"/>
            <a:ext cx="95098" cy="152705"/>
          </a:xfrm>
          <a:prstGeom prst="rect">
            <a:avLst/>
          </a:prstGeom>
        </p:spPr>
      </p:pic>
      <p:sp>
        <p:nvSpPr>
          <p:cNvPr id="67" name="Text 42"/>
          <p:cNvSpPr txBox="1"/>
          <p:nvPr/>
        </p:nvSpPr>
        <p:spPr>
          <a:xfrm>
            <a:off x="4753051" y="5567782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Sauces</a:t>
            </a:r>
            <a:endParaRPr lang="en-US" sz="1000" dirty="0"/>
          </a:p>
        </p:txBody>
      </p:sp>
      <p:sp>
        <p:nvSpPr>
          <p:cNvPr id="68" name="Text 43"/>
          <p:cNvSpPr txBox="1"/>
          <p:nvPr/>
        </p:nvSpPr>
        <p:spPr>
          <a:xfrm>
            <a:off x="4753051" y="5796382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Stability in dressings without synthetics.</a:t>
            </a:r>
            <a:endParaRPr lang="en-US" sz="800" dirty="0"/>
          </a:p>
        </p:txBody>
      </p:sp>
      <p:sp>
        <p:nvSpPr>
          <p:cNvPr id="69" name="Shape 44"/>
          <p:cNvSpPr/>
          <p:nvPr/>
        </p:nvSpPr>
        <p:spPr>
          <a:xfrm>
            <a:off x="6997903" y="3976726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22C55E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45"/>
          <p:cNvSpPr/>
          <p:nvPr/>
        </p:nvSpPr>
        <p:spPr>
          <a:xfrm>
            <a:off x="6997903" y="3976726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22C55E">
              <a:alpha val="50000"/>
            </a:srgbClr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1" name="Image 23" descr="preencoded.png"/>
          <p:cNvPicPr>
            <a:picLocks noChangeAspect="1"/>
          </p:cNvPicPr>
          <p:nvPr/>
        </p:nvPicPr>
        <p:blipFill>
          <a:blip r:embed="rId26">
            <a:alphaModFix amt="5000"/>
          </a:blip>
          <a:srcRect/>
          <a:stretch/>
        </p:blipFill>
        <p:spPr>
          <a:xfrm>
            <a:off x="8594446" y="4110228"/>
            <a:ext cx="571500" cy="571500"/>
          </a:xfrm>
          <a:prstGeom prst="rect">
            <a:avLst/>
          </a:prstGeom>
        </p:spPr>
      </p:pic>
      <p:pic>
        <p:nvPicPr>
          <p:cNvPr id="72" name="Image 24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7197242" y="4186123"/>
            <a:ext cx="381305" cy="381305"/>
          </a:xfrm>
          <a:prstGeom prst="rect">
            <a:avLst/>
          </a:prstGeom>
        </p:spPr>
      </p:pic>
      <p:pic>
        <p:nvPicPr>
          <p:cNvPr id="73" name="Image 2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311542" y="4300423"/>
            <a:ext cx="152705" cy="152705"/>
          </a:xfrm>
          <a:prstGeom prst="rect">
            <a:avLst/>
          </a:prstGeom>
        </p:spPr>
      </p:pic>
      <p:sp>
        <p:nvSpPr>
          <p:cNvPr id="74" name="Text 46"/>
          <p:cNvSpPr txBox="1"/>
          <p:nvPr/>
        </p:nvSpPr>
        <p:spPr>
          <a:xfrm>
            <a:off x="7197242" y="5567782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Fresh Produce</a:t>
            </a:r>
            <a:endParaRPr lang="en-US" sz="1000" dirty="0"/>
          </a:p>
        </p:txBody>
      </p:sp>
      <p:sp>
        <p:nvSpPr>
          <p:cNvPr id="75" name="Text 47"/>
          <p:cNvSpPr txBox="1"/>
          <p:nvPr/>
        </p:nvSpPr>
        <p:spPr>
          <a:xfrm>
            <a:off x="7197242" y="5796382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Edible coatings for fresh-cut fruit/veg.</a:t>
            </a:r>
            <a:endParaRPr lang="en-US" sz="800" dirty="0"/>
          </a:p>
        </p:txBody>
      </p:sp>
      <p:sp>
        <p:nvSpPr>
          <p:cNvPr id="76" name="Shape 48"/>
          <p:cNvSpPr/>
          <p:nvPr/>
        </p:nvSpPr>
        <p:spPr>
          <a:xfrm>
            <a:off x="9442094" y="3976726"/>
            <a:ext cx="2295144" cy="2143354"/>
          </a:xfrm>
          <a:prstGeom prst="roundRect">
            <a:avLst>
              <a:gd name="adj" fmla="val 2275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3B82F6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49"/>
          <p:cNvSpPr/>
          <p:nvPr/>
        </p:nvSpPr>
        <p:spPr>
          <a:xfrm>
            <a:off x="9442094" y="3976726"/>
            <a:ext cx="2295144" cy="19202"/>
          </a:xfrm>
          <a:prstGeom prst="roundRect">
            <a:avLst>
              <a:gd name="adj" fmla="val 253974"/>
            </a:avLst>
          </a:prstGeom>
          <a:solidFill>
            <a:srgbClr val="3B82F6">
              <a:alpha val="50000"/>
            </a:srgbClr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8" name="Image 26" descr="preencoded.png"/>
          <p:cNvPicPr>
            <a:picLocks noChangeAspect="1"/>
          </p:cNvPicPr>
          <p:nvPr/>
        </p:nvPicPr>
        <p:blipFill>
          <a:blip r:embed="rId29">
            <a:alphaModFix amt="5000"/>
          </a:blip>
          <a:srcRect l="-347" r="-347"/>
          <a:stretch/>
        </p:blipFill>
        <p:spPr>
          <a:xfrm>
            <a:off x="10963656" y="4110228"/>
            <a:ext cx="647395" cy="571500"/>
          </a:xfrm>
          <a:prstGeom prst="rect">
            <a:avLst/>
          </a:prstGeom>
        </p:spPr>
      </p:pic>
      <p:pic>
        <p:nvPicPr>
          <p:cNvPr id="79" name="Image 27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9642348" y="4186123"/>
            <a:ext cx="381305" cy="381305"/>
          </a:xfrm>
          <a:prstGeom prst="rect">
            <a:avLst/>
          </a:prstGeom>
        </p:spPr>
      </p:pic>
      <p:pic>
        <p:nvPicPr>
          <p:cNvPr id="80" name="Image 28" descr="preencoded.png"/>
          <p:cNvPicPr>
            <a:picLocks noChangeAspect="1"/>
          </p:cNvPicPr>
          <p:nvPr/>
        </p:nvPicPr>
        <p:blipFill>
          <a:blip r:embed="rId31"/>
          <a:srcRect l="-33" r="-33"/>
          <a:stretch/>
        </p:blipFill>
        <p:spPr>
          <a:xfrm>
            <a:off x="9747504" y="4300423"/>
            <a:ext cx="171907" cy="152705"/>
          </a:xfrm>
          <a:prstGeom prst="rect">
            <a:avLst/>
          </a:prstGeom>
        </p:spPr>
      </p:pic>
      <p:sp>
        <p:nvSpPr>
          <p:cNvPr id="81" name="Text 50"/>
          <p:cNvSpPr txBox="1"/>
          <p:nvPr/>
        </p:nvSpPr>
        <p:spPr>
          <a:xfrm>
            <a:off x="9642348" y="5567782"/>
            <a:ext cx="1972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Supplements</a:t>
            </a:r>
            <a:endParaRPr lang="en-US" sz="1000" dirty="0"/>
          </a:p>
        </p:txBody>
      </p:sp>
      <p:sp>
        <p:nvSpPr>
          <p:cNvPr id="82" name="Text 51"/>
          <p:cNvSpPr txBox="1"/>
          <p:nvPr/>
        </p:nvSpPr>
        <p:spPr>
          <a:xfrm>
            <a:off x="9642348" y="5796382"/>
            <a:ext cx="2255825" cy="124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Lipid binding and microplastic adsorption.</a:t>
            </a:r>
            <a:endParaRPr lang="en-US" sz="800" dirty="0"/>
          </a:p>
        </p:txBody>
      </p:sp>
      <p:sp>
        <p:nvSpPr>
          <p:cNvPr id="83" name="Shape 52"/>
          <p:cNvSpPr/>
          <p:nvPr/>
        </p:nvSpPr>
        <p:spPr>
          <a:xfrm>
            <a:off x="4552798" y="6267298"/>
            <a:ext cx="2295144" cy="362102"/>
          </a:xfrm>
          <a:prstGeom prst="roundRect">
            <a:avLst>
              <a:gd name="adj" fmla="val 5316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4" name="Image 29" descr="preencoded.png"/>
          <p:cNvPicPr>
            <a:picLocks noChangeAspect="1"/>
          </p:cNvPicPr>
          <p:nvPr/>
        </p:nvPicPr>
        <p:blipFill>
          <a:blip r:embed="rId32"/>
          <a:srcRect t="-22800" b="-22800"/>
          <a:stretch/>
        </p:blipFill>
        <p:spPr>
          <a:xfrm>
            <a:off x="4714646" y="6353251"/>
            <a:ext cx="114300" cy="190195"/>
          </a:xfrm>
          <a:prstGeom prst="rect">
            <a:avLst/>
          </a:prstGeom>
        </p:spPr>
      </p:pic>
      <p:sp>
        <p:nvSpPr>
          <p:cNvPr id="85" name="Text 53"/>
          <p:cNvSpPr txBox="1"/>
          <p:nvPr/>
        </p:nvSpPr>
        <p:spPr>
          <a:xfrm>
            <a:off x="4943246" y="6267298"/>
            <a:ext cx="1191463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Efficacy @ 0.3%</a:t>
            </a:r>
            <a:endParaRPr lang="en-US" sz="900" dirty="0"/>
          </a:p>
        </p:txBody>
      </p:sp>
      <p:sp>
        <p:nvSpPr>
          <p:cNvPr id="86" name="Shape 54"/>
          <p:cNvSpPr/>
          <p:nvPr/>
        </p:nvSpPr>
        <p:spPr>
          <a:xfrm>
            <a:off x="6997903" y="6267298"/>
            <a:ext cx="2295144" cy="362102"/>
          </a:xfrm>
          <a:prstGeom prst="roundRect">
            <a:avLst>
              <a:gd name="adj" fmla="val 5316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7" name="Image 30" descr="preencoded.png"/>
          <p:cNvPicPr>
            <a:picLocks noChangeAspect="1"/>
          </p:cNvPicPr>
          <p:nvPr/>
        </p:nvPicPr>
        <p:blipFill>
          <a:blip r:embed="rId32"/>
          <a:srcRect t="-22800" b="-22800"/>
          <a:stretch/>
        </p:blipFill>
        <p:spPr>
          <a:xfrm>
            <a:off x="7159752" y="6353251"/>
            <a:ext cx="114300" cy="190195"/>
          </a:xfrm>
          <a:prstGeom prst="rect">
            <a:avLst/>
          </a:prstGeom>
        </p:spPr>
      </p:pic>
      <p:sp>
        <p:nvSpPr>
          <p:cNvPr id="88" name="Text 55"/>
          <p:cNvSpPr txBox="1"/>
          <p:nvPr/>
        </p:nvSpPr>
        <p:spPr>
          <a:xfrm>
            <a:off x="7388352" y="6267298"/>
            <a:ext cx="819302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Cost-Effective</a:t>
            </a:r>
            <a:endParaRPr lang="en-US" sz="900" dirty="0"/>
          </a:p>
        </p:txBody>
      </p:sp>
      <p:sp>
        <p:nvSpPr>
          <p:cNvPr id="89" name="Shape 56"/>
          <p:cNvSpPr/>
          <p:nvPr/>
        </p:nvSpPr>
        <p:spPr>
          <a:xfrm>
            <a:off x="9442094" y="6267298"/>
            <a:ext cx="2295144" cy="362102"/>
          </a:xfrm>
          <a:prstGeom prst="roundRect">
            <a:avLst>
              <a:gd name="adj" fmla="val 53163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0" name="Image 31" descr="preencoded.png"/>
          <p:cNvPicPr>
            <a:picLocks noChangeAspect="1"/>
          </p:cNvPicPr>
          <p:nvPr/>
        </p:nvPicPr>
        <p:blipFill>
          <a:blip r:embed="rId32"/>
          <a:srcRect t="-22800" b="-22800"/>
          <a:stretch/>
        </p:blipFill>
        <p:spPr>
          <a:xfrm>
            <a:off x="9604858" y="6353251"/>
            <a:ext cx="114300" cy="190195"/>
          </a:xfrm>
          <a:prstGeom prst="rect">
            <a:avLst/>
          </a:prstGeom>
        </p:spPr>
      </p:pic>
      <p:sp>
        <p:nvSpPr>
          <p:cNvPr id="91" name="Text 57"/>
          <p:cNvSpPr txBox="1"/>
          <p:nvPr/>
        </p:nvSpPr>
        <p:spPr>
          <a:xfrm>
            <a:off x="9833458" y="6267298"/>
            <a:ext cx="11814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 Solution</a:t>
            </a:r>
            <a:endParaRPr lang="en-US" sz="900" dirty="0"/>
          </a:p>
        </p:txBody>
      </p:sp>
      <p:sp>
        <p:nvSpPr>
          <p:cNvPr id="92" name="Shape 58"/>
          <p:cNvSpPr/>
          <p:nvPr/>
        </p:nvSpPr>
        <p:spPr>
          <a:xfrm>
            <a:off x="457200" y="1028700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3" name="Image 32" descr="preencoded.png"/>
          <p:cNvPicPr>
            <a:picLocks noChangeAspect="1"/>
          </p:cNvPicPr>
          <p:nvPr/>
        </p:nvPicPr>
        <p:blipFill>
          <a:blip r:embed="rId33"/>
          <a:srcRect t="-360" b="-360"/>
          <a:stretch/>
        </p:blipFill>
        <p:spPr>
          <a:xfrm>
            <a:off x="914400" y="371246"/>
            <a:ext cx="381305" cy="19202"/>
          </a:xfrm>
          <a:prstGeom prst="rect">
            <a:avLst/>
          </a:prstGeom>
        </p:spPr>
      </p:pic>
      <p:sp>
        <p:nvSpPr>
          <p:cNvPr id="94" name="Text 59"/>
          <p:cNvSpPr txBox="1"/>
          <p:nvPr/>
        </p:nvSpPr>
        <p:spPr>
          <a:xfrm>
            <a:off x="1410005" y="304495"/>
            <a:ext cx="16194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Landscape</a:t>
            </a:r>
            <a:endParaRPr lang="en-US" sz="900" dirty="0"/>
          </a:p>
        </p:txBody>
      </p:sp>
      <p:sp>
        <p:nvSpPr>
          <p:cNvPr id="95" name="Text 60"/>
          <p:cNvSpPr txBox="1"/>
          <p:nvPr/>
        </p:nvSpPr>
        <p:spPr>
          <a:xfrm>
            <a:off x="914400" y="533095"/>
            <a:ext cx="720638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Market Opportunity </a:t>
            </a:r>
            <a:r>
              <a:rPr lang="en-US" sz="27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Applications</a:t>
            </a:r>
            <a:endParaRPr lang="en-US" sz="2700" dirty="0"/>
          </a:p>
        </p:txBody>
      </p:sp>
      <p:pic>
        <p:nvPicPr>
          <p:cNvPr id="96" name="Image 33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9807854" y="714146"/>
            <a:ext cx="133502" cy="133502"/>
          </a:xfrm>
          <a:prstGeom prst="rect">
            <a:avLst/>
          </a:prstGeom>
        </p:spPr>
      </p:pic>
      <p:sp>
        <p:nvSpPr>
          <p:cNvPr id="97" name="Text 61"/>
          <p:cNvSpPr txBox="1"/>
          <p:nvPr/>
        </p:nvSpPr>
        <p:spPr>
          <a:xfrm>
            <a:off x="10055657" y="685800"/>
            <a:ext cx="146304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High-Growth Sector</a:t>
            </a:r>
            <a:endParaRPr lang="en-US" sz="1000" dirty="0"/>
          </a:p>
        </p:txBody>
      </p:sp>
      <p:sp>
        <p:nvSpPr>
          <p:cNvPr id="98" name="Text 6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rcRect/>
          <a:stretch/>
        </p:blipFill>
        <p:spPr>
          <a:xfrm>
            <a:off x="6476695" y="0"/>
            <a:ext cx="5715000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20000"/>
          </a:blip>
          <a:srcRect/>
          <a:stretch/>
        </p:blipFill>
        <p:spPr>
          <a:xfrm>
            <a:off x="0" y="190195"/>
            <a:ext cx="6667805" cy="666780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 txBox="1"/>
          <p:nvPr/>
        </p:nvSpPr>
        <p:spPr>
          <a:xfrm>
            <a:off x="875995" y="1343254"/>
            <a:ext cx="6287414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Key Takeaways 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 l="-1773" r="-1773"/>
          <a:stretch/>
        </p:blipFill>
        <p:spPr>
          <a:xfrm>
            <a:off x="543154" y="1410005"/>
            <a:ext cx="133502" cy="171907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457200" y="1837944"/>
            <a:ext cx="3219602" cy="1228954"/>
          </a:xfrm>
          <a:prstGeom prst="roundRect">
            <a:avLst>
              <a:gd name="adj" fmla="val 6921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4"/>
          <p:cNvSpPr/>
          <p:nvPr/>
        </p:nvSpPr>
        <p:spPr>
          <a:xfrm>
            <a:off x="457200" y="1837944"/>
            <a:ext cx="38405" cy="1228954"/>
          </a:xfrm>
          <a:prstGeom prst="roundRect">
            <a:avLst>
              <a:gd name="adj" fmla="val 22148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85800" y="2076602"/>
            <a:ext cx="152705" cy="152705"/>
          </a:xfrm>
          <a:prstGeom prst="rect">
            <a:avLst/>
          </a:prstGeom>
        </p:spPr>
      </p:pic>
      <p:sp>
        <p:nvSpPr>
          <p:cNvPr id="11" name="Text 5"/>
          <p:cNvSpPr txBox="1"/>
          <p:nvPr/>
        </p:nvSpPr>
        <p:spPr>
          <a:xfrm>
            <a:off x="952805" y="2038198"/>
            <a:ext cx="171267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Potent &amp; Clean Label</a:t>
            </a:r>
            <a:endParaRPr lang="en-US" sz="1000" dirty="0"/>
          </a:p>
        </p:txBody>
      </p:sp>
      <p:sp>
        <p:nvSpPr>
          <p:cNvPr id="12" name="Text 6"/>
          <p:cNvSpPr txBox="1"/>
          <p:nvPr/>
        </p:nvSpPr>
        <p:spPr>
          <a:xfrm>
            <a:off x="685800" y="2305202"/>
            <a:ext cx="28675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Dual-function chitosan combining robust antimicrobial action with microplastic adsorption. A true clean-label alternative to synthetics.</a:t>
            </a:r>
            <a:endParaRPr lang="en-US" sz="900" dirty="0"/>
          </a:p>
        </p:txBody>
      </p:sp>
      <p:sp>
        <p:nvSpPr>
          <p:cNvPr id="13" name="Shape 7"/>
          <p:cNvSpPr/>
          <p:nvPr/>
        </p:nvSpPr>
        <p:spPr>
          <a:xfrm>
            <a:off x="3824935" y="1837944"/>
            <a:ext cx="3219602" cy="1228954"/>
          </a:xfrm>
          <a:prstGeom prst="roundRect">
            <a:avLst>
              <a:gd name="adj" fmla="val 6921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8"/>
          <p:cNvSpPr/>
          <p:nvPr/>
        </p:nvSpPr>
        <p:spPr>
          <a:xfrm>
            <a:off x="3824935" y="1837944"/>
            <a:ext cx="38405" cy="1228954"/>
          </a:xfrm>
          <a:prstGeom prst="roundRect">
            <a:avLst>
              <a:gd name="adj" fmla="val 221483"/>
            </a:avLst>
          </a:prstGeom>
          <a:solidFill>
            <a:srgbClr val="4ADE80"/>
          </a:solidFill>
          <a:ln w="12700">
            <a:solidFill>
              <a:srgbClr val="4ADE8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rcRect t="-43" b="-43"/>
          <a:stretch/>
        </p:blipFill>
        <p:spPr>
          <a:xfrm>
            <a:off x="4053535" y="2076602"/>
            <a:ext cx="133502" cy="15270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4301338" y="2038198"/>
            <a:ext cx="189372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Scientifically Validated</a:t>
            </a:r>
            <a:endParaRPr lang="en-US" sz="1000" dirty="0"/>
          </a:p>
        </p:txBody>
      </p:sp>
      <p:sp>
        <p:nvSpPr>
          <p:cNvPr id="17" name="Text 10"/>
          <p:cNvSpPr txBox="1"/>
          <p:nvPr/>
        </p:nvSpPr>
        <p:spPr>
          <a:xfrm>
            <a:off x="4053535" y="2305202"/>
            <a:ext cx="28675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Mechanism of action (+60mV charge disruption) is strongly supported by peer-reviewed literature and efficacy studies.</a:t>
            </a:r>
            <a:endParaRPr lang="en-US" sz="900" dirty="0"/>
          </a:p>
        </p:txBody>
      </p:sp>
      <p:sp>
        <p:nvSpPr>
          <p:cNvPr id="18" name="Shape 11"/>
          <p:cNvSpPr/>
          <p:nvPr/>
        </p:nvSpPr>
        <p:spPr>
          <a:xfrm>
            <a:off x="457200" y="3215030"/>
            <a:ext cx="3219602" cy="1238098"/>
          </a:xfrm>
          <a:prstGeom prst="roundRect">
            <a:avLst>
              <a:gd name="adj" fmla="val 6817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2"/>
          <p:cNvSpPr/>
          <p:nvPr/>
        </p:nvSpPr>
        <p:spPr>
          <a:xfrm>
            <a:off x="457200" y="3215030"/>
            <a:ext cx="38405" cy="1238098"/>
          </a:xfrm>
          <a:prstGeom prst="roundRect">
            <a:avLst>
              <a:gd name="adj" fmla="val 219779"/>
            </a:avLst>
          </a:prstGeom>
          <a:solidFill>
            <a:srgbClr val="C084FC"/>
          </a:solidFill>
          <a:ln w="12700">
            <a:solidFill>
              <a:srgbClr val="C084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85800" y="3452774"/>
            <a:ext cx="152705" cy="152705"/>
          </a:xfrm>
          <a:prstGeom prst="rect">
            <a:avLst/>
          </a:prstGeom>
        </p:spPr>
      </p:pic>
      <p:sp>
        <p:nvSpPr>
          <p:cNvPr id="21" name="Text 13"/>
          <p:cNvSpPr txBox="1"/>
          <p:nvPr/>
        </p:nvSpPr>
        <p:spPr>
          <a:xfrm>
            <a:off x="952805" y="3414370"/>
            <a:ext cx="162763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Defined Application</a:t>
            </a:r>
            <a:endParaRPr lang="en-US" sz="1000" dirty="0"/>
          </a:p>
        </p:txBody>
      </p:sp>
      <p:sp>
        <p:nvSpPr>
          <p:cNvPr id="22" name="Text 14"/>
          <p:cNvSpPr txBox="1"/>
          <p:nvPr/>
        </p:nvSpPr>
        <p:spPr>
          <a:xfrm>
            <a:off x="685800" y="3681374"/>
            <a:ext cx="2867558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Clear pathway for implementation in bakery and RTE foods at </a:t>
            </a: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w/w dosage</a:t>
            </a: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optimal preservation. </a:t>
            </a:r>
            <a:endParaRPr lang="en-US" sz="900" dirty="0"/>
          </a:p>
        </p:txBody>
      </p:sp>
      <p:sp>
        <p:nvSpPr>
          <p:cNvPr id="23" name="Shape 15"/>
          <p:cNvSpPr/>
          <p:nvPr/>
        </p:nvSpPr>
        <p:spPr>
          <a:xfrm>
            <a:off x="3824935" y="3215030"/>
            <a:ext cx="3219602" cy="1238098"/>
          </a:xfrm>
          <a:prstGeom prst="roundRect">
            <a:avLst>
              <a:gd name="adj" fmla="val 6817"/>
            </a:avLst>
          </a:prstGeom>
          <a:solidFill>
            <a:srgbClr val="1E293B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16"/>
          <p:cNvSpPr/>
          <p:nvPr/>
        </p:nvSpPr>
        <p:spPr>
          <a:xfrm>
            <a:off x="3824935" y="3215030"/>
            <a:ext cx="38405" cy="1238098"/>
          </a:xfrm>
          <a:prstGeom prst="roundRect">
            <a:avLst>
              <a:gd name="adj" fmla="val 219779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053535" y="3452774"/>
            <a:ext cx="152705" cy="152705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4320540" y="3414370"/>
            <a:ext cx="15435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Superior ROI Model</a:t>
            </a:r>
            <a:endParaRPr lang="en-US" sz="1000" dirty="0"/>
          </a:p>
        </p:txBody>
      </p:sp>
      <p:sp>
        <p:nvSpPr>
          <p:cNvPr id="27" name="Text 18"/>
          <p:cNvSpPr txBox="1"/>
          <p:nvPr/>
        </p:nvSpPr>
        <p:spPr>
          <a:xfrm>
            <a:off x="4053535" y="3681374"/>
            <a:ext cx="28675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At </a:t>
            </a:r>
            <a:r>
              <a:rPr lang="en-US" sz="900" b="1" dirty="0">
                <a:solidFill>
                  <a:srgbClr val="FBBF2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cost per unit drops significantly ($0.22/loaf), maximizing margins while offering premium "Natural" positioning. </a:t>
            </a:r>
            <a:endParaRPr lang="en-US" sz="900" dirty="0"/>
          </a:p>
        </p:txBody>
      </p:sp>
      <p:sp>
        <p:nvSpPr>
          <p:cNvPr id="28" name="Shape 19"/>
          <p:cNvSpPr/>
          <p:nvPr/>
        </p:nvSpPr>
        <p:spPr>
          <a:xfrm>
            <a:off x="457200" y="5477256"/>
            <a:ext cx="6590995" cy="533095"/>
          </a:xfrm>
          <a:prstGeom prst="roundRect">
            <a:avLst>
              <a:gd name="adj" fmla="val 2450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10"/>
          <a:srcRect t="-43" b="-43"/>
          <a:stretch/>
        </p:blipFill>
        <p:spPr>
          <a:xfrm>
            <a:off x="580644" y="5667451"/>
            <a:ext cx="133502" cy="152705"/>
          </a:xfrm>
          <a:prstGeom prst="rect">
            <a:avLst/>
          </a:prstGeom>
        </p:spPr>
      </p:pic>
      <p:sp>
        <p:nvSpPr>
          <p:cNvPr id="30" name="Text 20"/>
          <p:cNvSpPr txBox="1"/>
          <p:nvPr/>
        </p:nvSpPr>
        <p:spPr>
          <a:xfrm>
            <a:off x="828446" y="5477256"/>
            <a:ext cx="6172200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 Bibliography Available:</a:t>
            </a: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Comprehensive list of scientific references supporting all claims in this presentation is available upon request. </a:t>
            </a:r>
            <a:endParaRPr lang="en-US" sz="800" dirty="0"/>
          </a:p>
        </p:txBody>
      </p:sp>
      <p:sp>
        <p:nvSpPr>
          <p:cNvPr id="31" name="Text 21"/>
          <p:cNvSpPr txBox="1"/>
          <p:nvPr/>
        </p:nvSpPr>
        <p:spPr>
          <a:xfrm>
            <a:off x="7764170" y="1343254"/>
            <a:ext cx="408736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Next Steps </a:t>
            </a:r>
            <a:endParaRPr lang="en-US" sz="1300" dirty="0"/>
          </a:p>
        </p:txBody>
      </p:sp>
      <p:pic>
        <p:nvPicPr>
          <p:cNvPr id="32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412126" y="1410005"/>
            <a:ext cx="171907" cy="171907"/>
          </a:xfrm>
          <a:prstGeom prst="rect">
            <a:avLst/>
          </a:prstGeom>
        </p:spPr>
      </p:pic>
      <p:sp>
        <p:nvSpPr>
          <p:cNvPr id="33" name="Shape 22"/>
          <p:cNvSpPr/>
          <p:nvPr/>
        </p:nvSpPr>
        <p:spPr>
          <a:xfrm>
            <a:off x="7345375" y="1837944"/>
            <a:ext cx="4390949" cy="1076249"/>
          </a:xfrm>
          <a:prstGeom prst="roundRect">
            <a:avLst>
              <a:gd name="adj" fmla="val 9022"/>
            </a:avLst>
          </a:prstGeom>
          <a:solidFill>
            <a:srgbClr val="22D3EE">
              <a:alpha val="5000"/>
            </a:srgbClr>
          </a:solidFill>
          <a:ln w="12700">
            <a:solidFill>
              <a:srgbClr val="22D3E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3"/>
          <p:cNvSpPr/>
          <p:nvPr/>
        </p:nvSpPr>
        <p:spPr>
          <a:xfrm>
            <a:off x="7507224" y="2000707"/>
            <a:ext cx="609905" cy="219456"/>
          </a:xfrm>
          <a:prstGeom prst="roundRect">
            <a:avLst>
              <a:gd name="adj" fmla="val 7246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4"/>
          <p:cNvSpPr txBox="1"/>
          <p:nvPr/>
        </p:nvSpPr>
        <p:spPr>
          <a:xfrm>
            <a:off x="7507224" y="2000707"/>
            <a:ext cx="66751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75" dirty="0">
                <a:solidFill>
                  <a:srgbClr val="FBBF2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1</a:t>
            </a:r>
            <a:endParaRPr lang="en-US" sz="800" dirty="0"/>
          </a:p>
        </p:txBody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12"/>
          <a:srcRect t="-43" b="-43"/>
          <a:stretch/>
        </p:blipFill>
        <p:spPr>
          <a:xfrm>
            <a:off x="11439144" y="2033626"/>
            <a:ext cx="133502" cy="152705"/>
          </a:xfrm>
          <a:prstGeom prst="rect">
            <a:avLst/>
          </a:prstGeom>
        </p:spPr>
      </p:pic>
      <p:sp>
        <p:nvSpPr>
          <p:cNvPr id="37" name="Text 25"/>
          <p:cNvSpPr txBox="1"/>
          <p:nvPr/>
        </p:nvSpPr>
        <p:spPr>
          <a:xfrm>
            <a:off x="7507224" y="2295144"/>
            <a:ext cx="4181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Request Samples</a:t>
            </a:r>
            <a:endParaRPr lang="en-US" sz="1300" dirty="0"/>
          </a:p>
        </p:txBody>
      </p:sp>
      <p:sp>
        <p:nvSpPr>
          <p:cNvPr id="38" name="Text 26"/>
          <p:cNvSpPr txBox="1"/>
          <p:nvPr/>
        </p:nvSpPr>
        <p:spPr>
          <a:xfrm>
            <a:off x="7507224" y="2600554"/>
            <a:ext cx="4753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Receive 100g Chitonova-60 sample kit for initial formulation testing.</a:t>
            </a:r>
            <a:endParaRPr lang="en-US" sz="900" dirty="0"/>
          </a:p>
        </p:txBody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13"/>
          <a:srcRect l="-4" r="-4"/>
          <a:stretch/>
        </p:blipFill>
        <p:spPr>
          <a:xfrm>
            <a:off x="7345375" y="3066898"/>
            <a:ext cx="4389120" cy="1076249"/>
          </a:xfrm>
          <a:prstGeom prst="rect">
            <a:avLst/>
          </a:prstGeom>
        </p:spPr>
      </p:pic>
      <p:sp>
        <p:nvSpPr>
          <p:cNvPr id="40" name="Text 27"/>
          <p:cNvSpPr txBox="1"/>
          <p:nvPr/>
        </p:nvSpPr>
        <p:spPr>
          <a:xfrm>
            <a:off x="7507224" y="3228746"/>
            <a:ext cx="6675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b="1" kern="0" spc="75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2</a:t>
            </a:r>
            <a:endParaRPr lang="en-US" sz="800" dirty="0"/>
          </a:p>
        </p:txBody>
      </p:sp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14"/>
          <a:srcRect t="-43" b="-43"/>
          <a:stretch/>
        </p:blipFill>
        <p:spPr>
          <a:xfrm>
            <a:off x="11439144" y="3262579"/>
            <a:ext cx="133502" cy="152705"/>
          </a:xfrm>
          <a:prstGeom prst="rect">
            <a:avLst/>
          </a:prstGeom>
        </p:spPr>
      </p:pic>
      <p:sp>
        <p:nvSpPr>
          <p:cNvPr id="42" name="Text 28"/>
          <p:cNvSpPr txBox="1"/>
          <p:nvPr/>
        </p:nvSpPr>
        <p:spPr>
          <a:xfrm>
            <a:off x="7507224" y="3524098"/>
            <a:ext cx="4181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Pilot Trials</a:t>
            </a:r>
            <a:endParaRPr lang="en-US" sz="1300" dirty="0"/>
          </a:p>
        </p:txBody>
      </p:sp>
      <p:sp>
        <p:nvSpPr>
          <p:cNvPr id="43" name="Text 29"/>
          <p:cNvSpPr txBox="1"/>
          <p:nvPr/>
        </p:nvSpPr>
        <p:spPr>
          <a:xfrm>
            <a:off x="7507224" y="3829507"/>
            <a:ext cx="4753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Conduct </a:t>
            </a: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w/w</a:t>
            </a: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trials in bread/tortillas with technical support team.</a:t>
            </a:r>
            <a:endParaRPr lang="en-US" sz="900" dirty="0"/>
          </a:p>
        </p:txBody>
      </p:sp>
      <p:sp>
        <p:nvSpPr>
          <p:cNvPr id="44" name="Shape 30"/>
          <p:cNvSpPr/>
          <p:nvPr/>
        </p:nvSpPr>
        <p:spPr>
          <a:xfrm>
            <a:off x="7345375" y="4295851"/>
            <a:ext cx="4390949" cy="1076249"/>
          </a:xfrm>
          <a:prstGeom prst="roundRect">
            <a:avLst>
              <a:gd name="adj" fmla="val 9022"/>
            </a:avLst>
          </a:prstGeom>
          <a:solidFill>
            <a:srgbClr val="22D3EE">
              <a:alpha val="5000"/>
            </a:srgbClr>
          </a:solidFill>
          <a:ln w="12700">
            <a:solidFill>
              <a:srgbClr val="22D3E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1"/>
          <p:cNvSpPr/>
          <p:nvPr/>
        </p:nvSpPr>
        <p:spPr>
          <a:xfrm>
            <a:off x="7507224" y="4457700"/>
            <a:ext cx="609905" cy="219456"/>
          </a:xfrm>
          <a:prstGeom prst="roundRect">
            <a:avLst>
              <a:gd name="adj" fmla="val 7246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32"/>
          <p:cNvSpPr txBox="1"/>
          <p:nvPr/>
        </p:nvSpPr>
        <p:spPr>
          <a:xfrm>
            <a:off x="7507224" y="4457700"/>
            <a:ext cx="667512" cy="219456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Phase 3</a:t>
            </a:r>
            <a:endParaRPr lang="en-US" sz="800" dirty="0"/>
          </a:p>
        </p:txBody>
      </p:sp>
      <p:pic>
        <p:nvPicPr>
          <p:cNvPr id="47" name="Image 12" descr="preencoded.png"/>
          <p:cNvPicPr>
            <a:picLocks noChangeAspect="1"/>
          </p:cNvPicPr>
          <p:nvPr/>
        </p:nvPicPr>
        <p:blipFill>
          <a:blip r:embed="rId12"/>
          <a:srcRect t="-43" b="-43"/>
          <a:stretch/>
        </p:blipFill>
        <p:spPr>
          <a:xfrm>
            <a:off x="11439144" y="4490618"/>
            <a:ext cx="133502" cy="152705"/>
          </a:xfrm>
          <a:prstGeom prst="rect">
            <a:avLst/>
          </a:prstGeom>
        </p:spPr>
      </p:pic>
      <p:sp>
        <p:nvSpPr>
          <p:cNvPr id="48" name="Text 33"/>
          <p:cNvSpPr txBox="1"/>
          <p:nvPr/>
        </p:nvSpPr>
        <p:spPr>
          <a:xfrm>
            <a:off x="7507224" y="4753051"/>
            <a:ext cx="41815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Shelf-Life Study</a:t>
            </a:r>
            <a:endParaRPr lang="en-US" sz="1300" dirty="0"/>
          </a:p>
        </p:txBody>
      </p:sp>
      <p:sp>
        <p:nvSpPr>
          <p:cNvPr id="49" name="Text 34"/>
          <p:cNvSpPr txBox="1"/>
          <p:nvPr/>
        </p:nvSpPr>
        <p:spPr>
          <a:xfrm>
            <a:off x="7507224" y="5057546"/>
            <a:ext cx="475305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Design comparative shelf-life study vs. current preservative system.</a:t>
            </a:r>
            <a:endParaRPr lang="en-US" sz="900" dirty="0"/>
          </a:p>
        </p:txBody>
      </p:sp>
      <p:pic>
        <p:nvPicPr>
          <p:cNvPr id="50" name="Image 13" descr="preencoded.png"/>
          <p:cNvPicPr>
            <a:picLocks noChangeAspect="1"/>
          </p:cNvPicPr>
          <p:nvPr/>
        </p:nvPicPr>
        <p:blipFill>
          <a:blip r:embed="rId15"/>
          <a:srcRect l="-37" r="-37"/>
          <a:stretch/>
        </p:blipFill>
        <p:spPr>
          <a:xfrm>
            <a:off x="7345375" y="5591556"/>
            <a:ext cx="4389120" cy="418795"/>
          </a:xfrm>
          <a:prstGeom prst="rect">
            <a:avLst/>
          </a:prstGeom>
        </p:spPr>
      </p:pic>
      <p:sp>
        <p:nvSpPr>
          <p:cNvPr id="52" name="Shape 35"/>
          <p:cNvSpPr/>
          <p:nvPr/>
        </p:nvSpPr>
        <p:spPr>
          <a:xfrm>
            <a:off x="86014" y="6035841"/>
            <a:ext cx="12191695" cy="771754"/>
          </a:xfrm>
          <a:prstGeom prst="rect">
            <a:avLst/>
          </a:prstGeom>
          <a:solidFill>
            <a:srgbClr val="0F172A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3" name="Shape 36"/>
          <p:cNvSpPr/>
          <p:nvPr/>
        </p:nvSpPr>
        <p:spPr>
          <a:xfrm>
            <a:off x="0" y="6086246"/>
            <a:ext cx="121916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4" name="Image 15" descr="preencoded.png"/>
          <p:cNvPicPr>
            <a:picLocks noChangeAspect="1"/>
          </p:cNvPicPr>
          <p:nvPr/>
        </p:nvPicPr>
        <p:blipFill>
          <a:blip r:embed="rId16"/>
          <a:srcRect l="-2072" r="-2072"/>
          <a:stretch/>
        </p:blipFill>
        <p:spPr>
          <a:xfrm>
            <a:off x="457200" y="6096305"/>
            <a:ext cx="1218895" cy="9144"/>
          </a:xfrm>
          <a:prstGeom prst="rect">
            <a:avLst/>
          </a:prstGeom>
        </p:spPr>
      </p:pic>
      <p:sp>
        <p:nvSpPr>
          <p:cNvPr id="55" name="Text 37"/>
          <p:cNvSpPr txBox="1"/>
          <p:nvPr/>
        </p:nvSpPr>
        <p:spPr>
          <a:xfrm>
            <a:off x="457200" y="6119965"/>
            <a:ext cx="2734056" cy="3576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Ready to Innovate?</a:t>
            </a:r>
            <a:endParaRPr lang="en-US" sz="1000" dirty="0"/>
          </a:p>
        </p:txBody>
      </p:sp>
      <p:sp>
        <p:nvSpPr>
          <p:cNvPr id="56" name="Text 38"/>
          <p:cNvSpPr txBox="1"/>
          <p:nvPr/>
        </p:nvSpPr>
        <p:spPr>
          <a:xfrm>
            <a:off x="457200" y="6343650"/>
            <a:ext cx="312907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Contact our technical team to schedule your trial.</a:t>
            </a:r>
            <a:endParaRPr lang="en-US" sz="900" dirty="0"/>
          </a:p>
        </p:txBody>
      </p:sp>
      <p:sp>
        <p:nvSpPr>
          <p:cNvPr id="57" name="Text 39"/>
          <p:cNvSpPr txBox="1"/>
          <p:nvPr/>
        </p:nvSpPr>
        <p:spPr>
          <a:xfrm>
            <a:off x="7868869" y="6343650"/>
            <a:ext cx="16386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Global</a:t>
            </a:r>
            <a:endParaRPr lang="en-US" sz="1000" dirty="0"/>
          </a:p>
        </p:txBody>
      </p:sp>
      <p:sp>
        <p:nvSpPr>
          <p:cNvPr id="58" name="Text 40"/>
          <p:cNvSpPr txBox="1"/>
          <p:nvPr/>
        </p:nvSpPr>
        <p:spPr>
          <a:xfrm>
            <a:off x="7947965" y="6495898"/>
            <a:ext cx="184617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steve@chitosanglobal.com</a:t>
            </a:r>
            <a:endParaRPr lang="en-US" sz="900" dirty="0"/>
          </a:p>
        </p:txBody>
      </p:sp>
      <p:pic>
        <p:nvPicPr>
          <p:cNvPr id="59" name="Image 16" descr="preencoded.png"/>
          <p:cNvPicPr>
            <a:picLocks noChangeAspect="1"/>
          </p:cNvPicPr>
          <p:nvPr/>
        </p:nvPicPr>
        <p:blipFill>
          <a:blip r:embed="rId17"/>
          <a:srcRect t="-2029" b="-2029"/>
          <a:stretch/>
        </p:blipFill>
        <p:spPr>
          <a:xfrm>
            <a:off x="10092233" y="6324905"/>
            <a:ext cx="9144" cy="304495"/>
          </a:xfrm>
          <a:prstGeom prst="rect">
            <a:avLst/>
          </a:prstGeom>
        </p:spPr>
      </p:pic>
      <p:sp>
        <p:nvSpPr>
          <p:cNvPr id="60" name="Text 41"/>
          <p:cNvSpPr txBox="1"/>
          <p:nvPr/>
        </p:nvSpPr>
        <p:spPr>
          <a:xfrm>
            <a:off x="10092233" y="6335619"/>
            <a:ext cx="14593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+1 423-202-6145</a:t>
            </a:r>
            <a:endParaRPr lang="en-US" sz="1000" dirty="0"/>
          </a:p>
        </p:txBody>
      </p:sp>
      <p:sp>
        <p:nvSpPr>
          <p:cNvPr id="61" name="Text 42"/>
          <p:cNvSpPr txBox="1"/>
          <p:nvPr/>
        </p:nvSpPr>
        <p:spPr>
          <a:xfrm>
            <a:off x="10178186" y="6495898"/>
            <a:ext cx="156271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www.chitosanglobal.com</a:t>
            </a:r>
            <a:endParaRPr lang="en-US" sz="900" dirty="0"/>
          </a:p>
        </p:txBody>
      </p:sp>
      <p:sp>
        <p:nvSpPr>
          <p:cNvPr id="62" name="Shape 43"/>
          <p:cNvSpPr/>
          <p:nvPr/>
        </p:nvSpPr>
        <p:spPr>
          <a:xfrm>
            <a:off x="457200" y="1028700"/>
            <a:ext cx="11277295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3" name="Image 17" descr="preencoded.png"/>
          <p:cNvPicPr>
            <a:picLocks noChangeAspect="1"/>
          </p:cNvPicPr>
          <p:nvPr/>
        </p:nvPicPr>
        <p:blipFill>
          <a:blip r:embed="rId18"/>
          <a:srcRect l="-404" r="-404"/>
          <a:stretch/>
        </p:blipFill>
        <p:spPr>
          <a:xfrm>
            <a:off x="914400" y="366674"/>
            <a:ext cx="457200" cy="28346"/>
          </a:xfrm>
          <a:prstGeom prst="rect">
            <a:avLst/>
          </a:prstGeom>
        </p:spPr>
      </p:pic>
      <p:sp>
        <p:nvSpPr>
          <p:cNvPr id="64" name="Text 44"/>
          <p:cNvSpPr txBox="1"/>
          <p:nvPr/>
        </p:nvSpPr>
        <p:spPr>
          <a:xfrm>
            <a:off x="1485900" y="304495"/>
            <a:ext cx="16962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Executive Summary</a:t>
            </a:r>
            <a:endParaRPr lang="en-US" sz="900" dirty="0"/>
          </a:p>
        </p:txBody>
      </p:sp>
      <p:sp>
        <p:nvSpPr>
          <p:cNvPr id="65" name="Text 45"/>
          <p:cNvSpPr txBox="1"/>
          <p:nvPr/>
        </p:nvSpPr>
        <p:spPr>
          <a:xfrm>
            <a:off x="914400" y="533095"/>
            <a:ext cx="65690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Path Forward with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endParaRPr lang="en-US" sz="2700" dirty="0"/>
          </a:p>
        </p:txBody>
      </p:sp>
      <p:pic>
        <p:nvPicPr>
          <p:cNvPr id="66" name="Image 18" descr="preencoded.png"/>
          <p:cNvPicPr>
            <a:picLocks noChangeAspect="1"/>
          </p:cNvPicPr>
          <p:nvPr/>
        </p:nvPicPr>
        <p:blipFill>
          <a:blip r:embed="rId19"/>
          <a:srcRect t="-1100" b="-1100"/>
          <a:stretch/>
        </p:blipFill>
        <p:spPr>
          <a:xfrm>
            <a:off x="9568282" y="714146"/>
            <a:ext cx="114300" cy="133502"/>
          </a:xfrm>
          <a:prstGeom prst="rect">
            <a:avLst/>
          </a:prstGeom>
        </p:spPr>
      </p:pic>
      <p:sp>
        <p:nvSpPr>
          <p:cNvPr id="67" name="Text 46"/>
          <p:cNvSpPr txBox="1"/>
          <p:nvPr/>
        </p:nvSpPr>
        <p:spPr>
          <a:xfrm>
            <a:off x="9758477" y="685800"/>
            <a:ext cx="181417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Conclusion &amp; Next Steps</a:t>
            </a:r>
            <a:endParaRPr lang="en-US" sz="1000" dirty="0"/>
          </a:p>
        </p:txBody>
      </p:sp>
      <p:sp>
        <p:nvSpPr>
          <p:cNvPr id="68" name="Text 47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15</a:t>
            </a:r>
            <a:endParaRPr lang="en-US" sz="1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B647A7A-BECC-4905-342E-AF45C06269A2}"/>
              </a:ext>
            </a:extLst>
          </p:cNvPr>
          <p:cNvSpPr txBox="1"/>
          <p:nvPr/>
        </p:nvSpPr>
        <p:spPr>
          <a:xfrm>
            <a:off x="8099445" y="5600229"/>
            <a:ext cx="42336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1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©</a:t>
            </a:r>
            <a:r>
              <a:rPr lang="en-US" sz="1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5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2026 Nutraceuticals All Rights Reserved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/>
        </p:blipFill>
        <p:spPr>
          <a:xfrm>
            <a:off x="7112203" y="-2540203"/>
            <a:ext cx="7619695" cy="761969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10000"/>
          </a:blip>
          <a:srcRect/>
          <a:stretch/>
        </p:blipFill>
        <p:spPr>
          <a:xfrm>
            <a:off x="-2857500" y="4000500"/>
            <a:ext cx="5715000" cy="571500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7315200" y="0"/>
            <a:ext cx="4876495" cy="6858000"/>
          </a:xfrm>
          <a:prstGeom prst="rect">
            <a:avLst/>
          </a:prstGeom>
          <a:solidFill>
            <a:srgbClr val="05112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>
            <a:alphaModFix amt="70000"/>
          </a:blip>
          <a:srcRect l="9503" r="9503"/>
          <a:stretch/>
        </p:blipFill>
        <p:spPr>
          <a:xfrm>
            <a:off x="7315200" y="0"/>
            <a:ext cx="4876495" cy="6858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7315200" y="0"/>
            <a:ext cx="4876495" cy="6858000"/>
          </a:xfrm>
          <a:prstGeom prst="rect">
            <a:avLst/>
          </a:prstGeom>
          <a:solidFill>
            <a:srgbClr val="0B1F3F">
              <a:alpha val="4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rcRect t="-3" b="-3"/>
          <a:stretch/>
        </p:blipFill>
        <p:spPr>
          <a:xfrm>
            <a:off x="7315200" y="-18593"/>
            <a:ext cx="4876495" cy="685800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 t="-2" b="-2"/>
          <a:stretch/>
        </p:blipFill>
        <p:spPr>
          <a:xfrm>
            <a:off x="9144000" y="1714500"/>
            <a:ext cx="2743200" cy="1781251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9381744" y="2180844"/>
            <a:ext cx="2266798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5"/>
          <p:cNvSpPr txBox="1"/>
          <p:nvPr/>
        </p:nvSpPr>
        <p:spPr>
          <a:xfrm>
            <a:off x="9381744" y="1952244"/>
            <a:ext cx="1314907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Global Challenge</a:t>
            </a:r>
            <a:endParaRPr lang="en-US" sz="900" dirty="0"/>
          </a:p>
        </p:txBody>
      </p:sp>
      <p:sp>
        <p:nvSpPr>
          <p:cNvPr id="13" name="Text 6"/>
          <p:cNvSpPr txBox="1"/>
          <p:nvPr/>
        </p:nvSpPr>
        <p:spPr>
          <a:xfrm>
            <a:off x="9381744" y="2876702"/>
            <a:ext cx="2343607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Tons of food wasted annually, largely due to spoilage.</a:t>
            </a:r>
            <a:endParaRPr lang="en-US" sz="100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rcRect t="-43" b="-43"/>
          <a:stretch/>
        </p:blipFill>
        <p:spPr>
          <a:xfrm>
            <a:off x="11515954" y="1952244"/>
            <a:ext cx="133502" cy="152705"/>
          </a:xfrm>
          <a:prstGeom prst="rect">
            <a:avLst/>
          </a:prstGeom>
        </p:spPr>
      </p:pic>
      <p:sp>
        <p:nvSpPr>
          <p:cNvPr id="15" name="Text 7"/>
          <p:cNvSpPr txBox="1"/>
          <p:nvPr/>
        </p:nvSpPr>
        <p:spPr>
          <a:xfrm>
            <a:off x="9381744" y="2343607"/>
            <a:ext cx="244876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1.3B</a:t>
            </a:r>
            <a:endParaRPr lang="en-US" sz="36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9"/>
          <a:srcRect l="-8" r="-8"/>
          <a:stretch/>
        </p:blipFill>
        <p:spPr>
          <a:xfrm>
            <a:off x="9131655" y="3648456"/>
            <a:ext cx="2438705" cy="1876349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9219895" y="3724351"/>
            <a:ext cx="1981505" cy="9144"/>
          </a:xfrm>
          <a:prstGeom prst="rect">
            <a:avLst/>
          </a:prstGeom>
          <a:solidFill>
            <a:srgbClr val="0B1F3F">
              <a:alpha val="20000"/>
            </a:srgbClr>
          </a:solidFill>
          <a:ln w="12700">
            <a:solidFill>
              <a:srgbClr val="0B1F3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rcRect t="-27660" b="-27660"/>
          <a:stretch/>
        </p:blipFill>
        <p:spPr>
          <a:xfrm>
            <a:off x="11030407" y="3381451"/>
            <a:ext cx="171907" cy="267005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9350654" y="4181284"/>
            <a:ext cx="2057400" cy="95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Consumers willing to pay more for natural preservatives.</a:t>
            </a:r>
            <a:endParaRPr lang="en-US" sz="1500" dirty="0"/>
          </a:p>
        </p:txBody>
      </p:sp>
      <p:sp>
        <p:nvSpPr>
          <p:cNvPr id="20" name="Text 10"/>
          <p:cNvSpPr txBox="1"/>
          <p:nvPr/>
        </p:nvSpPr>
        <p:spPr>
          <a:xfrm>
            <a:off x="9512503" y="3664534"/>
            <a:ext cx="1324051" cy="3529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0B1F3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 Trend</a:t>
            </a:r>
            <a:endParaRPr lang="en-US" sz="9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1"/>
          <a:srcRect l="-445" r="-445"/>
          <a:stretch/>
        </p:blipFill>
        <p:spPr>
          <a:xfrm>
            <a:off x="609905" y="71323"/>
            <a:ext cx="381305" cy="28346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609905" y="390449"/>
            <a:ext cx="626821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           Chitosan</a:t>
            </a:r>
            <a:endParaRPr lang="en-US" sz="3600" dirty="0"/>
          </a:p>
          <a:p>
            <a:pPr marL="0" indent="0" algn="l">
              <a:buNone/>
            </a:pPr>
            <a:r>
              <a:rPr lang="en-US" sz="3600" b="1" dirty="0">
                <a:solidFill>
                  <a:srgbClr val="00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Nature’s Preservative</a:t>
            </a:r>
            <a:endParaRPr lang="en-US" sz="3600" dirty="0"/>
          </a:p>
        </p:txBody>
      </p:sp>
      <p:sp>
        <p:nvSpPr>
          <p:cNvPr id="23" name="Text 12"/>
          <p:cNvSpPr txBox="1"/>
          <p:nvPr/>
        </p:nvSpPr>
        <p:spPr>
          <a:xfrm>
            <a:off x="609905" y="1686154"/>
            <a:ext cx="5563210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the food industry shifts away from synthetic additives, the search for effective, natural preservation methods has intensified. Chitosan offers a unique biological solution.</a:t>
            </a:r>
            <a:endParaRPr lang="en-US" sz="12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rcRect l="-17" r="-17"/>
          <a:stretch/>
        </p:blipFill>
        <p:spPr>
          <a:xfrm>
            <a:off x="618668" y="2650083"/>
            <a:ext cx="6096305" cy="1254557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1471726" y="2848127"/>
            <a:ext cx="51343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Chitosan?</a:t>
            </a:r>
            <a:endParaRPr lang="en-US" sz="1500" dirty="0"/>
          </a:p>
        </p:txBody>
      </p:sp>
      <p:sp>
        <p:nvSpPr>
          <p:cNvPr id="26" name="Text 14"/>
          <p:cNvSpPr txBox="1"/>
          <p:nvPr/>
        </p:nvSpPr>
        <p:spPr>
          <a:xfrm>
            <a:off x="1466697" y="3250160"/>
            <a:ext cx="5095951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 cationic biopolymer derived from </a:t>
            </a:r>
            <a:r>
              <a:rPr lang="en-US" sz="1000" b="1" dirty="0">
                <a:solidFill>
                  <a:srgbClr val="00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chitin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(found in insects, fungi, and crustaceans). It is the second most abundant natural polysaccharide after cellulose. </a:t>
            </a:r>
            <a:endParaRPr lang="en-US" sz="1000" dirty="0"/>
          </a:p>
        </p:txBody>
      </p:sp>
      <p:pic>
        <p:nvPicPr>
          <p:cNvPr id="27" name="Image 10" descr="preencoded.png"/>
          <p:cNvPicPr>
            <a:picLocks noChangeAspect="1"/>
          </p:cNvPicPr>
          <p:nvPr/>
        </p:nvPicPr>
        <p:blipFill>
          <a:blip r:embed="rId13"/>
          <a:srcRect t="-7" b="-7"/>
          <a:stretch/>
        </p:blipFill>
        <p:spPr>
          <a:xfrm>
            <a:off x="618668" y="4101082"/>
            <a:ext cx="6096305" cy="1331366"/>
          </a:xfrm>
          <a:prstGeom prst="rect">
            <a:avLst/>
          </a:prstGeom>
        </p:spPr>
      </p:pic>
      <p:sp>
        <p:nvSpPr>
          <p:cNvPr id="28" name="Shape 15"/>
          <p:cNvSpPr/>
          <p:nvPr/>
        </p:nvSpPr>
        <p:spPr>
          <a:xfrm>
            <a:off x="838505" y="4454957"/>
            <a:ext cx="457200" cy="457200"/>
          </a:xfrm>
          <a:prstGeom prst="ellipse">
            <a:avLst/>
          </a:prstGeom>
          <a:solidFill>
            <a:srgbClr val="EF4444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16"/>
          <p:cNvSpPr txBox="1"/>
          <p:nvPr/>
        </p:nvSpPr>
        <p:spPr>
          <a:xfrm>
            <a:off x="1466697" y="4255160"/>
            <a:ext cx="40389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EE2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Preservation Pain Points</a:t>
            </a:r>
            <a:endParaRPr lang="en-US" sz="1500" dirty="0"/>
          </a:p>
        </p:txBody>
      </p:sp>
      <p:sp>
        <p:nvSpPr>
          <p:cNvPr id="30" name="Text 17"/>
          <p:cNvSpPr txBox="1"/>
          <p:nvPr/>
        </p:nvSpPr>
        <p:spPr>
          <a:xfrm>
            <a:off x="1485900" y="4634255"/>
            <a:ext cx="4435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Spoilage: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Molds and bacteria cause massive food waste.</a:t>
            </a:r>
            <a:endParaRPr lang="en-US" sz="1000" dirty="0"/>
          </a:p>
        </p:txBody>
      </p:sp>
      <p:sp>
        <p:nvSpPr>
          <p:cNvPr id="31" name="Text 18"/>
          <p:cNvSpPr txBox="1"/>
          <p:nvPr/>
        </p:nvSpPr>
        <p:spPr>
          <a:xfrm>
            <a:off x="1478127" y="4850433"/>
            <a:ext cx="461040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Consumer Trust: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Growing skepticism of synthetic additives.</a:t>
            </a:r>
            <a:endParaRPr lang="en-US" sz="1000" dirty="0"/>
          </a:p>
        </p:txBody>
      </p:sp>
      <p:sp>
        <p:nvSpPr>
          <p:cNvPr id="32" name="Text 19"/>
          <p:cNvSpPr txBox="1"/>
          <p:nvPr/>
        </p:nvSpPr>
        <p:spPr>
          <a:xfrm>
            <a:off x="1478127" y="5049847"/>
            <a:ext cx="459486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 Label:</a:t>
            </a: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Urgent demand for recognizable ingredients.</a:t>
            </a:r>
            <a:endParaRPr lang="en-US" sz="1000" dirty="0"/>
          </a:p>
        </p:txBody>
      </p:sp>
      <p:pic>
        <p:nvPicPr>
          <p:cNvPr id="33" name="Image 11" descr="preencoded.png"/>
          <p:cNvPicPr>
            <a:picLocks noChangeAspect="1"/>
          </p:cNvPicPr>
          <p:nvPr/>
        </p:nvPicPr>
        <p:blipFill>
          <a:blip r:embed="rId14"/>
          <a:srcRect t="-3" b="-3"/>
          <a:stretch/>
        </p:blipFill>
        <p:spPr>
          <a:xfrm>
            <a:off x="609905" y="5628890"/>
            <a:ext cx="6096305" cy="1071677"/>
          </a:xfrm>
          <a:prstGeom prst="rect">
            <a:avLst/>
          </a:prstGeom>
        </p:spPr>
      </p:pic>
      <p:sp>
        <p:nvSpPr>
          <p:cNvPr id="34" name="Shape 20"/>
          <p:cNvSpPr/>
          <p:nvPr/>
        </p:nvSpPr>
        <p:spPr>
          <a:xfrm>
            <a:off x="838505" y="5976518"/>
            <a:ext cx="457200" cy="457200"/>
          </a:xfrm>
          <a:prstGeom prst="ellipse">
            <a:avLst/>
          </a:prstGeom>
          <a:solidFill>
            <a:srgbClr val="22C55E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21"/>
          <p:cNvSpPr txBox="1"/>
          <p:nvPr/>
        </p:nvSpPr>
        <p:spPr>
          <a:xfrm>
            <a:off x="1466697" y="5758129"/>
            <a:ext cx="51343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DCFCE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Natural Solution</a:t>
            </a:r>
            <a:endParaRPr lang="en-US" sz="1500" dirty="0"/>
          </a:p>
        </p:txBody>
      </p:sp>
      <p:sp>
        <p:nvSpPr>
          <p:cNvPr id="36" name="Text 22"/>
          <p:cNvSpPr txBox="1"/>
          <p:nvPr/>
        </p:nvSpPr>
        <p:spPr>
          <a:xfrm>
            <a:off x="1471726" y="6087160"/>
            <a:ext cx="5095951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biocompatible, biodegradable antimicrobial that extends shelf life without compromising safety or labeling requirements.</a:t>
            </a:r>
            <a:endParaRPr lang="en-US" sz="1000" dirty="0"/>
          </a:p>
        </p:txBody>
      </p:sp>
      <p:sp>
        <p:nvSpPr>
          <p:cNvPr id="37" name="Text 23"/>
          <p:cNvSpPr txBox="1"/>
          <p:nvPr/>
        </p:nvSpPr>
        <p:spPr>
          <a:xfrm>
            <a:off x="1104595" y="9144"/>
            <a:ext cx="14292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00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Context</a:t>
            </a:r>
            <a:endParaRPr lang="en-US" sz="900" dirty="0"/>
          </a:p>
        </p:txBody>
      </p:sp>
      <p:pic>
        <p:nvPicPr>
          <p:cNvPr id="38" name="Image 12" descr="preencoded.png"/>
          <p:cNvPicPr>
            <a:picLocks noChangeAspect="1"/>
          </p:cNvPicPr>
          <p:nvPr/>
        </p:nvPicPr>
        <p:blipFill>
          <a:blip r:embed="rId15"/>
          <a:srcRect t="-17952" b="-17952"/>
          <a:stretch/>
        </p:blipFill>
        <p:spPr>
          <a:xfrm>
            <a:off x="981151" y="3105302"/>
            <a:ext cx="171907" cy="267005"/>
          </a:xfrm>
          <a:prstGeom prst="rect">
            <a:avLst/>
          </a:prstGeom>
        </p:spPr>
      </p:pic>
      <p:pic>
        <p:nvPicPr>
          <p:cNvPr id="39" name="Image 13" descr="preencoded.png"/>
          <p:cNvPicPr>
            <a:picLocks noChangeAspect="1"/>
          </p:cNvPicPr>
          <p:nvPr/>
        </p:nvPicPr>
        <p:blipFill>
          <a:blip r:embed="rId16"/>
          <a:srcRect t="-20192" b="-20192"/>
          <a:stretch/>
        </p:blipFill>
        <p:spPr>
          <a:xfrm>
            <a:off x="972007" y="4550969"/>
            <a:ext cx="190195" cy="267005"/>
          </a:xfrm>
          <a:prstGeom prst="rect">
            <a:avLst/>
          </a:prstGeom>
        </p:spPr>
      </p:pic>
      <p:pic>
        <p:nvPicPr>
          <p:cNvPr id="40" name="Image 14" descr="preencoded.png"/>
          <p:cNvPicPr>
            <a:picLocks noChangeAspect="1"/>
          </p:cNvPicPr>
          <p:nvPr/>
        </p:nvPicPr>
        <p:blipFill>
          <a:blip r:embed="rId17"/>
          <a:srcRect t="-20192" b="-20192"/>
          <a:stretch/>
        </p:blipFill>
        <p:spPr>
          <a:xfrm>
            <a:off x="972007" y="6072530"/>
            <a:ext cx="190195" cy="267005"/>
          </a:xfrm>
          <a:prstGeom prst="rect">
            <a:avLst/>
          </a:prstGeom>
        </p:spPr>
      </p:pic>
      <p:sp>
        <p:nvSpPr>
          <p:cNvPr id="41" name="Text 24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112203" y="-2540203"/>
            <a:ext cx="7619695" cy="761969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1904695" y="3047695"/>
            <a:ext cx="5715000" cy="5715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904695"/>
            <a:ext cx="3476549" cy="2514600"/>
          </a:xfrm>
          <a:prstGeom prst="roundRect">
            <a:avLst>
              <a:gd name="adj" fmla="val 220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56509" y="1762049"/>
            <a:ext cx="914400" cy="914400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4944" y="2143354"/>
            <a:ext cx="457200" cy="457200"/>
          </a:xfrm>
          <a:prstGeom prst="rect">
            <a:avLst/>
          </a:prstGeom>
        </p:spPr>
      </p:pic>
      <p:pic>
        <p:nvPicPr>
          <p:cNvPr id="9" name="Image 4" descr="preencoded.png"/>
          <p:cNvPicPr>
            <a:picLocks noChangeAspect="1"/>
          </p:cNvPicPr>
          <p:nvPr/>
        </p:nvPicPr>
        <p:blipFill>
          <a:blip r:embed="rId7"/>
          <a:srcRect t="-17952" b="-17952"/>
          <a:stretch/>
        </p:blipFill>
        <p:spPr>
          <a:xfrm>
            <a:off x="838505" y="2238451"/>
            <a:ext cx="171907" cy="267005"/>
          </a:xfrm>
          <a:prstGeom prst="rect">
            <a:avLst/>
          </a:prstGeom>
        </p:spPr>
      </p:pic>
      <p:sp>
        <p:nvSpPr>
          <p:cNvPr id="10" name="Text 3"/>
          <p:cNvSpPr txBox="1"/>
          <p:nvPr/>
        </p:nvSpPr>
        <p:spPr>
          <a:xfrm>
            <a:off x="694944" y="2752344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+60 mV Surface Charge</a:t>
            </a:r>
            <a:endParaRPr lang="en-US" sz="1500" dirty="0"/>
          </a:p>
        </p:txBody>
      </p:sp>
      <p:sp>
        <p:nvSpPr>
          <p:cNvPr id="11" name="Text 4"/>
          <p:cNvSpPr txBox="1"/>
          <p:nvPr/>
        </p:nvSpPr>
        <p:spPr>
          <a:xfrm>
            <a:off x="694944" y="3095244"/>
            <a:ext cx="3076956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Industry-leading food-grade cationic zeta potential creates a powerful electrostatic shield. This high positive charge is critical for disrupting negatively charged pathogen membranes upon contact.</a:t>
            </a:r>
            <a:endParaRPr lang="en-US" sz="1000" dirty="0"/>
          </a:p>
        </p:txBody>
      </p:sp>
      <p:sp>
        <p:nvSpPr>
          <p:cNvPr id="12" name="Shape 5"/>
          <p:cNvSpPr/>
          <p:nvPr/>
        </p:nvSpPr>
        <p:spPr>
          <a:xfrm>
            <a:off x="4118458" y="1904695"/>
            <a:ext cx="3476549" cy="2514600"/>
          </a:xfrm>
          <a:prstGeom prst="roundRect">
            <a:avLst>
              <a:gd name="adj" fmla="val 220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817766" y="1762049"/>
            <a:ext cx="914400" cy="914400"/>
          </a:xfrm>
          <a:prstGeom prst="rect">
            <a:avLst/>
          </a:prstGeom>
        </p:spPr>
      </p:pic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356202" y="2143354"/>
            <a:ext cx="457200" cy="457200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rcRect t="-20192" b="-20192"/>
          <a:stretch/>
        </p:blipFill>
        <p:spPr>
          <a:xfrm>
            <a:off x="4489704" y="2238451"/>
            <a:ext cx="190195" cy="267005"/>
          </a:xfrm>
          <a:prstGeom prst="rect">
            <a:avLst/>
          </a:prstGeom>
        </p:spPr>
      </p:pic>
      <p:sp>
        <p:nvSpPr>
          <p:cNvPr id="16" name="Text 6"/>
          <p:cNvSpPr txBox="1"/>
          <p:nvPr/>
        </p:nvSpPr>
        <p:spPr>
          <a:xfrm>
            <a:off x="4356202" y="2752344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Dual Bio-Sourcing</a:t>
            </a:r>
            <a:endParaRPr lang="en-US" sz="1500" dirty="0"/>
          </a:p>
        </p:txBody>
      </p:sp>
      <p:sp>
        <p:nvSpPr>
          <p:cNvPr id="17" name="Text 7"/>
          <p:cNvSpPr txBox="1"/>
          <p:nvPr/>
        </p:nvSpPr>
        <p:spPr>
          <a:xfrm>
            <a:off x="4356202" y="3095244"/>
            <a:ext cx="3076956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Sustainably extracted from two renewable streams: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Lenzites Betulina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Agaricus Bisporus mushrooms, and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Black Soldier Fly (BSF)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larvae, ensuring supply chain resilience. </a:t>
            </a:r>
            <a:endParaRPr lang="en-US" sz="1000" dirty="0"/>
          </a:p>
        </p:txBody>
      </p:sp>
      <p:sp>
        <p:nvSpPr>
          <p:cNvPr id="18" name="Shape 8"/>
          <p:cNvSpPr/>
          <p:nvPr/>
        </p:nvSpPr>
        <p:spPr>
          <a:xfrm>
            <a:off x="457200" y="4607662"/>
            <a:ext cx="3476549" cy="2295144"/>
          </a:xfrm>
          <a:prstGeom prst="roundRect">
            <a:avLst>
              <a:gd name="adj" fmla="val 2645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156509" y="4465015"/>
            <a:ext cx="914400" cy="914400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94944" y="4845406"/>
            <a:ext cx="457200" cy="457200"/>
          </a:xfrm>
          <a:prstGeom prst="rect">
            <a:avLst/>
          </a:prstGeom>
        </p:spPr>
      </p:pic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3"/>
          <a:srcRect t="-20192" b="-20192"/>
          <a:stretch/>
        </p:blipFill>
        <p:spPr>
          <a:xfrm>
            <a:off x="828446" y="4941418"/>
            <a:ext cx="190195" cy="267005"/>
          </a:xfrm>
          <a:prstGeom prst="rect">
            <a:avLst/>
          </a:prstGeom>
        </p:spPr>
      </p:pic>
      <p:sp>
        <p:nvSpPr>
          <p:cNvPr id="22" name="Text 9"/>
          <p:cNvSpPr txBox="1"/>
          <p:nvPr/>
        </p:nvSpPr>
        <p:spPr>
          <a:xfrm>
            <a:off x="694944" y="5455310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Food-Grade &amp; Safe</a:t>
            </a:r>
            <a:endParaRPr lang="en-US" sz="1500" dirty="0"/>
          </a:p>
        </p:txBody>
      </p:sp>
      <p:sp>
        <p:nvSpPr>
          <p:cNvPr id="23" name="Text 10"/>
          <p:cNvSpPr txBox="1"/>
          <p:nvPr/>
        </p:nvSpPr>
        <p:spPr>
          <a:xfrm>
            <a:off x="694944" y="5798210"/>
            <a:ext cx="3076956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Fully biocompatible, biodegradable, and non-toxic. Compliant with food safety standards (GRAS) as a clean-label alternative to synthetic preservatives like benzoates.</a:t>
            </a:r>
            <a:endParaRPr lang="en-US" sz="1000" dirty="0"/>
          </a:p>
        </p:txBody>
      </p:sp>
      <p:sp>
        <p:nvSpPr>
          <p:cNvPr id="24" name="Shape 11"/>
          <p:cNvSpPr/>
          <p:nvPr/>
        </p:nvSpPr>
        <p:spPr>
          <a:xfrm>
            <a:off x="4118458" y="4607662"/>
            <a:ext cx="3476549" cy="2295144"/>
          </a:xfrm>
          <a:prstGeom prst="roundRect">
            <a:avLst>
              <a:gd name="adj" fmla="val 2645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1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817766" y="4465015"/>
            <a:ext cx="914400" cy="914400"/>
          </a:xfrm>
          <a:prstGeom prst="rect">
            <a:avLst/>
          </a:prstGeom>
        </p:spPr>
      </p:pic>
      <p:pic>
        <p:nvPicPr>
          <p:cNvPr id="26" name="Image 1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356202" y="4845406"/>
            <a:ext cx="457200" cy="457200"/>
          </a:xfrm>
          <a:prstGeom prst="rect">
            <a:avLst/>
          </a:prstGeom>
        </p:spPr>
      </p:pic>
      <p:pic>
        <p:nvPicPr>
          <p:cNvPr id="27" name="Image 13" descr="preencoded.png"/>
          <p:cNvPicPr>
            <a:picLocks noChangeAspect="1"/>
          </p:cNvPicPr>
          <p:nvPr/>
        </p:nvPicPr>
        <p:blipFill>
          <a:blip r:embed="rId16"/>
          <a:srcRect t="-20193" b="-20193"/>
          <a:stretch/>
        </p:blipFill>
        <p:spPr>
          <a:xfrm>
            <a:off x="4513478" y="4941418"/>
            <a:ext cx="142646" cy="267005"/>
          </a:xfrm>
          <a:prstGeom prst="rect">
            <a:avLst/>
          </a:prstGeom>
        </p:spPr>
      </p:pic>
      <p:sp>
        <p:nvSpPr>
          <p:cNvPr id="28" name="Text 12"/>
          <p:cNvSpPr txBox="1"/>
          <p:nvPr/>
        </p:nvSpPr>
        <p:spPr>
          <a:xfrm>
            <a:off x="4356202" y="5455310"/>
            <a:ext cx="311536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Ultra-Low 0.3% Dosage</a:t>
            </a:r>
            <a:endParaRPr lang="en-US" sz="1500" dirty="0"/>
          </a:p>
        </p:txBody>
      </p:sp>
      <p:sp>
        <p:nvSpPr>
          <p:cNvPr id="29" name="Text 13"/>
          <p:cNvSpPr txBox="1"/>
          <p:nvPr/>
        </p:nvSpPr>
        <p:spPr>
          <a:xfrm>
            <a:off x="4356202" y="5798210"/>
            <a:ext cx="3076956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Achieves potent preservation efficacy at just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 concentration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by weight. Highly cost-effective for bread, tortillas, and supplements without affecting texture. </a:t>
            </a:r>
            <a:endParaRPr lang="en-US" sz="1000" dirty="0"/>
          </a:p>
        </p:txBody>
      </p:sp>
      <p:sp>
        <p:nvSpPr>
          <p:cNvPr id="30" name="Shape 14"/>
          <p:cNvSpPr/>
          <p:nvPr/>
        </p:nvSpPr>
        <p:spPr>
          <a:xfrm>
            <a:off x="7894015" y="1904695"/>
            <a:ext cx="3847795" cy="2428646"/>
          </a:xfrm>
          <a:prstGeom prst="roundRect">
            <a:avLst>
              <a:gd name="adj" fmla="val 2362"/>
            </a:avLst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14" descr="preencoded.png"/>
          <p:cNvPicPr>
            <a:picLocks noChangeAspect="1"/>
          </p:cNvPicPr>
          <p:nvPr/>
        </p:nvPicPr>
        <p:blipFill>
          <a:blip r:embed="rId17">
            <a:alphaModFix amt="80000"/>
          </a:blip>
          <a:srcRect t="18541" b="18541"/>
          <a:stretch/>
        </p:blipFill>
        <p:spPr>
          <a:xfrm>
            <a:off x="7904074" y="1914754"/>
            <a:ext cx="3829507" cy="2409444"/>
          </a:xfrm>
          <a:prstGeom prst="rect">
            <a:avLst/>
          </a:prstGeom>
        </p:spPr>
      </p:pic>
      <p:pic>
        <p:nvPicPr>
          <p:cNvPr id="32" name="Image 15" descr="preencoded.png"/>
          <p:cNvPicPr>
            <a:picLocks noChangeAspect="1"/>
          </p:cNvPicPr>
          <p:nvPr/>
        </p:nvPicPr>
        <p:blipFill>
          <a:blip r:embed="rId18">
            <a:alphaModFix amt="90000"/>
          </a:blip>
          <a:srcRect t="-4" b="-4"/>
          <a:stretch/>
        </p:blipFill>
        <p:spPr>
          <a:xfrm>
            <a:off x="7904074" y="1963600"/>
            <a:ext cx="3821278" cy="2403958"/>
          </a:xfrm>
          <a:prstGeom prst="rect">
            <a:avLst/>
          </a:prstGeom>
        </p:spPr>
      </p:pic>
      <p:sp>
        <p:nvSpPr>
          <p:cNvPr id="33" name="Shape 15"/>
          <p:cNvSpPr/>
          <p:nvPr/>
        </p:nvSpPr>
        <p:spPr>
          <a:xfrm>
            <a:off x="8797518" y="3898088"/>
            <a:ext cx="1965046" cy="260223"/>
          </a:xfrm>
          <a:prstGeom prst="roundRect">
            <a:avLst>
              <a:gd name="adj" fmla="val 369004"/>
            </a:avLst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16"/>
          <p:cNvSpPr txBox="1"/>
          <p:nvPr/>
        </p:nvSpPr>
        <p:spPr>
          <a:xfrm>
            <a:off x="8885530" y="3879390"/>
            <a:ext cx="2171471" cy="2953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 A: Lenzites Mushrooms</a:t>
            </a:r>
            <a:endParaRPr lang="en-US" sz="900" dirty="0"/>
          </a:p>
        </p:txBody>
      </p:sp>
      <p:sp>
        <p:nvSpPr>
          <p:cNvPr id="36" name="Shape 17"/>
          <p:cNvSpPr/>
          <p:nvPr/>
        </p:nvSpPr>
        <p:spPr>
          <a:xfrm>
            <a:off x="7894015" y="4480560"/>
            <a:ext cx="3847795" cy="2428646"/>
          </a:xfrm>
          <a:prstGeom prst="roundRect">
            <a:avLst>
              <a:gd name="adj" fmla="val 2362"/>
            </a:avLst>
          </a:prstGeom>
          <a:noFill/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7" name="Image 17" descr="preencoded.png"/>
          <p:cNvPicPr>
            <a:picLocks noChangeAspect="1"/>
          </p:cNvPicPr>
          <p:nvPr/>
        </p:nvPicPr>
        <p:blipFill>
          <a:blip r:embed="rId17">
            <a:alphaModFix amt="80000"/>
          </a:blip>
          <a:srcRect t="18541" b="18541"/>
          <a:stretch/>
        </p:blipFill>
        <p:spPr>
          <a:xfrm>
            <a:off x="7904074" y="4489704"/>
            <a:ext cx="3829507" cy="2409444"/>
          </a:xfrm>
          <a:prstGeom prst="rect">
            <a:avLst/>
          </a:prstGeom>
        </p:spPr>
      </p:pic>
      <p:pic>
        <p:nvPicPr>
          <p:cNvPr id="38" name="Image 18" descr="preencoded.png"/>
          <p:cNvPicPr>
            <a:picLocks noChangeAspect="1"/>
          </p:cNvPicPr>
          <p:nvPr/>
        </p:nvPicPr>
        <p:blipFill>
          <a:blip r:embed="rId18">
            <a:alphaModFix amt="90000"/>
          </a:blip>
          <a:srcRect t="-4" b="-4"/>
          <a:stretch/>
        </p:blipFill>
        <p:spPr>
          <a:xfrm>
            <a:off x="7904074" y="4452213"/>
            <a:ext cx="3821278" cy="2403958"/>
          </a:xfrm>
          <a:prstGeom prst="rect">
            <a:avLst/>
          </a:prstGeom>
        </p:spPr>
      </p:pic>
      <p:sp>
        <p:nvSpPr>
          <p:cNvPr id="39" name="Shape 18"/>
          <p:cNvSpPr/>
          <p:nvPr/>
        </p:nvSpPr>
        <p:spPr>
          <a:xfrm>
            <a:off x="8751037" y="6449263"/>
            <a:ext cx="2124151" cy="247802"/>
          </a:xfrm>
          <a:prstGeom prst="roundRect">
            <a:avLst>
              <a:gd name="adj" fmla="val 369004"/>
            </a:avLst>
          </a:prstGeom>
          <a:solidFill>
            <a:srgbClr val="000000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19"/>
          <p:cNvSpPr txBox="1"/>
          <p:nvPr/>
        </p:nvSpPr>
        <p:spPr>
          <a:xfrm>
            <a:off x="8998686" y="6446367"/>
            <a:ext cx="176387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 B: Black Soldier Fly</a:t>
            </a:r>
            <a:endParaRPr lang="en-US" sz="900" dirty="0"/>
          </a:p>
        </p:txBody>
      </p:sp>
      <p:pic>
        <p:nvPicPr>
          <p:cNvPr id="42" name="Image 20" descr="preencoded.png"/>
          <p:cNvPicPr>
            <a:picLocks noChangeAspect="1"/>
          </p:cNvPicPr>
          <p:nvPr/>
        </p:nvPicPr>
        <p:blipFill>
          <a:blip r:embed="rId19"/>
          <a:srcRect l="-404" r="-404"/>
          <a:stretch/>
        </p:blipFill>
        <p:spPr>
          <a:xfrm>
            <a:off x="457200" y="519379"/>
            <a:ext cx="457200" cy="28346"/>
          </a:xfrm>
          <a:prstGeom prst="rect">
            <a:avLst/>
          </a:prstGeom>
        </p:spPr>
      </p:pic>
      <p:sp>
        <p:nvSpPr>
          <p:cNvPr id="43" name="Text 20"/>
          <p:cNvSpPr txBox="1"/>
          <p:nvPr/>
        </p:nvSpPr>
        <p:spPr>
          <a:xfrm>
            <a:off x="1028700" y="457200"/>
            <a:ext cx="146761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Product Profile</a:t>
            </a:r>
            <a:endParaRPr lang="en-US" sz="900" dirty="0"/>
          </a:p>
        </p:txBody>
      </p:sp>
      <p:sp>
        <p:nvSpPr>
          <p:cNvPr id="44" name="Text 21"/>
          <p:cNvSpPr txBox="1"/>
          <p:nvPr/>
        </p:nvSpPr>
        <p:spPr>
          <a:xfrm>
            <a:off x="457200" y="685800"/>
            <a:ext cx="114684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What Makes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</a:t>
            </a: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Unique? </a:t>
            </a:r>
            <a:endParaRPr lang="en-US" sz="2700" dirty="0"/>
          </a:p>
        </p:txBody>
      </p:sp>
      <p:sp>
        <p:nvSpPr>
          <p:cNvPr id="45" name="Text 22"/>
          <p:cNvSpPr txBox="1"/>
          <p:nvPr/>
        </p:nvSpPr>
        <p:spPr>
          <a:xfrm>
            <a:off x="457200" y="1143000"/>
            <a:ext cx="73920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Our Chitosan - Food Grade is engineered with a breakthrough surface charge of +60mV and optimized for ultra-low dosage application, Chitosan FG redefines food preservation standards.</a:t>
            </a:r>
            <a:endParaRPr lang="en-US" sz="1000" dirty="0"/>
          </a:p>
        </p:txBody>
      </p:sp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585655" y="4175150"/>
            <a:ext cx="457200" cy="457200"/>
          </a:xfrm>
          <a:prstGeom prst="rect">
            <a:avLst/>
          </a:prstGeom>
        </p:spPr>
      </p:pic>
      <p:pic>
        <p:nvPicPr>
          <p:cNvPr id="47" name="Image 22" descr="preencoded.png"/>
          <p:cNvPicPr>
            <a:picLocks noChangeAspect="1"/>
          </p:cNvPicPr>
          <p:nvPr/>
        </p:nvPicPr>
        <p:blipFill>
          <a:blip r:embed="rId21"/>
          <a:srcRect t="-26497" b="-26497"/>
          <a:stretch/>
        </p:blipFill>
        <p:spPr>
          <a:xfrm>
            <a:off x="9738360" y="4271162"/>
            <a:ext cx="152705" cy="267005"/>
          </a:xfrm>
          <a:prstGeom prst="rect">
            <a:avLst/>
          </a:prstGeom>
        </p:spPr>
      </p:pic>
      <p:sp>
        <p:nvSpPr>
          <p:cNvPr id="48" name="Text 23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03</a:t>
            </a:r>
            <a:endParaRPr lang="en-US" sz="1000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C38085F-9362-9609-CE5E-309F5BCD90D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38020" y="2006919"/>
            <a:ext cx="2466975" cy="184785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6DDA3F9-8EDF-C0C5-D8B5-DD17039071C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11640" y="4607662"/>
            <a:ext cx="2649551" cy="18034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0" y="0"/>
            <a:ext cx="4063594" cy="2286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t="-4" b="-4"/>
          <a:stretch/>
        </p:blipFill>
        <p:spPr>
          <a:xfrm>
            <a:off x="8128102" y="4572000"/>
            <a:ext cx="4063594" cy="22860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457200" y="6305702"/>
            <a:ext cx="3543300" cy="323698"/>
          </a:xfrm>
          <a:prstGeom prst="roundRect">
            <a:avLst>
              <a:gd name="adj" fmla="val 282486"/>
            </a:avLst>
          </a:prstGeom>
          <a:solidFill>
            <a:srgbClr val="000000">
              <a:alpha val="20000"/>
            </a:srgbClr>
          </a:solidFill>
          <a:ln w="12700">
            <a:solidFill>
              <a:srgbClr val="FFFFFF">
                <a:alpha val="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9049" y="6409944"/>
            <a:ext cx="114300" cy="114300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809244" y="6391656"/>
            <a:ext cx="13816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4A3B8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Chitosan (+ Charge)</a:t>
            </a:r>
            <a:endParaRPr lang="en-US" sz="9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341778" y="6409944"/>
            <a:ext cx="114300" cy="114300"/>
          </a:xfrm>
          <a:prstGeom prst="rect">
            <a:avLst/>
          </a:prstGeom>
        </p:spPr>
      </p:pic>
      <p:sp>
        <p:nvSpPr>
          <p:cNvPr id="11" name="Text 4"/>
          <p:cNvSpPr txBox="1"/>
          <p:nvPr/>
        </p:nvSpPr>
        <p:spPr>
          <a:xfrm>
            <a:off x="2531974" y="6391656"/>
            <a:ext cx="13816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4A3B8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Pathogen (- Charge)</a:t>
            </a:r>
            <a:endParaRPr lang="en-US" sz="900" dirty="0"/>
          </a:p>
        </p:txBody>
      </p:sp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05" y="914857"/>
            <a:ext cx="12191695" cy="5829300"/>
          </a:xfrm>
          <a:prstGeom prst="rect">
            <a:avLst/>
          </a:prstGeom>
        </p:spPr>
      </p:pic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9"/>
          <a:srcRect t="-2" b="-2"/>
          <a:stretch/>
        </p:blipFill>
        <p:spPr>
          <a:xfrm>
            <a:off x="1067105" y="1278331"/>
            <a:ext cx="3124505" cy="1902866"/>
          </a:xfrm>
          <a:prstGeom prst="rect">
            <a:avLst/>
          </a:prstGeom>
        </p:spPr>
      </p:pic>
      <p:sp>
        <p:nvSpPr>
          <p:cNvPr id="14" name="Text 5"/>
          <p:cNvSpPr txBox="1"/>
          <p:nvPr/>
        </p:nvSpPr>
        <p:spPr>
          <a:xfrm>
            <a:off x="3590849" y="1288390"/>
            <a:ext cx="60716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600" dirty="0"/>
          </a:p>
        </p:txBody>
      </p:sp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24051" y="1516990"/>
            <a:ext cx="457200" cy="457200"/>
          </a:xfrm>
          <a:prstGeom prst="rect">
            <a:avLst/>
          </a:prstGeom>
        </p:spPr>
      </p:pic>
      <p:pic>
        <p:nvPicPr>
          <p:cNvPr id="16" name="Image 8" descr="preencoded.png"/>
          <p:cNvPicPr>
            <a:picLocks noChangeAspect="1"/>
          </p:cNvPicPr>
          <p:nvPr/>
        </p:nvPicPr>
        <p:blipFill>
          <a:blip r:embed="rId11"/>
          <a:srcRect t="-17952" b="-17952"/>
          <a:stretch/>
        </p:blipFill>
        <p:spPr>
          <a:xfrm>
            <a:off x="1466698" y="1612087"/>
            <a:ext cx="171907" cy="267005"/>
          </a:xfrm>
          <a:prstGeom prst="rect">
            <a:avLst/>
          </a:prstGeom>
        </p:spPr>
      </p:pic>
      <p:sp>
        <p:nvSpPr>
          <p:cNvPr id="17" name="Text 6"/>
          <p:cNvSpPr txBox="1"/>
          <p:nvPr/>
        </p:nvSpPr>
        <p:spPr>
          <a:xfrm>
            <a:off x="1933956" y="1516990"/>
            <a:ext cx="231343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Electrostatic Binding</a:t>
            </a:r>
            <a:endParaRPr lang="en-US" sz="1300" dirty="0"/>
          </a:p>
        </p:txBody>
      </p:sp>
      <p:sp>
        <p:nvSpPr>
          <p:cNvPr id="18" name="Text 7"/>
          <p:cNvSpPr txBox="1"/>
          <p:nvPr/>
        </p:nvSpPr>
        <p:spPr>
          <a:xfrm>
            <a:off x="1933956" y="1859890"/>
            <a:ext cx="2095805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Positively charged amino groups (NH3+) of Chitonova-60 (+60 mV) are strongly attracted to the negatively charged cell membranes of pathogens.</a:t>
            </a:r>
            <a:endParaRPr lang="en-US" sz="1000" dirty="0"/>
          </a:p>
        </p:txBody>
      </p:sp>
      <p:pic>
        <p:nvPicPr>
          <p:cNvPr id="19" name="Image 9" descr="preencoded.png"/>
          <p:cNvPicPr>
            <a:picLocks noChangeAspect="1"/>
          </p:cNvPicPr>
          <p:nvPr/>
        </p:nvPicPr>
        <p:blipFill>
          <a:blip r:embed="rId12"/>
          <a:srcRect t="-2" b="-2"/>
          <a:stretch/>
        </p:blipFill>
        <p:spPr>
          <a:xfrm>
            <a:off x="8001000" y="1278331"/>
            <a:ext cx="3124505" cy="1902866"/>
          </a:xfrm>
          <a:prstGeom prst="rect">
            <a:avLst/>
          </a:prstGeom>
        </p:spPr>
      </p:pic>
      <p:sp>
        <p:nvSpPr>
          <p:cNvPr id="20" name="Text 8"/>
          <p:cNvSpPr txBox="1"/>
          <p:nvPr/>
        </p:nvSpPr>
        <p:spPr>
          <a:xfrm>
            <a:off x="10407701" y="1288390"/>
            <a:ext cx="667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600" dirty="0"/>
          </a:p>
        </p:txBody>
      </p:sp>
      <p:pic>
        <p:nvPicPr>
          <p:cNvPr id="21" name="Image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401300" y="1516990"/>
            <a:ext cx="457200" cy="457200"/>
          </a:xfrm>
          <a:prstGeom prst="rect">
            <a:avLst/>
          </a:prstGeom>
        </p:spPr>
      </p:pic>
      <p:pic>
        <p:nvPicPr>
          <p:cNvPr id="22" name="Image 11" descr="preencoded.png"/>
          <p:cNvPicPr>
            <a:picLocks noChangeAspect="1"/>
          </p:cNvPicPr>
          <p:nvPr/>
        </p:nvPicPr>
        <p:blipFill>
          <a:blip r:embed="rId14"/>
          <a:srcRect t="-20192" b="-20192"/>
          <a:stretch/>
        </p:blipFill>
        <p:spPr>
          <a:xfrm>
            <a:off x="10534802" y="1612087"/>
            <a:ext cx="190195" cy="267005"/>
          </a:xfrm>
          <a:prstGeom prst="rect">
            <a:avLst/>
          </a:prstGeom>
        </p:spPr>
      </p:pic>
      <p:sp>
        <p:nvSpPr>
          <p:cNvPr id="23" name="Text 9"/>
          <p:cNvSpPr txBox="1"/>
          <p:nvPr/>
        </p:nvSpPr>
        <p:spPr>
          <a:xfrm>
            <a:off x="8149133" y="1516990"/>
            <a:ext cx="21003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Metal Chelation</a:t>
            </a:r>
            <a:endParaRPr lang="en-US" sz="1300" dirty="0"/>
          </a:p>
        </p:txBody>
      </p:sp>
      <p:sp>
        <p:nvSpPr>
          <p:cNvPr id="24" name="Text 10"/>
          <p:cNvSpPr txBox="1"/>
          <p:nvPr/>
        </p:nvSpPr>
        <p:spPr>
          <a:xfrm>
            <a:off x="8153705" y="1859890"/>
            <a:ext cx="2095805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Binds essential metal ions (Ca²⁺, Mg²⁺) and intracellular components, depriving microbes of nutrients critical for stability and replication.</a:t>
            </a:r>
            <a:endParaRPr lang="en-US" sz="1000" dirty="0"/>
          </a:p>
        </p:txBody>
      </p:sp>
      <p:pic>
        <p:nvPicPr>
          <p:cNvPr id="25" name="Image 12" descr="preencoded.png"/>
          <p:cNvPicPr>
            <a:picLocks noChangeAspect="1"/>
          </p:cNvPicPr>
          <p:nvPr/>
        </p:nvPicPr>
        <p:blipFill>
          <a:blip r:embed="rId15"/>
          <a:srcRect t="-2" b="-2"/>
          <a:stretch/>
        </p:blipFill>
        <p:spPr>
          <a:xfrm>
            <a:off x="1067105" y="4248302"/>
            <a:ext cx="3124505" cy="1902866"/>
          </a:xfrm>
          <a:prstGeom prst="rect">
            <a:avLst/>
          </a:prstGeom>
        </p:spPr>
      </p:pic>
      <p:sp>
        <p:nvSpPr>
          <p:cNvPr id="26" name="Text 11"/>
          <p:cNvSpPr txBox="1"/>
          <p:nvPr/>
        </p:nvSpPr>
        <p:spPr>
          <a:xfrm>
            <a:off x="3502152" y="4257446"/>
            <a:ext cx="6675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600" dirty="0"/>
          </a:p>
        </p:txBody>
      </p:sp>
      <p:pic>
        <p:nvPicPr>
          <p:cNvPr id="27" name="Image 13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33195" y="4486046"/>
            <a:ext cx="457200" cy="457200"/>
          </a:xfrm>
          <a:prstGeom prst="rect">
            <a:avLst/>
          </a:prstGeom>
        </p:spPr>
      </p:pic>
      <p:pic>
        <p:nvPicPr>
          <p:cNvPr id="28" name="Image 14" descr="preencoded.png"/>
          <p:cNvPicPr>
            <a:picLocks noChangeAspect="1"/>
          </p:cNvPicPr>
          <p:nvPr/>
        </p:nvPicPr>
        <p:blipFill>
          <a:blip r:embed="rId17"/>
          <a:srcRect t="-20192" b="-20192"/>
          <a:stretch/>
        </p:blipFill>
        <p:spPr>
          <a:xfrm>
            <a:off x="1466698" y="4581144"/>
            <a:ext cx="190195" cy="267005"/>
          </a:xfrm>
          <a:prstGeom prst="rect">
            <a:avLst/>
          </a:prstGeom>
        </p:spPr>
      </p:pic>
      <p:sp>
        <p:nvSpPr>
          <p:cNvPr id="29" name="Text 12"/>
          <p:cNvSpPr txBox="1"/>
          <p:nvPr/>
        </p:nvSpPr>
        <p:spPr>
          <a:xfrm>
            <a:off x="1943100" y="4486046"/>
            <a:ext cx="21003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Membrane Disruption</a:t>
            </a:r>
            <a:endParaRPr lang="en-US" sz="1300" dirty="0"/>
          </a:p>
        </p:txBody>
      </p:sp>
      <p:sp>
        <p:nvSpPr>
          <p:cNvPr id="30" name="Text 13"/>
          <p:cNvSpPr txBox="1"/>
          <p:nvPr/>
        </p:nvSpPr>
        <p:spPr>
          <a:xfrm>
            <a:off x="1943100" y="4828946"/>
            <a:ext cx="2086661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Interaction alters membrane permeability, causing leakage of intracellular constituents (electrolytes, proteins) leading to rapid cell death.</a:t>
            </a:r>
            <a:endParaRPr lang="en-US" sz="1000" dirty="0"/>
          </a:p>
        </p:txBody>
      </p:sp>
      <p:pic>
        <p:nvPicPr>
          <p:cNvPr id="31" name="Image 15" descr="preencoded.png"/>
          <p:cNvPicPr>
            <a:picLocks noChangeAspect="1"/>
          </p:cNvPicPr>
          <p:nvPr/>
        </p:nvPicPr>
        <p:blipFill>
          <a:blip r:embed="rId18"/>
          <a:srcRect t="-2" b="-2"/>
          <a:stretch/>
        </p:blipFill>
        <p:spPr>
          <a:xfrm>
            <a:off x="8001000" y="4248302"/>
            <a:ext cx="3124505" cy="1902866"/>
          </a:xfrm>
          <a:prstGeom prst="rect">
            <a:avLst/>
          </a:prstGeom>
        </p:spPr>
      </p:pic>
      <p:sp>
        <p:nvSpPr>
          <p:cNvPr id="32" name="Text 14"/>
          <p:cNvSpPr txBox="1"/>
          <p:nvPr/>
        </p:nvSpPr>
        <p:spPr>
          <a:xfrm>
            <a:off x="10358323" y="4257446"/>
            <a:ext cx="71506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>
                    <a:alpha val="15000"/>
                  </a:srgbClr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600" dirty="0"/>
          </a:p>
        </p:txBody>
      </p:sp>
      <p:pic>
        <p:nvPicPr>
          <p:cNvPr id="33" name="Image 1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401300" y="4486046"/>
            <a:ext cx="457200" cy="457200"/>
          </a:xfrm>
          <a:prstGeom prst="rect">
            <a:avLst/>
          </a:prstGeom>
        </p:spPr>
      </p:pic>
      <p:pic>
        <p:nvPicPr>
          <p:cNvPr id="34" name="Image 17" descr="preencoded.png"/>
          <p:cNvPicPr>
            <a:picLocks noChangeAspect="1"/>
          </p:cNvPicPr>
          <p:nvPr/>
        </p:nvPicPr>
        <p:blipFill>
          <a:blip r:embed="rId20"/>
          <a:srcRect t="-20192" b="-20192"/>
          <a:stretch/>
        </p:blipFill>
        <p:spPr>
          <a:xfrm>
            <a:off x="10534802" y="4581144"/>
            <a:ext cx="190195" cy="267005"/>
          </a:xfrm>
          <a:prstGeom prst="rect">
            <a:avLst/>
          </a:prstGeom>
        </p:spPr>
      </p:pic>
      <p:sp>
        <p:nvSpPr>
          <p:cNvPr id="35" name="Text 15"/>
          <p:cNvSpPr txBox="1"/>
          <p:nvPr/>
        </p:nvSpPr>
        <p:spPr>
          <a:xfrm>
            <a:off x="8149133" y="4486046"/>
            <a:ext cx="2100377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Barrier Formation</a:t>
            </a:r>
            <a:endParaRPr lang="en-US" sz="1300" dirty="0"/>
          </a:p>
        </p:txBody>
      </p:sp>
      <p:sp>
        <p:nvSpPr>
          <p:cNvPr id="36" name="Text 16"/>
          <p:cNvSpPr txBox="1"/>
          <p:nvPr/>
        </p:nvSpPr>
        <p:spPr>
          <a:xfrm>
            <a:off x="8153705" y="4828946"/>
            <a:ext cx="2095805" cy="1086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Forms a breathable polymeric film on the product surface that inhibits oxygen transfer and moisture loss, suffocating aerobic spoilage organisms.</a:t>
            </a:r>
            <a:endParaRPr lang="en-US" sz="1000" dirty="0"/>
          </a:p>
        </p:txBody>
      </p:sp>
      <p:pic>
        <p:nvPicPr>
          <p:cNvPr id="37" name="Image 18" descr="preencoded.png"/>
          <p:cNvPicPr>
            <a:picLocks noChangeAspect="1"/>
          </p:cNvPicPr>
          <p:nvPr/>
        </p:nvPicPr>
        <p:blipFill>
          <a:blip r:embed="rId21"/>
          <a:srcRect t="-10" b="-10"/>
          <a:stretch/>
        </p:blipFill>
        <p:spPr>
          <a:xfrm>
            <a:off x="4614977" y="3181198"/>
            <a:ext cx="2857500" cy="1524305"/>
          </a:xfrm>
          <a:prstGeom prst="rect">
            <a:avLst/>
          </a:prstGeom>
        </p:spPr>
      </p:pic>
      <p:sp>
        <p:nvSpPr>
          <p:cNvPr id="38" name="Text 17"/>
          <p:cNvSpPr txBox="1"/>
          <p:nvPr/>
        </p:nvSpPr>
        <p:spPr>
          <a:xfrm>
            <a:off x="5006340" y="3752698"/>
            <a:ext cx="2356409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270" dirty="0">
                <a:solidFill>
                  <a:srgbClr val="FECACA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Pathogen</a:t>
            </a:r>
            <a:endParaRPr lang="en-US" sz="2700" dirty="0"/>
          </a:p>
        </p:txBody>
      </p:sp>
      <p:sp>
        <p:nvSpPr>
          <p:cNvPr id="39" name="Text 18"/>
          <p:cNvSpPr txBox="1"/>
          <p:nvPr/>
        </p:nvSpPr>
        <p:spPr>
          <a:xfrm>
            <a:off x="5020056" y="3066898"/>
            <a:ext cx="286207" cy="228600"/>
          </a:xfrm>
          <a:prstGeom prst="rect">
            <a:avLst/>
          </a:prstGeom>
          <a:solidFill>
            <a:srgbClr val="7F1D1D"/>
          </a:solidFill>
          <a:ln w="12700">
            <a:solidFill>
              <a:srgbClr val="F8717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endParaRPr lang="en-US" sz="900" dirty="0"/>
          </a:p>
        </p:txBody>
      </p:sp>
      <p:sp>
        <p:nvSpPr>
          <p:cNvPr id="40" name="Text 19"/>
          <p:cNvSpPr txBox="1"/>
          <p:nvPr/>
        </p:nvSpPr>
        <p:spPr>
          <a:xfrm>
            <a:off x="6886346" y="4591202"/>
            <a:ext cx="286207" cy="228600"/>
          </a:xfrm>
          <a:prstGeom prst="rect">
            <a:avLst/>
          </a:prstGeom>
          <a:solidFill>
            <a:srgbClr val="7F1D1D"/>
          </a:solidFill>
          <a:ln w="12700">
            <a:solidFill>
              <a:srgbClr val="F8717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endParaRPr lang="en-US" sz="900" dirty="0"/>
          </a:p>
        </p:txBody>
      </p:sp>
      <p:sp>
        <p:nvSpPr>
          <p:cNvPr id="41" name="Text 20"/>
          <p:cNvSpPr txBox="1"/>
          <p:nvPr/>
        </p:nvSpPr>
        <p:spPr>
          <a:xfrm>
            <a:off x="4524451" y="3829507"/>
            <a:ext cx="286207" cy="228600"/>
          </a:xfrm>
          <a:prstGeom prst="rect">
            <a:avLst/>
          </a:prstGeom>
          <a:solidFill>
            <a:srgbClr val="7F1D1D"/>
          </a:solidFill>
          <a:ln w="12700">
            <a:solidFill>
              <a:srgbClr val="F87171"/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</a:t>
            </a:r>
            <a:endParaRPr lang="en-US" sz="900" dirty="0"/>
          </a:p>
        </p:txBody>
      </p:sp>
      <p:sp>
        <p:nvSpPr>
          <p:cNvPr id="42" name="Text 21"/>
          <p:cNvSpPr txBox="1"/>
          <p:nvPr/>
        </p:nvSpPr>
        <p:spPr>
          <a:xfrm>
            <a:off x="5258410" y="2523743"/>
            <a:ext cx="837590" cy="200255"/>
          </a:xfrm>
          <a:prstGeom prst="rect">
            <a:avLst/>
          </a:prstGeom>
          <a:solidFill>
            <a:srgbClr val="000000">
              <a:alpha val="40000"/>
            </a:srgbClr>
          </a:solidFill>
          <a:ln w="12700">
            <a:solidFill>
              <a:srgbClr val="E5E7EB"/>
            </a:solidFill>
          </a:ln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+60 mV</a:t>
            </a:r>
            <a:endParaRPr lang="en-US" sz="1400" dirty="0"/>
          </a:p>
        </p:txBody>
      </p:sp>
      <p:pic>
        <p:nvPicPr>
          <p:cNvPr id="43" name="Image 19" descr="preencoded.png"/>
          <p:cNvPicPr>
            <a:picLocks noChangeAspect="1"/>
          </p:cNvPicPr>
          <p:nvPr/>
        </p:nvPicPr>
        <p:blipFill>
          <a:blip r:embed="rId22"/>
          <a:srcRect t="-12500" b="-12500"/>
          <a:stretch/>
        </p:blipFill>
        <p:spPr>
          <a:xfrm>
            <a:off x="5320894" y="3047695"/>
            <a:ext cx="495605" cy="495605"/>
          </a:xfrm>
          <a:prstGeom prst="rect">
            <a:avLst/>
          </a:prstGeom>
        </p:spPr>
      </p:pic>
      <p:sp>
        <p:nvSpPr>
          <p:cNvPr id="44" name="Shape 22"/>
          <p:cNvSpPr/>
          <p:nvPr/>
        </p:nvSpPr>
        <p:spPr>
          <a:xfrm>
            <a:off x="4667098" y="3181198"/>
            <a:ext cx="2857500" cy="1524305"/>
          </a:xfrm>
          <a:prstGeom prst="roundRect">
            <a:avLst>
              <a:gd name="adj" fmla="val 20621"/>
            </a:avLst>
          </a:prstGeom>
          <a:noFill/>
          <a:ln w="50800">
            <a:solidFill>
              <a:srgbClr val="4ADE8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5" name="Image 20" descr="preencoded.png"/>
          <p:cNvPicPr>
            <a:picLocks noChangeAspect="1"/>
          </p:cNvPicPr>
          <p:nvPr/>
        </p:nvPicPr>
        <p:blipFill>
          <a:blip r:embed="rId23"/>
          <a:srcRect l="-445" r="-445"/>
          <a:stretch/>
        </p:blipFill>
        <p:spPr>
          <a:xfrm>
            <a:off x="457200" y="366674"/>
            <a:ext cx="381305" cy="28346"/>
          </a:xfrm>
          <a:prstGeom prst="rect">
            <a:avLst/>
          </a:prstGeom>
        </p:spPr>
      </p:pic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0383926" y="638251"/>
            <a:ext cx="152705" cy="152705"/>
          </a:xfrm>
          <a:prstGeom prst="rect">
            <a:avLst/>
          </a:prstGeom>
        </p:spPr>
      </p:pic>
      <p:sp>
        <p:nvSpPr>
          <p:cNvPr id="47" name="Text 23"/>
          <p:cNvSpPr txBox="1"/>
          <p:nvPr/>
        </p:nvSpPr>
        <p:spPr>
          <a:xfrm>
            <a:off x="10554919" y="552298"/>
            <a:ext cx="1019556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E5E7E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Mode of Action</a:t>
            </a:r>
            <a:endParaRPr lang="en-US" sz="900" dirty="0"/>
          </a:p>
        </p:txBody>
      </p:sp>
      <p:sp>
        <p:nvSpPr>
          <p:cNvPr id="48" name="Shape 24"/>
          <p:cNvSpPr/>
          <p:nvPr/>
        </p:nvSpPr>
        <p:spPr>
          <a:xfrm>
            <a:off x="10222078" y="552298"/>
            <a:ext cx="1514246" cy="323698"/>
          </a:xfrm>
          <a:prstGeom prst="roundRect">
            <a:avLst>
              <a:gd name="adj" fmla="val 282486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25"/>
          <p:cNvSpPr txBox="1"/>
          <p:nvPr/>
        </p:nvSpPr>
        <p:spPr>
          <a:xfrm>
            <a:off x="952805" y="304495"/>
            <a:ext cx="187726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Mechanism of Action</a:t>
            </a:r>
            <a:endParaRPr lang="en-US" sz="900" dirty="0"/>
          </a:p>
        </p:txBody>
      </p:sp>
      <p:sp>
        <p:nvSpPr>
          <p:cNvPr id="50" name="Text 26"/>
          <p:cNvSpPr txBox="1"/>
          <p:nvPr/>
        </p:nvSpPr>
        <p:spPr>
          <a:xfrm>
            <a:off x="457200" y="533095"/>
            <a:ext cx="720638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Electrostatic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Antimicrobial Power</a:t>
            </a:r>
            <a:endParaRPr lang="en-US" sz="2700" dirty="0"/>
          </a:p>
        </p:txBody>
      </p:sp>
      <p:sp>
        <p:nvSpPr>
          <p:cNvPr id="51" name="Text 27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4748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 l="-3" r="-3"/>
          <a:stretch/>
        </p:blipFill>
        <p:spPr>
          <a:xfrm>
            <a:off x="0" y="0"/>
            <a:ext cx="6096305" cy="6858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 l="-3" r="-3"/>
          <a:stretch/>
        </p:blipFill>
        <p:spPr>
          <a:xfrm>
            <a:off x="6096305" y="0"/>
            <a:ext cx="6096305" cy="68580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rcRect l="-18" r="-18"/>
          <a:stretch/>
        </p:blipFill>
        <p:spPr>
          <a:xfrm>
            <a:off x="3563417" y="5962802"/>
            <a:ext cx="5064862" cy="437998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3877970" y="6105449"/>
            <a:ext cx="126735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45" dirty="0">
                <a:solidFill>
                  <a:srgbClr val="93C5FD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Combined Benefit</a:t>
            </a:r>
            <a:endParaRPr lang="en-US" sz="9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rcRect t="-2187" b="-2187"/>
          <a:stretch/>
        </p:blipFill>
        <p:spPr>
          <a:xfrm>
            <a:off x="5219395" y="6105449"/>
            <a:ext cx="9144" cy="152705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5381244" y="6086246"/>
            <a:ext cx="348843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One biopolymer. Two high-value applications.</a:t>
            </a:r>
            <a:endParaRPr lang="en-US" sz="10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rcRect t="-3" b="-3"/>
          <a:stretch/>
        </p:blipFill>
        <p:spPr>
          <a:xfrm>
            <a:off x="457200" y="1676095"/>
            <a:ext cx="5029200" cy="49533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8">
            <a:alphaModFix amt="10000"/>
          </a:blip>
          <a:srcRect/>
          <a:stretch/>
        </p:blipFill>
        <p:spPr>
          <a:xfrm>
            <a:off x="4198925" y="5341925"/>
            <a:ext cx="1723644" cy="1723644"/>
          </a:xfrm>
          <a:prstGeom prst="rect">
            <a:avLst/>
          </a:prstGeom>
        </p:spPr>
      </p:pic>
      <p:pic>
        <p:nvPicPr>
          <p:cNvPr id="12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00100" y="1990649"/>
            <a:ext cx="533095" cy="533095"/>
          </a:xfrm>
          <a:prstGeom prst="rect">
            <a:avLst/>
          </a:prstGeom>
        </p:spPr>
      </p:pic>
      <p:pic>
        <p:nvPicPr>
          <p:cNvPr id="13" name="Image 7" descr="preencoded.png"/>
          <p:cNvPicPr>
            <a:picLocks noChangeAspect="1"/>
          </p:cNvPicPr>
          <p:nvPr/>
        </p:nvPicPr>
        <p:blipFill>
          <a:blip r:embed="rId10"/>
          <a:srcRect t="-16600" b="-16600"/>
          <a:stretch/>
        </p:blipFill>
        <p:spPr>
          <a:xfrm>
            <a:off x="952805" y="2104949"/>
            <a:ext cx="228600" cy="304495"/>
          </a:xfrm>
          <a:prstGeom prst="rect">
            <a:avLst/>
          </a:prstGeom>
        </p:spPr>
      </p:pic>
      <p:sp>
        <p:nvSpPr>
          <p:cNvPr id="14" name="Text 4"/>
          <p:cNvSpPr txBox="1"/>
          <p:nvPr/>
        </p:nvSpPr>
        <p:spPr>
          <a:xfrm>
            <a:off x="1485900" y="2029054"/>
            <a:ext cx="2934310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Antimicrobial Action</a:t>
            </a:r>
            <a:endParaRPr lang="en-US" sz="1800" dirty="0"/>
          </a:p>
        </p:txBody>
      </p:sp>
      <p:sp>
        <p:nvSpPr>
          <p:cNvPr id="15" name="Text 5"/>
          <p:cNvSpPr txBox="1"/>
          <p:nvPr/>
        </p:nvSpPr>
        <p:spPr>
          <a:xfrm>
            <a:off x="1485900" y="2333549"/>
            <a:ext cx="258592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45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Preservation</a:t>
            </a:r>
            <a:endParaRPr lang="en-US" sz="900" dirty="0"/>
          </a:p>
        </p:txBody>
      </p:sp>
      <p:sp>
        <p:nvSpPr>
          <p:cNvPr id="16" name="Text 6"/>
          <p:cNvSpPr txBox="1"/>
          <p:nvPr/>
        </p:nvSpPr>
        <p:spPr>
          <a:xfrm>
            <a:off x="800100" y="2829154"/>
            <a:ext cx="4448556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Powered by the </a:t>
            </a: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+60 mV surface charge</a:t>
            </a: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Chitosan - FG acts as a broad-spectrum shield, preventing spoilage and extending shelf life naturally. </a:t>
            </a:r>
            <a:endParaRPr lang="en-US" sz="1000" dirty="0"/>
          </a:p>
        </p:txBody>
      </p:sp>
      <p:sp>
        <p:nvSpPr>
          <p:cNvPr id="17" name="Shape 7"/>
          <p:cNvSpPr/>
          <p:nvPr/>
        </p:nvSpPr>
        <p:spPr>
          <a:xfrm>
            <a:off x="800100" y="37078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8"/>
          <p:cNvSpPr/>
          <p:nvPr/>
        </p:nvSpPr>
        <p:spPr>
          <a:xfrm>
            <a:off x="923544" y="38505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EF4444">
              <a:alpha val="20000"/>
            </a:srgbClr>
          </a:solidFill>
          <a:ln w="12700">
            <a:solidFill>
              <a:srgbClr val="EF4444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rcRect t="-180" b="-180"/>
          <a:stretch/>
        </p:blipFill>
        <p:spPr>
          <a:xfrm>
            <a:off x="981151" y="3926434"/>
            <a:ext cx="190195" cy="1527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1380744" y="3831336"/>
            <a:ext cx="1657807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Bacteria</a:t>
            </a:r>
            <a:endParaRPr lang="en-US" sz="1000" dirty="0"/>
          </a:p>
        </p:txBody>
      </p:sp>
      <p:sp>
        <p:nvSpPr>
          <p:cNvPr id="21" name="Text 10"/>
          <p:cNvSpPr txBox="1"/>
          <p:nvPr/>
        </p:nvSpPr>
        <p:spPr>
          <a:xfrm>
            <a:off x="1380744" y="4021531"/>
            <a:ext cx="18818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Gram (+) &amp; Gram (-) inhibition</a:t>
            </a:r>
            <a:endParaRPr lang="en-US" sz="900" dirty="0"/>
          </a:p>
        </p:txBody>
      </p:sp>
      <p:sp>
        <p:nvSpPr>
          <p:cNvPr id="22" name="Shape 11"/>
          <p:cNvSpPr/>
          <p:nvPr/>
        </p:nvSpPr>
        <p:spPr>
          <a:xfrm>
            <a:off x="800100" y="4450385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2"/>
          <p:cNvSpPr/>
          <p:nvPr/>
        </p:nvSpPr>
        <p:spPr>
          <a:xfrm>
            <a:off x="923544" y="4593031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F97316">
              <a:alpha val="20000"/>
            </a:srgbClr>
          </a:solidFill>
          <a:ln w="12700">
            <a:solidFill>
              <a:srgbClr val="F9731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00354" y="4669841"/>
            <a:ext cx="152705" cy="152705"/>
          </a:xfrm>
          <a:prstGeom prst="rect">
            <a:avLst/>
          </a:prstGeom>
        </p:spPr>
      </p:pic>
      <p:sp>
        <p:nvSpPr>
          <p:cNvPr id="25" name="Text 13"/>
          <p:cNvSpPr txBox="1"/>
          <p:nvPr/>
        </p:nvSpPr>
        <p:spPr>
          <a:xfrm>
            <a:off x="1380744" y="4574743"/>
            <a:ext cx="13908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Molds &amp; Yeasts</a:t>
            </a:r>
            <a:endParaRPr lang="en-US" sz="1000" dirty="0"/>
          </a:p>
        </p:txBody>
      </p:sp>
      <p:sp>
        <p:nvSpPr>
          <p:cNvPr id="26" name="Text 14"/>
          <p:cNvSpPr txBox="1"/>
          <p:nvPr/>
        </p:nvSpPr>
        <p:spPr>
          <a:xfrm>
            <a:off x="1380744" y="4764938"/>
            <a:ext cx="156453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Disrupts fungal cell walls</a:t>
            </a:r>
            <a:endParaRPr lang="en-US" sz="900" dirty="0"/>
          </a:p>
        </p:txBody>
      </p:sp>
      <p:sp>
        <p:nvSpPr>
          <p:cNvPr id="27" name="Shape 15"/>
          <p:cNvSpPr/>
          <p:nvPr/>
        </p:nvSpPr>
        <p:spPr>
          <a:xfrm>
            <a:off x="800100" y="51937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16"/>
          <p:cNvSpPr/>
          <p:nvPr/>
        </p:nvSpPr>
        <p:spPr>
          <a:xfrm>
            <a:off x="923544" y="53364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3B82F6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10" descr="preencoded.png"/>
          <p:cNvPicPr>
            <a:picLocks noChangeAspect="1"/>
          </p:cNvPicPr>
          <p:nvPr/>
        </p:nvPicPr>
        <p:blipFill>
          <a:blip r:embed="rId13"/>
          <a:srcRect t="-180" b="-180"/>
          <a:stretch/>
        </p:blipFill>
        <p:spPr>
          <a:xfrm>
            <a:off x="981151" y="5412334"/>
            <a:ext cx="190195" cy="152705"/>
          </a:xfrm>
          <a:prstGeom prst="rect">
            <a:avLst/>
          </a:prstGeom>
        </p:spPr>
      </p:pic>
      <p:sp>
        <p:nvSpPr>
          <p:cNvPr id="30" name="Text 17"/>
          <p:cNvSpPr txBox="1"/>
          <p:nvPr/>
        </p:nvSpPr>
        <p:spPr>
          <a:xfrm>
            <a:off x="1380744" y="5317236"/>
            <a:ext cx="19147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Bio-Film Barrier</a:t>
            </a:r>
            <a:endParaRPr lang="en-US" sz="1000" dirty="0"/>
          </a:p>
        </p:txBody>
      </p:sp>
      <p:sp>
        <p:nvSpPr>
          <p:cNvPr id="31" name="Text 18"/>
          <p:cNvSpPr txBox="1"/>
          <p:nvPr/>
        </p:nvSpPr>
        <p:spPr>
          <a:xfrm>
            <a:off x="1380744" y="5507431"/>
            <a:ext cx="218815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Reduces oxidation &amp; moisture loss</a:t>
            </a:r>
            <a:endParaRPr lang="en-US" sz="90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14"/>
          <a:srcRect t="-2083" b="-2083"/>
          <a:stretch/>
        </p:blipFill>
        <p:spPr>
          <a:xfrm>
            <a:off x="6090818" y="1981505"/>
            <a:ext cx="9144" cy="4343400"/>
          </a:xfrm>
          <a:prstGeom prst="rect">
            <a:avLst/>
          </a:prstGeom>
        </p:spPr>
      </p:pic>
      <p:pic>
        <p:nvPicPr>
          <p:cNvPr id="33" name="Image 12" descr="preencoded.png"/>
          <p:cNvPicPr>
            <a:picLocks noChangeAspect="1"/>
          </p:cNvPicPr>
          <p:nvPr/>
        </p:nvPicPr>
        <p:blipFill>
          <a:blip r:embed="rId15"/>
          <a:srcRect t="-3" b="-3"/>
          <a:stretch/>
        </p:blipFill>
        <p:spPr>
          <a:xfrm>
            <a:off x="6705295" y="1676095"/>
            <a:ext cx="5029200" cy="4953305"/>
          </a:xfrm>
          <a:prstGeom prst="rect">
            <a:avLst/>
          </a:prstGeom>
        </p:spPr>
      </p:pic>
      <p:pic>
        <p:nvPicPr>
          <p:cNvPr id="34" name="Image 13" descr="preencoded.png"/>
          <p:cNvPicPr>
            <a:picLocks noChangeAspect="1"/>
          </p:cNvPicPr>
          <p:nvPr/>
        </p:nvPicPr>
        <p:blipFill>
          <a:blip r:embed="rId16">
            <a:alphaModFix amt="10000"/>
          </a:blip>
          <a:srcRect l="-3833" r="-3833"/>
          <a:stretch/>
        </p:blipFill>
        <p:spPr>
          <a:xfrm>
            <a:off x="6278270" y="5395874"/>
            <a:ext cx="1561795" cy="1657807"/>
          </a:xfrm>
          <a:prstGeom prst="rect">
            <a:avLst/>
          </a:prstGeom>
        </p:spPr>
      </p:pic>
      <p:pic>
        <p:nvPicPr>
          <p:cNvPr id="35" name="Image 14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858500" y="1990649"/>
            <a:ext cx="533095" cy="533095"/>
          </a:xfrm>
          <a:prstGeom prst="rect">
            <a:avLst/>
          </a:prstGeom>
        </p:spPr>
      </p:pic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8"/>
          <a:srcRect t="-16600" b="-16600"/>
          <a:stretch/>
        </p:blipFill>
        <p:spPr>
          <a:xfrm>
            <a:off x="11011205" y="2104949"/>
            <a:ext cx="228600" cy="304495"/>
          </a:xfrm>
          <a:prstGeom prst="rect">
            <a:avLst/>
          </a:prstGeom>
        </p:spPr>
      </p:pic>
      <p:sp>
        <p:nvSpPr>
          <p:cNvPr id="37" name="Text 19"/>
          <p:cNvSpPr txBox="1"/>
          <p:nvPr/>
        </p:nvSpPr>
        <p:spPr>
          <a:xfrm>
            <a:off x="8211312" y="2029054"/>
            <a:ext cx="2496312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Adsorption Matrix</a:t>
            </a:r>
            <a:endParaRPr lang="en-US" sz="1800" dirty="0"/>
          </a:p>
        </p:txBody>
      </p:sp>
      <p:sp>
        <p:nvSpPr>
          <p:cNvPr id="38" name="Text 20"/>
          <p:cNvSpPr txBox="1"/>
          <p:nvPr/>
        </p:nvSpPr>
        <p:spPr>
          <a:xfrm>
            <a:off x="8459114" y="2333549"/>
            <a:ext cx="2249424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kern="0" spc="45" dirty="0">
                <a:solidFill>
                  <a:srgbClr val="39FF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 &amp; Wellness</a:t>
            </a:r>
            <a:endParaRPr lang="en-US" sz="900" dirty="0"/>
          </a:p>
        </p:txBody>
      </p:sp>
      <p:sp>
        <p:nvSpPr>
          <p:cNvPr id="39" name="Text 21"/>
          <p:cNvSpPr txBox="1"/>
          <p:nvPr/>
        </p:nvSpPr>
        <p:spPr>
          <a:xfrm>
            <a:off x="6943954" y="2829154"/>
            <a:ext cx="4448556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Functions as a potent </a:t>
            </a:r>
            <a:r>
              <a:rPr lang="en-US" sz="1000" b="1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binding agent</a:t>
            </a:r>
            <a:r>
              <a:rPr lang="en-US" sz="1000" dirty="0">
                <a:solidFill>
                  <a:srgbClr val="DBEAFE">
                    <a:alpha val="9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dietary supplements, utilizing electrostatic forces and hydrogen bonding to trap unwanted compounds. </a:t>
            </a:r>
            <a:endParaRPr lang="en-US" sz="1000" dirty="0"/>
          </a:p>
        </p:txBody>
      </p:sp>
      <p:sp>
        <p:nvSpPr>
          <p:cNvPr id="40" name="Shape 22"/>
          <p:cNvSpPr/>
          <p:nvPr/>
        </p:nvSpPr>
        <p:spPr>
          <a:xfrm>
            <a:off x="7019849" y="37078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23"/>
          <p:cNvSpPr/>
          <p:nvPr/>
        </p:nvSpPr>
        <p:spPr>
          <a:xfrm>
            <a:off x="10963656" y="38505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A855F7">
              <a:alpha val="20000"/>
            </a:srgbClr>
          </a:solidFill>
          <a:ln w="12700">
            <a:solidFill>
              <a:srgbClr val="A855F7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16" descr="preencoded.png"/>
          <p:cNvPicPr>
            <a:picLocks noChangeAspect="1"/>
          </p:cNvPicPr>
          <p:nvPr/>
        </p:nvPicPr>
        <p:blipFill>
          <a:blip r:embed="rId19"/>
          <a:srcRect t="-180" b="-180"/>
          <a:stretch/>
        </p:blipFill>
        <p:spPr>
          <a:xfrm>
            <a:off x="11067898" y="3926434"/>
            <a:ext cx="95098" cy="152705"/>
          </a:xfrm>
          <a:prstGeom prst="rect">
            <a:avLst/>
          </a:prstGeom>
        </p:spPr>
      </p:pic>
      <p:sp>
        <p:nvSpPr>
          <p:cNvPr id="43" name="Text 24"/>
          <p:cNvSpPr txBox="1"/>
          <p:nvPr/>
        </p:nvSpPr>
        <p:spPr>
          <a:xfrm>
            <a:off x="8776411" y="3831336"/>
            <a:ext cx="204094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Microplastics</a:t>
            </a:r>
            <a:endParaRPr lang="en-US" sz="1000" dirty="0"/>
          </a:p>
        </p:txBody>
      </p:sp>
      <p:sp>
        <p:nvSpPr>
          <p:cNvPr id="44" name="Text 25"/>
          <p:cNvSpPr txBox="1"/>
          <p:nvPr/>
        </p:nvSpPr>
        <p:spPr>
          <a:xfrm>
            <a:off x="8481974" y="4021531"/>
            <a:ext cx="233537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Traps microscopic synthetic particles</a:t>
            </a:r>
            <a:endParaRPr lang="en-US" sz="900" dirty="0"/>
          </a:p>
        </p:txBody>
      </p:sp>
      <p:sp>
        <p:nvSpPr>
          <p:cNvPr id="45" name="Shape 26"/>
          <p:cNvSpPr/>
          <p:nvPr/>
        </p:nvSpPr>
        <p:spPr>
          <a:xfrm>
            <a:off x="7019849" y="4450385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27"/>
          <p:cNvSpPr/>
          <p:nvPr/>
        </p:nvSpPr>
        <p:spPr>
          <a:xfrm>
            <a:off x="10963656" y="4593031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7" name="Image 17" descr="preencoded.png"/>
          <p:cNvPicPr>
            <a:picLocks noChangeAspect="1"/>
          </p:cNvPicPr>
          <p:nvPr/>
        </p:nvPicPr>
        <p:blipFill>
          <a:blip r:embed="rId20"/>
          <a:srcRect t="-100" b="-100"/>
          <a:stretch/>
        </p:blipFill>
        <p:spPr>
          <a:xfrm>
            <a:off x="11058754" y="4669841"/>
            <a:ext cx="114300" cy="152705"/>
          </a:xfrm>
          <a:prstGeom prst="rect">
            <a:avLst/>
          </a:prstGeom>
        </p:spPr>
      </p:pic>
      <p:sp>
        <p:nvSpPr>
          <p:cNvPr id="48" name="Text 28"/>
          <p:cNvSpPr txBox="1"/>
          <p:nvPr/>
        </p:nvSpPr>
        <p:spPr>
          <a:xfrm>
            <a:off x="8911742" y="4574743"/>
            <a:ext cx="190561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Dietary Fats</a:t>
            </a:r>
            <a:endParaRPr lang="en-US" sz="1000" dirty="0"/>
          </a:p>
        </p:txBody>
      </p:sp>
      <p:sp>
        <p:nvSpPr>
          <p:cNvPr id="49" name="Text 29"/>
          <p:cNvSpPr txBox="1"/>
          <p:nvPr/>
        </p:nvSpPr>
        <p:spPr>
          <a:xfrm>
            <a:off x="8640166" y="4764938"/>
            <a:ext cx="217627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Binds lipids preventing absorption</a:t>
            </a:r>
            <a:endParaRPr lang="en-US" sz="900" dirty="0"/>
          </a:p>
        </p:txBody>
      </p:sp>
      <p:sp>
        <p:nvSpPr>
          <p:cNvPr id="50" name="Shape 30"/>
          <p:cNvSpPr/>
          <p:nvPr/>
        </p:nvSpPr>
        <p:spPr>
          <a:xfrm>
            <a:off x="7019849" y="5193792"/>
            <a:ext cx="4371746" cy="590702"/>
          </a:xfrm>
          <a:prstGeom prst="roundRect">
            <a:avLst>
              <a:gd name="adj" fmla="val 19974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31"/>
          <p:cNvSpPr/>
          <p:nvPr/>
        </p:nvSpPr>
        <p:spPr>
          <a:xfrm>
            <a:off x="10963656" y="5336438"/>
            <a:ext cx="304495" cy="304495"/>
          </a:xfrm>
          <a:prstGeom prst="roundRect">
            <a:avLst>
              <a:gd name="adj" fmla="val 37538"/>
            </a:avLst>
          </a:prstGeom>
          <a:solidFill>
            <a:srgbClr val="10B981">
              <a:alpha val="20000"/>
            </a:srgbClr>
          </a:solidFill>
          <a:ln w="12700">
            <a:solidFill>
              <a:srgbClr val="10B981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32"/>
          <p:cNvSpPr txBox="1"/>
          <p:nvPr/>
        </p:nvSpPr>
        <p:spPr>
          <a:xfrm>
            <a:off x="8891626" y="5317236"/>
            <a:ext cx="19248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Bile Acids</a:t>
            </a:r>
            <a:endParaRPr lang="en-US" sz="1000" dirty="0"/>
          </a:p>
        </p:txBody>
      </p:sp>
      <p:sp>
        <p:nvSpPr>
          <p:cNvPr id="53" name="Text 33"/>
          <p:cNvSpPr txBox="1"/>
          <p:nvPr/>
        </p:nvSpPr>
        <p:spPr>
          <a:xfrm>
            <a:off x="8616391" y="5507431"/>
            <a:ext cx="219913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FDBFE">
                    <a:alpha val="6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Supports cholesterol management</a:t>
            </a:r>
            <a:endParaRPr lang="en-US" sz="900" dirty="0"/>
          </a:p>
        </p:txBody>
      </p:sp>
      <p:pic>
        <p:nvPicPr>
          <p:cNvPr id="54" name="Image 1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867705" y="3924605"/>
            <a:ext cx="457200" cy="457200"/>
          </a:xfrm>
          <a:prstGeom prst="rect">
            <a:avLst/>
          </a:prstGeom>
        </p:spPr>
      </p:pic>
      <p:pic>
        <p:nvPicPr>
          <p:cNvPr id="55" name="Image 19" descr="preencoded.png"/>
          <p:cNvPicPr>
            <a:picLocks noChangeAspect="1"/>
          </p:cNvPicPr>
          <p:nvPr/>
        </p:nvPicPr>
        <p:blipFill>
          <a:blip r:embed="rId22"/>
          <a:srcRect t="-26497" b="-26497"/>
          <a:stretch/>
        </p:blipFill>
        <p:spPr>
          <a:xfrm>
            <a:off x="6019495" y="4019702"/>
            <a:ext cx="152705" cy="267005"/>
          </a:xfrm>
          <a:prstGeom prst="rect">
            <a:avLst/>
          </a:prstGeom>
        </p:spPr>
      </p:pic>
      <p:pic>
        <p:nvPicPr>
          <p:cNvPr id="56" name="Image 20" descr="preencoded.png"/>
          <p:cNvPicPr>
            <a:picLocks noChangeAspect="1"/>
          </p:cNvPicPr>
          <p:nvPr/>
        </p:nvPicPr>
        <p:blipFill>
          <a:blip r:embed="rId23"/>
          <a:srcRect l="-404" r="-404"/>
          <a:stretch/>
        </p:blipFill>
        <p:spPr>
          <a:xfrm>
            <a:off x="457200" y="366674"/>
            <a:ext cx="457200" cy="28346"/>
          </a:xfrm>
          <a:prstGeom prst="rect">
            <a:avLst/>
          </a:prstGeom>
        </p:spPr>
      </p:pic>
      <p:sp>
        <p:nvSpPr>
          <p:cNvPr id="57" name="Text 34"/>
          <p:cNvSpPr txBox="1"/>
          <p:nvPr/>
        </p:nvSpPr>
        <p:spPr>
          <a:xfrm>
            <a:off x="1028700" y="304495"/>
            <a:ext cx="182422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Versatility Profile</a:t>
            </a:r>
            <a:endParaRPr lang="en-US" sz="900" dirty="0"/>
          </a:p>
        </p:txBody>
      </p:sp>
      <p:sp>
        <p:nvSpPr>
          <p:cNvPr id="58" name="Text 35"/>
          <p:cNvSpPr txBox="1"/>
          <p:nvPr/>
        </p:nvSpPr>
        <p:spPr>
          <a:xfrm>
            <a:off x="457200" y="533095"/>
            <a:ext cx="11468405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-67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Dual </a:t>
            </a:r>
            <a:r>
              <a:rPr lang="en-US" sz="2700" b="1" kern="0" spc="-67" dirty="0">
                <a:solidFill>
                  <a:srgbClr val="00F0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Functionality</a:t>
            </a:r>
            <a:endParaRPr lang="en-US" sz="2700" dirty="0"/>
          </a:p>
        </p:txBody>
      </p:sp>
      <p:sp>
        <p:nvSpPr>
          <p:cNvPr id="59" name="Text 36"/>
          <p:cNvSpPr txBox="1"/>
          <p:nvPr/>
        </p:nvSpPr>
        <p:spPr>
          <a:xfrm>
            <a:off x="457200" y="990295"/>
            <a:ext cx="64776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single ingredient delivering powerful preservation for foods and detoxification benefits for health supplements.</a:t>
            </a:r>
            <a:endParaRPr lang="en-US" sz="1000" dirty="0"/>
          </a:p>
        </p:txBody>
      </p:sp>
      <p:sp>
        <p:nvSpPr>
          <p:cNvPr id="60" name="Text 37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0A5FA">
                    <a:alpha val="5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76695" y="0"/>
            <a:ext cx="5715000" cy="5715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2095805"/>
            <a:ext cx="4762195" cy="476219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18140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657454" y="1380744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3B82F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rcRect t="-26497" b="-26497"/>
          <a:stretch/>
        </p:blipFill>
        <p:spPr>
          <a:xfrm>
            <a:off x="771754" y="1438351"/>
            <a:ext cx="152705" cy="267005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2658161" y="1380744"/>
            <a:ext cx="1248156" cy="238658"/>
          </a:xfrm>
          <a:prstGeom prst="rect">
            <a:avLst/>
          </a:prstGeom>
          <a:solidFill>
            <a:srgbClr val="3B82F6">
              <a:alpha val="10000"/>
            </a:srgbClr>
          </a:solidFill>
          <a:ln w="12700">
            <a:solidFill>
              <a:srgbClr val="3B82F6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BFDB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Structure-Activity</a:t>
            </a:r>
            <a:endParaRPr lang="en-US" sz="800" dirty="0"/>
          </a:p>
        </p:txBody>
      </p:sp>
      <p:sp>
        <p:nvSpPr>
          <p:cNvPr id="10" name="Text 5"/>
          <p:cNvSpPr txBox="1"/>
          <p:nvPr/>
        </p:nvSpPr>
        <p:spPr>
          <a:xfrm>
            <a:off x="657454" y="1876349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Antimicrobial Potency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657454" y="2190902"/>
            <a:ext cx="32671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Activity is directly linked to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cationic charge density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degree of deacetylation (DDA). </a:t>
            </a:r>
            <a:endParaRPr lang="en-US" sz="1000" dirty="0"/>
          </a:p>
        </p:txBody>
      </p:sp>
      <p:sp>
        <p:nvSpPr>
          <p:cNvPr id="12" name="Shape 7"/>
          <p:cNvSpPr/>
          <p:nvPr/>
        </p:nvSpPr>
        <p:spPr>
          <a:xfrm>
            <a:off x="657454" y="2776118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657454" y="2900477"/>
            <a:ext cx="105156" cy="152705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838505" y="2776118"/>
            <a:ext cx="1624889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Kong et al., 2010; Int. J. Mol. Sci.</a:t>
            </a:r>
            <a:endParaRPr lang="en-US" sz="900" dirty="0"/>
          </a:p>
        </p:txBody>
      </p:sp>
      <p:sp>
        <p:nvSpPr>
          <p:cNvPr id="15" name="Shape 9"/>
          <p:cNvSpPr/>
          <p:nvPr/>
        </p:nvSpPr>
        <p:spPr>
          <a:xfrm>
            <a:off x="4235501" y="118140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0"/>
          <p:cNvSpPr/>
          <p:nvPr/>
        </p:nvSpPr>
        <p:spPr>
          <a:xfrm>
            <a:off x="4435754" y="1380744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EF4444">
              <a:alpha val="20000"/>
            </a:srgbClr>
          </a:solidFill>
          <a:ln w="12700">
            <a:solidFill>
              <a:srgbClr val="EF4444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rcRect t="-27660" b="-27660"/>
          <a:stretch/>
        </p:blipFill>
        <p:spPr>
          <a:xfrm>
            <a:off x="4539996" y="1438351"/>
            <a:ext cx="171907" cy="267005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6601968" y="1380744"/>
            <a:ext cx="1086307" cy="238658"/>
          </a:xfrm>
          <a:prstGeom prst="rect">
            <a:avLst/>
          </a:prstGeom>
          <a:solidFill>
            <a:srgbClr val="EF4444">
              <a:alpha val="10000"/>
            </a:srgbClr>
          </a:solidFill>
          <a:ln w="12700">
            <a:solidFill>
              <a:srgbClr val="EF4444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 of Action</a:t>
            </a:r>
            <a:endParaRPr lang="en-US" sz="800" dirty="0"/>
          </a:p>
        </p:txBody>
      </p:sp>
      <p:sp>
        <p:nvSpPr>
          <p:cNvPr id="19" name="Text 12"/>
          <p:cNvSpPr txBox="1"/>
          <p:nvPr/>
        </p:nvSpPr>
        <p:spPr>
          <a:xfrm>
            <a:off x="4435754" y="1876349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Mechanisms</a:t>
            </a:r>
            <a:endParaRPr lang="en-US" sz="1500" dirty="0"/>
          </a:p>
        </p:txBody>
      </p:sp>
      <p:sp>
        <p:nvSpPr>
          <p:cNvPr id="20" name="Text 13"/>
          <p:cNvSpPr txBox="1"/>
          <p:nvPr/>
        </p:nvSpPr>
        <p:spPr>
          <a:xfrm>
            <a:off x="4435754" y="2190902"/>
            <a:ext cx="32671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Validates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membrane disruption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metal chelation as the primary modes of bacterial inhibition. </a:t>
            </a:r>
            <a:endParaRPr lang="en-US" sz="1000" dirty="0"/>
          </a:p>
        </p:txBody>
      </p:sp>
      <p:sp>
        <p:nvSpPr>
          <p:cNvPr id="21" name="Shape 14"/>
          <p:cNvSpPr/>
          <p:nvPr/>
        </p:nvSpPr>
        <p:spPr>
          <a:xfrm>
            <a:off x="4435754" y="2992831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4435754" y="3117190"/>
            <a:ext cx="105156" cy="152705"/>
          </a:xfrm>
          <a:prstGeom prst="rect">
            <a:avLst/>
          </a:prstGeom>
        </p:spPr>
      </p:pic>
      <p:sp>
        <p:nvSpPr>
          <p:cNvPr id="23" name="Text 15"/>
          <p:cNvSpPr txBox="1"/>
          <p:nvPr/>
        </p:nvSpPr>
        <p:spPr>
          <a:xfrm>
            <a:off x="4616806" y="2992831"/>
            <a:ext cx="2019910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Rabea et al., 2003; Biomacromolecules</a:t>
            </a:r>
            <a:endParaRPr lang="en-US" sz="900" dirty="0"/>
          </a:p>
        </p:txBody>
      </p:sp>
      <p:sp>
        <p:nvSpPr>
          <p:cNvPr id="24" name="Shape 16"/>
          <p:cNvSpPr/>
          <p:nvPr/>
        </p:nvSpPr>
        <p:spPr>
          <a:xfrm>
            <a:off x="457200" y="327629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17"/>
          <p:cNvSpPr/>
          <p:nvPr/>
        </p:nvSpPr>
        <p:spPr>
          <a:xfrm>
            <a:off x="657454" y="3476549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8"/>
          <a:srcRect t="-27660" b="-27660"/>
          <a:stretch/>
        </p:blipFill>
        <p:spPr>
          <a:xfrm>
            <a:off x="761695" y="3534156"/>
            <a:ext cx="171907" cy="267005"/>
          </a:xfrm>
          <a:prstGeom prst="rect">
            <a:avLst/>
          </a:prstGeom>
        </p:spPr>
      </p:pic>
      <p:sp>
        <p:nvSpPr>
          <p:cNvPr id="27" name="Text 18"/>
          <p:cNvSpPr txBox="1"/>
          <p:nvPr/>
        </p:nvSpPr>
        <p:spPr>
          <a:xfrm>
            <a:off x="3030322" y="3476549"/>
            <a:ext cx="876910" cy="238658"/>
          </a:xfrm>
          <a:prstGeom prst="rect">
            <a:avLst/>
          </a:prstGeom>
          <a:solidFill>
            <a:srgbClr val="22C55E">
              <a:alpha val="10000"/>
            </a:srgbClr>
          </a:solidFill>
          <a:ln w="12700">
            <a:solidFill>
              <a:srgbClr val="22C55E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BBF7D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</a:t>
            </a:r>
            <a:endParaRPr lang="en-US" sz="800" dirty="0"/>
          </a:p>
        </p:txBody>
      </p:sp>
      <p:sp>
        <p:nvSpPr>
          <p:cNvPr id="28" name="Text 19"/>
          <p:cNvSpPr txBox="1"/>
          <p:nvPr/>
        </p:nvSpPr>
        <p:spPr>
          <a:xfrm>
            <a:off x="657454" y="3972154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Shelf Life Extension</a:t>
            </a:r>
            <a:endParaRPr lang="en-US" sz="1500" dirty="0"/>
          </a:p>
        </p:txBody>
      </p:sp>
      <p:sp>
        <p:nvSpPr>
          <p:cNvPr id="29" name="Text 20"/>
          <p:cNvSpPr txBox="1"/>
          <p:nvPr/>
        </p:nvSpPr>
        <p:spPr>
          <a:xfrm>
            <a:off x="657454" y="4286707"/>
            <a:ext cx="32671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Proven efficacy in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food systems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active packaging to significantly reduce spoilage rates. </a:t>
            </a:r>
            <a:endParaRPr lang="en-US" sz="1000" dirty="0"/>
          </a:p>
        </p:txBody>
      </p:sp>
      <p:sp>
        <p:nvSpPr>
          <p:cNvPr id="30" name="Shape 21"/>
          <p:cNvSpPr/>
          <p:nvPr/>
        </p:nvSpPr>
        <p:spPr>
          <a:xfrm>
            <a:off x="657454" y="4871923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7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657454" y="4996282"/>
            <a:ext cx="105156" cy="152705"/>
          </a:xfrm>
          <a:prstGeom prst="rect">
            <a:avLst/>
          </a:prstGeom>
        </p:spPr>
      </p:pic>
      <p:sp>
        <p:nvSpPr>
          <p:cNvPr id="32" name="Text 22"/>
          <p:cNvSpPr txBox="1"/>
          <p:nvPr/>
        </p:nvSpPr>
        <p:spPr>
          <a:xfrm>
            <a:off x="838505" y="4871923"/>
            <a:ext cx="1390802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Coma, 2008; Meat Science</a:t>
            </a:r>
            <a:endParaRPr lang="en-US" sz="900" dirty="0"/>
          </a:p>
        </p:txBody>
      </p:sp>
      <p:sp>
        <p:nvSpPr>
          <p:cNvPr id="33" name="Shape 23"/>
          <p:cNvSpPr/>
          <p:nvPr/>
        </p:nvSpPr>
        <p:spPr>
          <a:xfrm>
            <a:off x="4235501" y="3276295"/>
            <a:ext cx="3590849" cy="1904695"/>
          </a:xfrm>
          <a:prstGeom prst="roundRect">
            <a:avLst>
              <a:gd name="adj" fmla="val 2880"/>
            </a:avLst>
          </a:prstGeom>
          <a:solidFill>
            <a:srgbClr val="132D52"/>
          </a:solidFill>
          <a:ln w="12700">
            <a:solidFill>
              <a:srgbClr val="00F0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4"/>
          <p:cNvSpPr/>
          <p:nvPr/>
        </p:nvSpPr>
        <p:spPr>
          <a:xfrm>
            <a:off x="4435754" y="3476549"/>
            <a:ext cx="381305" cy="381305"/>
          </a:xfrm>
          <a:prstGeom prst="roundRect">
            <a:avLst>
              <a:gd name="adj" fmla="val 47962"/>
            </a:avLst>
          </a:prstGeom>
          <a:solidFill>
            <a:srgbClr val="A855F7">
              <a:alpha val="20000"/>
            </a:srgbClr>
          </a:solidFill>
          <a:ln w="12700">
            <a:solidFill>
              <a:srgbClr val="A855F7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9"/>
          <a:srcRect t="-27660" b="-27660"/>
          <a:stretch/>
        </p:blipFill>
        <p:spPr>
          <a:xfrm>
            <a:off x="4539996" y="3534156"/>
            <a:ext cx="171907" cy="267005"/>
          </a:xfrm>
          <a:prstGeom prst="rect">
            <a:avLst/>
          </a:prstGeom>
        </p:spPr>
      </p:pic>
      <p:sp>
        <p:nvSpPr>
          <p:cNvPr id="36" name="Text 25"/>
          <p:cNvSpPr txBox="1"/>
          <p:nvPr/>
        </p:nvSpPr>
        <p:spPr>
          <a:xfrm>
            <a:off x="6685178" y="3476549"/>
            <a:ext cx="1000354" cy="238658"/>
          </a:xfrm>
          <a:prstGeom prst="rect">
            <a:avLst/>
          </a:prstGeom>
          <a:solidFill>
            <a:srgbClr val="A855F7">
              <a:alpha val="10000"/>
            </a:srgbClr>
          </a:solidFill>
          <a:ln w="12700">
            <a:solidFill>
              <a:srgbClr val="A855F7">
                <a:alpha val="2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19" dirty="0">
                <a:solidFill>
                  <a:srgbClr val="E9D5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 Profile</a:t>
            </a:r>
            <a:endParaRPr lang="en-US" sz="800" dirty="0"/>
          </a:p>
        </p:txBody>
      </p:sp>
      <p:sp>
        <p:nvSpPr>
          <p:cNvPr id="37" name="Text 26"/>
          <p:cNvSpPr txBox="1"/>
          <p:nvPr/>
        </p:nvSpPr>
        <p:spPr>
          <a:xfrm>
            <a:off x="4435754" y="3972154"/>
            <a:ext cx="3305556" cy="2386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Biocompatibility (GRAS)</a:t>
            </a:r>
            <a:endParaRPr lang="en-US" sz="1500" dirty="0"/>
          </a:p>
        </p:txBody>
      </p:sp>
      <p:sp>
        <p:nvSpPr>
          <p:cNvPr id="38" name="Text 27"/>
          <p:cNvSpPr txBox="1"/>
          <p:nvPr/>
        </p:nvSpPr>
        <p:spPr>
          <a:xfrm>
            <a:off x="4435754" y="4286707"/>
            <a:ext cx="3267151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Confirms favorable toxicity profile, biodegradability, and </a:t>
            </a:r>
            <a:r>
              <a:rPr lang="en-US" sz="10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GRAS status</a:t>
            </a: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food applications. </a:t>
            </a:r>
            <a:endParaRPr lang="en-US" sz="1000" dirty="0"/>
          </a:p>
        </p:txBody>
      </p:sp>
      <p:sp>
        <p:nvSpPr>
          <p:cNvPr id="39" name="Shape 28"/>
          <p:cNvSpPr/>
          <p:nvPr/>
        </p:nvSpPr>
        <p:spPr>
          <a:xfrm>
            <a:off x="4435754" y="5088636"/>
            <a:ext cx="3191256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6"/>
          <a:srcRect t="-13533" b="-13533"/>
          <a:stretch/>
        </p:blipFill>
        <p:spPr>
          <a:xfrm>
            <a:off x="4435754" y="5212994"/>
            <a:ext cx="105156" cy="152705"/>
          </a:xfrm>
          <a:prstGeom prst="rect">
            <a:avLst/>
          </a:prstGeom>
        </p:spPr>
      </p:pic>
      <p:sp>
        <p:nvSpPr>
          <p:cNvPr id="41" name="Text 29"/>
          <p:cNvSpPr txBox="1"/>
          <p:nvPr/>
        </p:nvSpPr>
        <p:spPr>
          <a:xfrm>
            <a:off x="4616806" y="5088636"/>
            <a:ext cx="2000707" cy="2770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i="1" dirty="0">
                <a:solidFill>
                  <a:srgbClr val="9CA3A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Kean &amp; Thanou, 2010; Adv. Drug Deliv.</a:t>
            </a:r>
            <a:endParaRPr lang="en-US" sz="900" dirty="0"/>
          </a:p>
        </p:txBody>
      </p:sp>
      <p:pic>
        <p:nvPicPr>
          <p:cNvPr id="42" name="Image 10" descr="preencoded.png"/>
          <p:cNvPicPr>
            <a:picLocks noChangeAspect="1"/>
          </p:cNvPicPr>
          <p:nvPr/>
        </p:nvPicPr>
        <p:blipFill>
          <a:blip r:embed="rId10"/>
          <a:srcRect l="-4" r="-4"/>
          <a:stretch/>
        </p:blipFill>
        <p:spPr>
          <a:xfrm>
            <a:off x="8052206" y="1181405"/>
            <a:ext cx="3683203" cy="4000500"/>
          </a:xfrm>
          <a:prstGeom prst="rect">
            <a:avLst/>
          </a:prstGeom>
        </p:spPr>
      </p:pic>
      <p:sp>
        <p:nvSpPr>
          <p:cNvPr id="43" name="Shape 30"/>
          <p:cNvSpPr/>
          <p:nvPr/>
        </p:nvSpPr>
        <p:spPr>
          <a:xfrm>
            <a:off x="8052206" y="1181405"/>
            <a:ext cx="3664001" cy="38405"/>
          </a:xfrm>
          <a:prstGeom prst="rect">
            <a:avLst/>
          </a:prstGeom>
          <a:solidFill>
            <a:srgbClr val="00F0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 31"/>
          <p:cNvSpPr/>
          <p:nvPr/>
        </p:nvSpPr>
        <p:spPr>
          <a:xfrm>
            <a:off x="8365846" y="1502359"/>
            <a:ext cx="1561795" cy="237744"/>
          </a:xfrm>
          <a:prstGeom prst="roundRect">
            <a:avLst>
              <a:gd name="adj" fmla="val 61538"/>
            </a:avLst>
          </a:prstGeom>
          <a:solidFill>
            <a:srgbClr val="00F0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32"/>
          <p:cNvSpPr txBox="1"/>
          <p:nvPr/>
        </p:nvSpPr>
        <p:spPr>
          <a:xfrm>
            <a:off x="8540038" y="1568196"/>
            <a:ext cx="1624889" cy="238658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b="1" kern="0" spc="41" dirty="0">
                <a:solidFill>
                  <a:srgbClr val="0F17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Breakthrough Study</a:t>
            </a:r>
            <a:endParaRPr lang="en-US" sz="800" dirty="0"/>
          </a:p>
        </p:txBody>
      </p:sp>
      <p:sp>
        <p:nvSpPr>
          <p:cNvPr id="46" name="Text 33"/>
          <p:cNvSpPr txBox="1"/>
          <p:nvPr/>
        </p:nvSpPr>
        <p:spPr>
          <a:xfrm>
            <a:off x="10001707" y="1495044"/>
            <a:ext cx="571500" cy="247802"/>
          </a:xfrm>
          <a:prstGeom prst="rect">
            <a:avLst/>
          </a:prstGeom>
          <a:noFill/>
          <a:ln w="12700">
            <a:solidFill>
              <a:srgbClr val="FFFFFF">
                <a:alpha val="2000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70000"/>
                  </a:srgbClr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2025</a:t>
            </a:r>
            <a:endParaRPr lang="en-US" sz="1000" dirty="0"/>
          </a:p>
        </p:txBody>
      </p:sp>
      <p:sp>
        <p:nvSpPr>
          <p:cNvPr id="47" name="Text 34"/>
          <p:cNvSpPr txBox="1"/>
          <p:nvPr/>
        </p:nvSpPr>
        <p:spPr>
          <a:xfrm>
            <a:off x="8365846" y="1895551"/>
            <a:ext cx="3143707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Microplastic Binding &amp; Excretion</a:t>
            </a:r>
            <a:endParaRPr lang="en-US" sz="1800" dirty="0"/>
          </a:p>
        </p:txBody>
      </p:sp>
      <p:pic>
        <p:nvPicPr>
          <p:cNvPr id="48" name="Image 11" descr="preencoded.png"/>
          <p:cNvPicPr>
            <a:picLocks noChangeAspect="1"/>
          </p:cNvPicPr>
          <p:nvPr/>
        </p:nvPicPr>
        <p:blipFill>
          <a:blip r:embed="rId11"/>
          <a:srcRect t="-375" b="-375"/>
          <a:stretch/>
        </p:blipFill>
        <p:spPr>
          <a:xfrm>
            <a:off x="8365846" y="2542946"/>
            <a:ext cx="609905" cy="38405"/>
          </a:xfrm>
          <a:prstGeom prst="rect">
            <a:avLst/>
          </a:prstGeom>
        </p:spPr>
      </p:pic>
      <p:sp>
        <p:nvSpPr>
          <p:cNvPr id="49" name="Text 35"/>
          <p:cNvSpPr txBox="1"/>
          <p:nvPr/>
        </p:nvSpPr>
        <p:spPr>
          <a:xfrm>
            <a:off x="8365846" y="2734056"/>
            <a:ext cx="3134563" cy="8668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i="1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"Ingestion of chitosan promotes the excretion of polyethylene microplastics... The chitosan group showed increased fecal weight and excretion rate."</a:t>
            </a:r>
            <a:endParaRPr lang="en-US" sz="1000" dirty="0"/>
          </a:p>
        </p:txBody>
      </p:sp>
      <p:sp>
        <p:nvSpPr>
          <p:cNvPr id="50" name="Shape 36"/>
          <p:cNvSpPr/>
          <p:nvPr/>
        </p:nvSpPr>
        <p:spPr>
          <a:xfrm>
            <a:off x="8365846" y="3829507"/>
            <a:ext cx="3057754" cy="1114654"/>
          </a:xfrm>
          <a:prstGeom prst="roundRect">
            <a:avLst>
              <a:gd name="adj" fmla="val 8414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1" name="Image 12" descr="preencoded.png"/>
          <p:cNvPicPr>
            <a:picLocks noChangeAspect="1"/>
          </p:cNvPicPr>
          <p:nvPr/>
        </p:nvPicPr>
        <p:blipFill>
          <a:blip r:embed="rId12"/>
          <a:srcRect t="-100" b="-100"/>
          <a:stretch/>
        </p:blipFill>
        <p:spPr>
          <a:xfrm>
            <a:off x="9238183" y="4028846"/>
            <a:ext cx="114300" cy="152705"/>
          </a:xfrm>
          <a:prstGeom prst="rect">
            <a:avLst/>
          </a:prstGeom>
        </p:spPr>
      </p:pic>
      <p:sp>
        <p:nvSpPr>
          <p:cNvPr id="52" name="Text 37"/>
          <p:cNvSpPr txBox="1"/>
          <p:nvPr/>
        </p:nvSpPr>
        <p:spPr>
          <a:xfrm>
            <a:off x="8957462" y="4295851"/>
            <a:ext cx="6766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Retention</a:t>
            </a:r>
            <a:endParaRPr lang="en-US" sz="800" dirty="0"/>
          </a:p>
        </p:txBody>
      </p:sp>
      <p:sp>
        <p:nvSpPr>
          <p:cNvPr id="53" name="Text 38"/>
          <p:cNvSpPr txBox="1"/>
          <p:nvPr/>
        </p:nvSpPr>
        <p:spPr>
          <a:xfrm>
            <a:off x="8957462" y="4438498"/>
            <a:ext cx="676656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ADE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-40%</a:t>
            </a:r>
            <a:endParaRPr lang="en-US" sz="1800" dirty="0"/>
          </a:p>
        </p:txBody>
      </p:sp>
      <p:pic>
        <p:nvPicPr>
          <p:cNvPr id="54" name="Image 13" descr="preencoded.png"/>
          <p:cNvPicPr>
            <a:picLocks noChangeAspect="1"/>
          </p:cNvPicPr>
          <p:nvPr/>
        </p:nvPicPr>
        <p:blipFill>
          <a:blip r:embed="rId13"/>
          <a:srcRect t="-2127" b="-2127"/>
          <a:stretch/>
        </p:blipFill>
        <p:spPr>
          <a:xfrm>
            <a:off x="9823399" y="4196182"/>
            <a:ext cx="9144" cy="381305"/>
          </a:xfrm>
          <a:prstGeom prst="rect">
            <a:avLst/>
          </a:prstGeom>
        </p:spPr>
      </p:pic>
      <p:pic>
        <p:nvPicPr>
          <p:cNvPr id="55" name="Image 14" descr="preencoded.png"/>
          <p:cNvPicPr>
            <a:picLocks noChangeAspect="1"/>
          </p:cNvPicPr>
          <p:nvPr/>
        </p:nvPicPr>
        <p:blipFill>
          <a:blip r:embed="rId14"/>
          <a:srcRect t="-100" b="-100"/>
          <a:stretch/>
        </p:blipFill>
        <p:spPr>
          <a:xfrm>
            <a:off x="10369296" y="4028846"/>
            <a:ext cx="114300" cy="152705"/>
          </a:xfrm>
          <a:prstGeom prst="rect">
            <a:avLst/>
          </a:prstGeom>
        </p:spPr>
      </p:pic>
      <p:sp>
        <p:nvSpPr>
          <p:cNvPr id="56" name="Text 39"/>
          <p:cNvSpPr txBox="1"/>
          <p:nvPr/>
        </p:nvSpPr>
        <p:spPr>
          <a:xfrm>
            <a:off x="10023653" y="4295851"/>
            <a:ext cx="81015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kern="0" spc="75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Excretion</a:t>
            </a:r>
            <a:endParaRPr lang="en-US" sz="800" dirty="0"/>
          </a:p>
        </p:txBody>
      </p:sp>
      <p:sp>
        <p:nvSpPr>
          <p:cNvPr id="57" name="Text 40"/>
          <p:cNvSpPr txBox="1"/>
          <p:nvPr/>
        </p:nvSpPr>
        <p:spPr>
          <a:xfrm>
            <a:off x="10023653" y="4438498"/>
            <a:ext cx="810158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+115%</a:t>
            </a:r>
            <a:endParaRPr lang="en-US" sz="1800" dirty="0"/>
          </a:p>
        </p:txBody>
      </p:sp>
      <p:sp>
        <p:nvSpPr>
          <p:cNvPr id="58" name="Shape 41"/>
          <p:cNvSpPr/>
          <p:nvPr/>
        </p:nvSpPr>
        <p:spPr>
          <a:xfrm>
            <a:off x="8365846" y="5400446"/>
            <a:ext cx="3057754" cy="9144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42"/>
          <p:cNvSpPr/>
          <p:nvPr/>
        </p:nvSpPr>
        <p:spPr>
          <a:xfrm>
            <a:off x="8365846" y="5562295"/>
            <a:ext cx="45720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43"/>
          <p:cNvSpPr txBox="1"/>
          <p:nvPr/>
        </p:nvSpPr>
        <p:spPr>
          <a:xfrm>
            <a:off x="8337499" y="5562295"/>
            <a:ext cx="514807" cy="4572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F172A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N</a:t>
            </a:r>
            <a:endParaRPr lang="en-US" sz="1800" dirty="0"/>
          </a:p>
        </p:txBody>
      </p:sp>
      <p:sp>
        <p:nvSpPr>
          <p:cNvPr id="61" name="Text 44"/>
          <p:cNvSpPr txBox="1"/>
          <p:nvPr/>
        </p:nvSpPr>
        <p:spPr>
          <a:xfrm>
            <a:off x="8975750" y="5619902"/>
            <a:ext cx="222747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kern="0" spc="26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Nature Scientific Reports</a:t>
            </a:r>
            <a:endParaRPr lang="en-US" sz="1000" dirty="0"/>
          </a:p>
        </p:txBody>
      </p:sp>
      <p:sp>
        <p:nvSpPr>
          <p:cNvPr id="62" name="Text 45"/>
          <p:cNvSpPr txBox="1"/>
          <p:nvPr/>
        </p:nvSpPr>
        <p:spPr>
          <a:xfrm>
            <a:off x="8975750" y="5810098"/>
            <a:ext cx="208026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Liu &amp; Shimizu, 2025</a:t>
            </a:r>
            <a:endParaRPr lang="en-US" sz="900" dirty="0"/>
          </a:p>
        </p:txBody>
      </p:sp>
      <p:sp>
        <p:nvSpPr>
          <p:cNvPr id="63" name="Shape 46"/>
          <p:cNvSpPr/>
          <p:nvPr/>
        </p:nvSpPr>
        <p:spPr>
          <a:xfrm>
            <a:off x="457200" y="6538874"/>
            <a:ext cx="38405" cy="38405"/>
          </a:xfrm>
          <a:prstGeom prst="ellipse">
            <a:avLst/>
          </a:prstGeom>
          <a:solidFill>
            <a:srgbClr val="00F0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47"/>
          <p:cNvSpPr txBox="1"/>
          <p:nvPr/>
        </p:nvSpPr>
        <p:spPr>
          <a:xfrm>
            <a:off x="571500" y="6486754"/>
            <a:ext cx="268467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All references available in full bibliography</a:t>
            </a:r>
            <a:endParaRPr lang="en-US" sz="800" dirty="0"/>
          </a:p>
        </p:txBody>
      </p:sp>
      <p:pic>
        <p:nvPicPr>
          <p:cNvPr id="65" name="Image 15" descr="preencoded.png"/>
          <p:cNvPicPr>
            <a:picLocks noChangeAspect="1"/>
          </p:cNvPicPr>
          <p:nvPr/>
        </p:nvPicPr>
        <p:blipFill>
          <a:blip r:embed="rId15"/>
          <a:srcRect l="-404" r="-404"/>
          <a:stretch/>
        </p:blipFill>
        <p:spPr>
          <a:xfrm>
            <a:off x="457200" y="366674"/>
            <a:ext cx="457200" cy="28346"/>
          </a:xfrm>
          <a:prstGeom prst="rect">
            <a:avLst/>
          </a:prstGeom>
        </p:spPr>
      </p:pic>
      <p:sp>
        <p:nvSpPr>
          <p:cNvPr id="66" name="Text 48"/>
          <p:cNvSpPr txBox="1"/>
          <p:nvPr/>
        </p:nvSpPr>
        <p:spPr>
          <a:xfrm>
            <a:off x="1028700" y="304495"/>
            <a:ext cx="20189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00F0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Scientific Validation</a:t>
            </a:r>
            <a:endParaRPr lang="en-US" sz="900" dirty="0"/>
          </a:p>
        </p:txBody>
      </p:sp>
      <p:sp>
        <p:nvSpPr>
          <p:cNvPr id="67" name="Text 49"/>
          <p:cNvSpPr txBox="1"/>
          <p:nvPr/>
        </p:nvSpPr>
        <p:spPr>
          <a:xfrm>
            <a:off x="457200" y="533095"/>
            <a:ext cx="423001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Evidence </a:t>
            </a:r>
            <a:r>
              <a:rPr lang="en-US" sz="27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</a:t>
            </a:r>
            <a:r>
              <a:rPr lang="en-US" sz="2700" b="1" dirty="0">
                <a:solidFill>
                  <a:srgbClr val="00F0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Efficacy</a:t>
            </a:r>
            <a:endParaRPr lang="en-US" sz="2700" dirty="0"/>
          </a:p>
        </p:txBody>
      </p:sp>
      <p:sp>
        <p:nvSpPr>
          <p:cNvPr id="68" name="Shape 50"/>
          <p:cNvSpPr/>
          <p:nvPr/>
        </p:nvSpPr>
        <p:spPr>
          <a:xfrm>
            <a:off x="9614916" y="514807"/>
            <a:ext cx="2124151" cy="362102"/>
          </a:xfrm>
          <a:prstGeom prst="roundRect">
            <a:avLst>
              <a:gd name="adj" fmla="val 252526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9" name="Image 16" descr="preencoded.png"/>
          <p:cNvPicPr>
            <a:picLocks noChangeAspect="1"/>
          </p:cNvPicPr>
          <p:nvPr/>
        </p:nvPicPr>
        <p:blipFill>
          <a:blip r:embed="rId16"/>
          <a:srcRect l="-837" r="-837"/>
          <a:stretch/>
        </p:blipFill>
        <p:spPr>
          <a:xfrm>
            <a:off x="9776765" y="629107"/>
            <a:ext cx="152705" cy="133502"/>
          </a:xfrm>
          <a:prstGeom prst="rect">
            <a:avLst/>
          </a:prstGeom>
        </p:spPr>
      </p:pic>
      <p:sp>
        <p:nvSpPr>
          <p:cNvPr id="70" name="Text 51"/>
          <p:cNvSpPr txBox="1"/>
          <p:nvPr/>
        </p:nvSpPr>
        <p:spPr>
          <a:xfrm>
            <a:off x="10005365" y="514807"/>
            <a:ext cx="1634947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Peer-Reviewed Literature</a:t>
            </a:r>
            <a:endParaRPr lang="en-US" sz="1000" dirty="0"/>
          </a:p>
        </p:txBody>
      </p:sp>
      <p:sp>
        <p:nvSpPr>
          <p:cNvPr id="71" name="Text 5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/>
        </p:blipFill>
        <p:spPr>
          <a:xfrm>
            <a:off x="9334195" y="-2857500"/>
            <a:ext cx="5715000" cy="57150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alphaModFix amt="5000"/>
          </a:blip>
          <a:srcRect/>
          <a:stretch/>
        </p:blipFill>
        <p:spPr>
          <a:xfrm>
            <a:off x="-1904695" y="4953305"/>
            <a:ext cx="3810305" cy="3810305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6705295" y="0"/>
            <a:ext cx="5486400" cy="6858000"/>
          </a:xfrm>
          <a:prstGeom prst="rect">
            <a:avLst/>
          </a:prstGeom>
          <a:solidFill>
            <a:srgbClr val="061021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6705295" y="0"/>
            <a:ext cx="9144" cy="685800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7095744" y="1709928"/>
            <a:ext cx="4714646" cy="9144"/>
          </a:xfrm>
          <a:prstGeom prst="rect">
            <a:avLst/>
          </a:prstGeom>
          <a:solidFill>
            <a:srgbClr val="EF4444">
              <a:alpha val="20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 txBox="1"/>
          <p:nvPr/>
        </p:nvSpPr>
        <p:spPr>
          <a:xfrm>
            <a:off x="7381951" y="1061618"/>
            <a:ext cx="183428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871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Synthetic Concerns 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5744" y="1110082"/>
            <a:ext cx="171907" cy="171907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0953598" y="1076249"/>
            <a:ext cx="924458" cy="238658"/>
          </a:xfrm>
          <a:prstGeom prst="rect">
            <a:avLst/>
          </a:prstGeom>
          <a:solidFill>
            <a:srgbClr val="7F1D1D">
              <a:alpha val="30000"/>
            </a:srgbClr>
          </a:solidFill>
          <a:ln w="12700">
            <a:solidFill>
              <a:srgbClr val="EF4444">
                <a:alpha val="3000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800" dirty="0">
                <a:solidFill>
                  <a:srgbClr val="FCA5A5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Risk Factors</a:t>
            </a:r>
            <a:endParaRPr lang="en-US" sz="800" dirty="0"/>
          </a:p>
        </p:txBody>
      </p:sp>
      <p:sp>
        <p:nvSpPr>
          <p:cNvPr id="12" name="Text 7"/>
          <p:cNvSpPr txBox="1"/>
          <p:nvPr/>
        </p:nvSpPr>
        <p:spPr>
          <a:xfrm>
            <a:off x="7095744" y="1404518"/>
            <a:ext cx="48298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Sodium Benzoate • Potassium Sorbate • Calcium Propionate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t="-2072" b="-2072"/>
          <a:stretch/>
        </p:blipFill>
        <p:spPr>
          <a:xfrm>
            <a:off x="7276795" y="2176272"/>
            <a:ext cx="9144" cy="2409444"/>
          </a:xfrm>
          <a:prstGeom prst="rect">
            <a:avLst/>
          </a:prstGeom>
        </p:spPr>
      </p:pic>
      <p:sp>
        <p:nvSpPr>
          <p:cNvPr id="14" name="Shape 8"/>
          <p:cNvSpPr/>
          <p:nvPr/>
        </p:nvSpPr>
        <p:spPr>
          <a:xfrm>
            <a:off x="7095744" y="5119726"/>
            <a:ext cx="4714646" cy="676656"/>
          </a:xfrm>
          <a:prstGeom prst="roundRect">
            <a:avLst>
              <a:gd name="adj" fmla="val 15226"/>
            </a:avLst>
          </a:prstGeom>
          <a:solidFill>
            <a:srgbClr val="7F1D1D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9"/>
          <p:cNvSpPr/>
          <p:nvPr/>
        </p:nvSpPr>
        <p:spPr>
          <a:xfrm>
            <a:off x="7095744" y="5119726"/>
            <a:ext cx="19202" cy="676656"/>
          </a:xfrm>
          <a:prstGeom prst="roundRect">
            <a:avLst>
              <a:gd name="adj" fmla="val 536564"/>
            </a:avLst>
          </a:prstGeom>
          <a:solidFill>
            <a:srgbClr val="EF4444">
              <a:alpha val="60000"/>
            </a:srgbClr>
          </a:solidFill>
          <a:ln w="12700">
            <a:solidFill>
              <a:srgbClr val="EF444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rcRect t="-22800" b="-22800"/>
          <a:stretch/>
        </p:blipFill>
        <p:spPr>
          <a:xfrm>
            <a:off x="7267651" y="5272430"/>
            <a:ext cx="114300" cy="190195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7496251" y="5272430"/>
            <a:ext cx="4239158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i="1" dirty="0">
                <a:solidFill>
                  <a:srgbClr val="FECAC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"The shift to clean label is not a trend, it's the new standard for food safety and transparency."</a:t>
            </a:r>
            <a:endParaRPr lang="en-US" sz="9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rcRect t="-360" b="-360"/>
          <a:stretch/>
        </p:blipFill>
        <p:spPr>
          <a:xfrm>
            <a:off x="457200" y="448056"/>
            <a:ext cx="381305" cy="19202"/>
          </a:xfrm>
          <a:prstGeom prst="rect">
            <a:avLst/>
          </a:prstGeom>
        </p:spPr>
      </p:pic>
      <p:sp>
        <p:nvSpPr>
          <p:cNvPr id="19" name="Text 11"/>
          <p:cNvSpPr txBox="1"/>
          <p:nvPr/>
        </p:nvSpPr>
        <p:spPr>
          <a:xfrm>
            <a:off x="952805" y="381305"/>
            <a:ext cx="19339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Comparative Analysis</a:t>
            </a:r>
            <a:endParaRPr lang="en-US" sz="900" dirty="0"/>
          </a:p>
        </p:txBody>
      </p:sp>
      <p:sp>
        <p:nvSpPr>
          <p:cNvPr id="20" name="Text 12"/>
          <p:cNvSpPr txBox="1"/>
          <p:nvPr/>
        </p:nvSpPr>
        <p:spPr>
          <a:xfrm>
            <a:off x="457200" y="685800"/>
            <a:ext cx="5919826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Health Benefits vs.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Synthetic Preservatives</a:t>
            </a:r>
            <a:endParaRPr lang="en-US" sz="2700" dirty="0"/>
          </a:p>
        </p:txBody>
      </p:sp>
      <p:sp>
        <p:nvSpPr>
          <p:cNvPr id="21" name="Text 13"/>
          <p:cNvSpPr txBox="1"/>
          <p:nvPr/>
        </p:nvSpPr>
        <p:spPr>
          <a:xfrm>
            <a:off x="457200" y="1619402"/>
            <a:ext cx="556321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DBEAFE">
                    <a:alpha val="8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Chitosan - FG offers a paradigm shift from chemical additives to functional wellness ingredients, addressing modern consumer demands for clean labels.</a:t>
            </a:r>
            <a:endParaRPr lang="en-US" sz="1000" dirty="0"/>
          </a:p>
        </p:txBody>
      </p:sp>
      <p:sp>
        <p:nvSpPr>
          <p:cNvPr id="22" name="Shape 14"/>
          <p:cNvSpPr/>
          <p:nvPr/>
        </p:nvSpPr>
        <p:spPr>
          <a:xfrm>
            <a:off x="457200" y="2585923"/>
            <a:ext cx="5790895" cy="3895344"/>
          </a:xfrm>
          <a:prstGeom prst="roundRect">
            <a:avLst>
              <a:gd name="adj" fmla="val 918"/>
            </a:avLst>
          </a:prstGeom>
          <a:solidFill>
            <a:srgbClr val="0F172A">
              <a:alpha val="6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  <a:effectLst>
            <a:outerShdw blurRad="63500" dist="38100" dir="162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15"/>
          <p:cNvSpPr/>
          <p:nvPr/>
        </p:nvSpPr>
        <p:spPr>
          <a:xfrm>
            <a:off x="457200" y="2585923"/>
            <a:ext cx="38405" cy="3895344"/>
          </a:xfrm>
          <a:prstGeom prst="roundRect">
            <a:avLst>
              <a:gd name="adj" fmla="val 93142"/>
            </a:avLst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9">
            <a:alphaModFix amt="5000"/>
          </a:blip>
          <a:srcRect/>
          <a:stretch/>
        </p:blipFill>
        <p:spPr>
          <a:xfrm>
            <a:off x="4808830" y="5037430"/>
            <a:ext cx="1723644" cy="1723644"/>
          </a:xfrm>
          <a:prstGeom prst="rect">
            <a:avLst/>
          </a:prstGeom>
        </p:spPr>
      </p:pic>
      <p:sp>
        <p:nvSpPr>
          <p:cNvPr id="25" name="Shape 16"/>
          <p:cNvSpPr/>
          <p:nvPr/>
        </p:nvSpPr>
        <p:spPr>
          <a:xfrm>
            <a:off x="724205" y="2824582"/>
            <a:ext cx="381305" cy="381305"/>
          </a:xfrm>
          <a:prstGeom prst="roundRect">
            <a:avLst>
              <a:gd name="adj" fmla="val 47962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10"/>
          <a:srcRect t="-27660" b="-27660"/>
          <a:stretch/>
        </p:blipFill>
        <p:spPr>
          <a:xfrm>
            <a:off x="828446" y="2881274"/>
            <a:ext cx="171907" cy="267005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1257300" y="2881274"/>
            <a:ext cx="282001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Chitosan - FG Advantages</a:t>
            </a:r>
            <a:endParaRPr lang="en-US" sz="1500" dirty="0"/>
          </a:p>
        </p:txBody>
      </p:sp>
      <p:sp>
        <p:nvSpPr>
          <p:cNvPr id="28" name="Shape 18"/>
          <p:cNvSpPr/>
          <p:nvPr/>
        </p:nvSpPr>
        <p:spPr>
          <a:xfrm>
            <a:off x="724205" y="3433572"/>
            <a:ext cx="5286146" cy="847649"/>
          </a:xfrm>
          <a:prstGeom prst="roundRect">
            <a:avLst>
              <a:gd name="adj" fmla="val 9697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19"/>
          <p:cNvSpPr/>
          <p:nvPr/>
        </p:nvSpPr>
        <p:spPr>
          <a:xfrm>
            <a:off x="847649" y="3576218"/>
            <a:ext cx="228600" cy="2286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11"/>
          <a:srcRect t="-13533" b="-13533"/>
          <a:stretch/>
        </p:blipFill>
        <p:spPr>
          <a:xfrm>
            <a:off x="909828" y="3614623"/>
            <a:ext cx="105156" cy="152705"/>
          </a:xfrm>
          <a:prstGeom prst="rect">
            <a:avLst/>
          </a:prstGeom>
        </p:spPr>
      </p:pic>
      <p:sp>
        <p:nvSpPr>
          <p:cNvPr id="31" name="Text 20"/>
          <p:cNvSpPr txBox="1"/>
          <p:nvPr/>
        </p:nvSpPr>
        <p:spPr>
          <a:xfrm>
            <a:off x="1228954" y="3557930"/>
            <a:ext cx="4772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Clean-Label &amp; Natural</a:t>
            </a:r>
            <a:endParaRPr lang="en-US" sz="1000" dirty="0"/>
          </a:p>
        </p:txBody>
      </p:sp>
      <p:sp>
        <p:nvSpPr>
          <p:cNvPr id="32" name="Text 21"/>
          <p:cNvSpPr txBox="1"/>
          <p:nvPr/>
        </p:nvSpPr>
        <p:spPr>
          <a:xfrm>
            <a:off x="1228954" y="3786530"/>
            <a:ext cx="47347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Recognized as a natural ingredient (GRAS), supporting "preservative-free" marketing claims crucial for premium positioning.</a:t>
            </a:r>
            <a:endParaRPr lang="en-US" sz="900" dirty="0"/>
          </a:p>
        </p:txBody>
      </p:sp>
      <p:sp>
        <p:nvSpPr>
          <p:cNvPr id="33" name="Shape 22"/>
          <p:cNvSpPr/>
          <p:nvPr/>
        </p:nvSpPr>
        <p:spPr>
          <a:xfrm>
            <a:off x="724205" y="4433926"/>
            <a:ext cx="5286146" cy="847649"/>
          </a:xfrm>
          <a:prstGeom prst="roundRect">
            <a:avLst>
              <a:gd name="adj" fmla="val 9697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 23"/>
          <p:cNvSpPr/>
          <p:nvPr/>
        </p:nvSpPr>
        <p:spPr>
          <a:xfrm>
            <a:off x="847649" y="4576572"/>
            <a:ext cx="228600" cy="2286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11"/>
          <a:srcRect t="-13533" b="-13533"/>
          <a:stretch/>
        </p:blipFill>
        <p:spPr>
          <a:xfrm>
            <a:off x="909828" y="4614977"/>
            <a:ext cx="105156" cy="152705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1228954" y="4557370"/>
            <a:ext cx="4772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Functional Wellness</a:t>
            </a:r>
            <a:endParaRPr lang="en-US" sz="1000" dirty="0"/>
          </a:p>
        </p:txBody>
      </p:sp>
      <p:sp>
        <p:nvSpPr>
          <p:cNvPr id="37" name="Text 25"/>
          <p:cNvSpPr txBox="1"/>
          <p:nvPr/>
        </p:nvSpPr>
        <p:spPr>
          <a:xfrm>
            <a:off x="1228954" y="4785970"/>
            <a:ext cx="47347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Offers potential gastrointestinal benefits through lipid binding, while being fully biocompatible and biodegradable.</a:t>
            </a:r>
            <a:endParaRPr lang="en-US" sz="900" dirty="0"/>
          </a:p>
        </p:txBody>
      </p:sp>
      <p:sp>
        <p:nvSpPr>
          <p:cNvPr id="38" name="Shape 26"/>
          <p:cNvSpPr/>
          <p:nvPr/>
        </p:nvSpPr>
        <p:spPr>
          <a:xfrm>
            <a:off x="724205" y="5434279"/>
            <a:ext cx="5286146" cy="847649"/>
          </a:xfrm>
          <a:prstGeom prst="roundRect">
            <a:avLst>
              <a:gd name="adj" fmla="val 9697"/>
            </a:avLst>
          </a:prstGeom>
          <a:noFill/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27"/>
          <p:cNvSpPr/>
          <p:nvPr/>
        </p:nvSpPr>
        <p:spPr>
          <a:xfrm>
            <a:off x="847649" y="5576926"/>
            <a:ext cx="228600" cy="228600"/>
          </a:xfrm>
          <a:prstGeom prst="ellipse">
            <a:avLst/>
          </a:prstGeom>
          <a:solidFill>
            <a:srgbClr val="22C55E">
              <a:alpha val="20000"/>
            </a:srgbClr>
          </a:solidFill>
          <a:ln w="12700">
            <a:solidFill>
              <a:srgbClr val="22C55E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10" descr="preencoded.png"/>
          <p:cNvPicPr>
            <a:picLocks noChangeAspect="1"/>
          </p:cNvPicPr>
          <p:nvPr/>
        </p:nvPicPr>
        <p:blipFill>
          <a:blip r:embed="rId11"/>
          <a:srcRect t="-13533" b="-13533"/>
          <a:stretch/>
        </p:blipFill>
        <p:spPr>
          <a:xfrm>
            <a:off x="909828" y="5615330"/>
            <a:ext cx="105156" cy="152705"/>
          </a:xfrm>
          <a:prstGeom prst="rect">
            <a:avLst/>
          </a:prstGeom>
        </p:spPr>
      </p:pic>
      <p:sp>
        <p:nvSpPr>
          <p:cNvPr id="41" name="Text 28"/>
          <p:cNvSpPr txBox="1"/>
          <p:nvPr/>
        </p:nvSpPr>
        <p:spPr>
          <a:xfrm>
            <a:off x="1228954" y="5557723"/>
            <a:ext cx="477225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Superior Sensory Profile</a:t>
            </a:r>
            <a:endParaRPr lang="en-US" sz="1000" dirty="0"/>
          </a:p>
        </p:txBody>
      </p:sp>
      <p:sp>
        <p:nvSpPr>
          <p:cNvPr id="42" name="Text 29"/>
          <p:cNvSpPr txBox="1"/>
          <p:nvPr/>
        </p:nvSpPr>
        <p:spPr>
          <a:xfrm>
            <a:off x="1228954" y="5786323"/>
            <a:ext cx="4734763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BFDBFE">
                    <a:alpha val="70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Avoids the bitter, metallic, or chemical aftertaste often associated with high levels of benzoates and sorbates.</a:t>
            </a:r>
            <a:endParaRPr lang="en-US" sz="900" dirty="0"/>
          </a:p>
        </p:txBody>
      </p:sp>
      <p:pic>
        <p:nvPicPr>
          <p:cNvPr id="43" name="Image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095744" y="2328977"/>
            <a:ext cx="381305" cy="381305"/>
          </a:xfrm>
          <a:prstGeom prst="rect">
            <a:avLst/>
          </a:prstGeom>
        </p:spPr>
      </p:pic>
      <p:pic>
        <p:nvPicPr>
          <p:cNvPr id="44" name="Image 12" descr="preencoded.png"/>
          <p:cNvPicPr>
            <a:picLocks noChangeAspect="1"/>
          </p:cNvPicPr>
          <p:nvPr/>
        </p:nvPicPr>
        <p:blipFill>
          <a:blip r:embed="rId13"/>
          <a:srcRect t="-22800" b="-22800"/>
          <a:stretch/>
        </p:blipFill>
        <p:spPr>
          <a:xfrm>
            <a:off x="7229246" y="2424074"/>
            <a:ext cx="114300" cy="190195"/>
          </a:xfrm>
          <a:prstGeom prst="rect">
            <a:avLst/>
          </a:prstGeom>
        </p:spPr>
      </p:pic>
      <p:sp>
        <p:nvSpPr>
          <p:cNvPr id="45" name="Text 30"/>
          <p:cNvSpPr txBox="1"/>
          <p:nvPr/>
        </p:nvSpPr>
        <p:spPr>
          <a:xfrm>
            <a:off x="7667244" y="2328977"/>
            <a:ext cx="4258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Artificial Perception</a:t>
            </a:r>
            <a:endParaRPr lang="en-US" sz="1000" dirty="0"/>
          </a:p>
        </p:txBody>
      </p:sp>
      <p:sp>
        <p:nvSpPr>
          <p:cNvPr id="46" name="Text 31"/>
          <p:cNvSpPr txBox="1"/>
          <p:nvPr/>
        </p:nvSpPr>
        <p:spPr>
          <a:xfrm>
            <a:off x="7667244" y="2557577"/>
            <a:ext cx="421995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76% of consumers actively avoid artificial preservatives. "Chemical phobia" is a primary driver in modern purchasing decisions.</a:t>
            </a:r>
            <a:endParaRPr lang="en-US" sz="900" dirty="0"/>
          </a:p>
        </p:txBody>
      </p:sp>
      <p:pic>
        <p:nvPicPr>
          <p:cNvPr id="47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095744" y="3233318"/>
            <a:ext cx="381305" cy="381305"/>
          </a:xfrm>
          <a:prstGeom prst="rect">
            <a:avLst/>
          </a:prstGeom>
        </p:spPr>
      </p:pic>
      <p:pic>
        <p:nvPicPr>
          <p:cNvPr id="48" name="Image 14" descr="preencoded.png"/>
          <p:cNvPicPr>
            <a:picLocks noChangeAspect="1"/>
          </p:cNvPicPr>
          <p:nvPr/>
        </p:nvPicPr>
        <p:blipFill>
          <a:blip r:embed="rId14"/>
          <a:srcRect t="-21233" b="-21233"/>
          <a:stretch/>
        </p:blipFill>
        <p:spPr>
          <a:xfrm>
            <a:off x="7220102" y="3329330"/>
            <a:ext cx="133502" cy="190195"/>
          </a:xfrm>
          <a:prstGeom prst="rect">
            <a:avLst/>
          </a:prstGeom>
        </p:spPr>
      </p:pic>
      <p:sp>
        <p:nvSpPr>
          <p:cNvPr id="49" name="Text 32"/>
          <p:cNvSpPr txBox="1"/>
          <p:nvPr/>
        </p:nvSpPr>
        <p:spPr>
          <a:xfrm>
            <a:off x="7667244" y="3233318"/>
            <a:ext cx="4258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Regulatory Pressure</a:t>
            </a:r>
            <a:endParaRPr lang="en-US" sz="1000" dirty="0"/>
          </a:p>
        </p:txBody>
      </p:sp>
      <p:sp>
        <p:nvSpPr>
          <p:cNvPr id="50" name="Text 33"/>
          <p:cNvSpPr txBox="1"/>
          <p:nvPr/>
        </p:nvSpPr>
        <p:spPr>
          <a:xfrm>
            <a:off x="7667244" y="3461918"/>
            <a:ext cx="421995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Increasing scrutiny on Acceptable Daily Intake (ADI) levels, particularly for benzoates due to potential benzene formation risks.</a:t>
            </a:r>
            <a:endParaRPr lang="en-US" sz="900" dirty="0"/>
          </a:p>
        </p:txBody>
      </p:sp>
      <p:pic>
        <p:nvPicPr>
          <p:cNvPr id="51" name="Image 15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7095744" y="4138574"/>
            <a:ext cx="381305" cy="381305"/>
          </a:xfrm>
          <a:prstGeom prst="rect">
            <a:avLst/>
          </a:prstGeom>
        </p:spPr>
      </p:pic>
      <p:sp>
        <p:nvSpPr>
          <p:cNvPr id="52" name="Text 34"/>
          <p:cNvSpPr txBox="1"/>
          <p:nvPr/>
        </p:nvSpPr>
        <p:spPr>
          <a:xfrm>
            <a:off x="7667244" y="4138574"/>
            <a:ext cx="42583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Nutritional Value</a:t>
            </a:r>
            <a:endParaRPr lang="en-US" sz="1000" dirty="0"/>
          </a:p>
        </p:txBody>
      </p:sp>
      <p:sp>
        <p:nvSpPr>
          <p:cNvPr id="53" name="Text 35"/>
          <p:cNvSpPr txBox="1"/>
          <p:nvPr/>
        </p:nvSpPr>
        <p:spPr>
          <a:xfrm>
            <a:off x="7667244" y="4367174"/>
            <a:ext cx="4219956" cy="372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Synthetics exist solely for shelf life extension. Unlike chitosan, they offer zero fiber content or health-promoting properties.</a:t>
            </a:r>
            <a:endParaRPr lang="en-US" sz="900" dirty="0"/>
          </a:p>
        </p:txBody>
      </p:sp>
      <p:pic>
        <p:nvPicPr>
          <p:cNvPr id="54" name="Image 16" descr="preencoded.png"/>
          <p:cNvPicPr>
            <a:picLocks noChangeAspect="1"/>
          </p:cNvPicPr>
          <p:nvPr/>
        </p:nvPicPr>
        <p:blipFill>
          <a:blip r:embed="rId15"/>
          <a:srcRect t="-21233" b="-21233"/>
          <a:stretch/>
        </p:blipFill>
        <p:spPr>
          <a:xfrm>
            <a:off x="7220102" y="4233672"/>
            <a:ext cx="133502" cy="190195"/>
          </a:xfrm>
          <a:prstGeom prst="rect">
            <a:avLst/>
          </a:prstGeom>
        </p:spPr>
      </p:pic>
      <p:sp>
        <p:nvSpPr>
          <p:cNvPr id="55" name="Text 36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2" b="-2"/>
          <a:stretch/>
        </p:blipFill>
        <p:spPr>
          <a:xfrm>
            <a:off x="4572000" y="0"/>
            <a:ext cx="7619695" cy="5715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305" y="-323698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57200" y="1181405"/>
            <a:ext cx="4972507" cy="4209898"/>
          </a:xfrm>
          <a:prstGeom prst="roundRect">
            <a:avLst>
              <a:gd name="adj" fmla="val 786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B3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7200" y="1181405"/>
            <a:ext cx="38405" cy="4209898"/>
          </a:xfrm>
          <a:prstGeom prst="roundRect">
            <a:avLst>
              <a:gd name="adj" fmla="val 86188"/>
            </a:avLst>
          </a:prstGeom>
          <a:solidFill>
            <a:srgbClr val="FFB347"/>
          </a:solidFill>
          <a:ln w="12700">
            <a:solidFill>
              <a:srgbClr val="FFB34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rcRect l="10931" r="10931"/>
          <a:stretch/>
        </p:blipFill>
        <p:spPr>
          <a:xfrm>
            <a:off x="500790" y="1197835"/>
            <a:ext cx="4924044" cy="4190695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7200" y="5619902"/>
            <a:ext cx="4972507" cy="780898"/>
          </a:xfrm>
          <a:prstGeom prst="roundRect">
            <a:avLst>
              <a:gd name="adj" fmla="val 17136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C084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457200" y="5619902"/>
            <a:ext cx="38405" cy="780898"/>
          </a:xfrm>
          <a:prstGeom prst="roundRect">
            <a:avLst>
              <a:gd name="adj" fmla="val 348430"/>
            </a:avLst>
          </a:prstGeom>
          <a:solidFill>
            <a:srgbClr val="C084FC"/>
          </a:solidFill>
          <a:ln w="12700">
            <a:solidFill>
              <a:srgbClr val="C084F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85800" y="5820156"/>
            <a:ext cx="381305" cy="381305"/>
          </a:xfrm>
          <a:prstGeom prst="ellipse">
            <a:avLst/>
          </a:prstGeom>
          <a:solidFill>
            <a:srgbClr val="A855F7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0100" y="5934456"/>
            <a:ext cx="152705" cy="152705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1257300" y="5820156"/>
            <a:ext cx="298185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RTE &amp; Snacks</a:t>
            </a:r>
            <a:endParaRPr lang="en-US" sz="1200" dirty="0"/>
          </a:p>
        </p:txBody>
      </p:sp>
      <p:sp>
        <p:nvSpPr>
          <p:cNvPr id="14" name="Text 9"/>
          <p:cNvSpPr txBox="1"/>
          <p:nvPr/>
        </p:nvSpPr>
        <p:spPr>
          <a:xfrm>
            <a:off x="1257300" y="6048756"/>
            <a:ext cx="341162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Surface coatings for dried fruits, nuts, and snack bars.</a:t>
            </a:r>
            <a:endParaRPr lang="en-US" sz="900" dirty="0"/>
          </a:p>
        </p:txBody>
      </p:sp>
      <p:sp>
        <p:nvSpPr>
          <p:cNvPr id="15" name="Shape 10"/>
          <p:cNvSpPr/>
          <p:nvPr/>
        </p:nvSpPr>
        <p:spPr>
          <a:xfrm>
            <a:off x="5658307" y="1181405"/>
            <a:ext cx="6077102" cy="2485339"/>
          </a:xfrm>
          <a:prstGeom prst="roundRect">
            <a:avLst>
              <a:gd name="adj" fmla="val 3879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1"/>
          <p:cNvSpPr txBox="1"/>
          <p:nvPr/>
        </p:nvSpPr>
        <p:spPr>
          <a:xfrm>
            <a:off x="5971946" y="1495044"/>
            <a:ext cx="270479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Recommended Dosage</a:t>
            </a:r>
            <a:endParaRPr lang="en-US" sz="1500" dirty="0"/>
          </a:p>
        </p:txBody>
      </p:sp>
      <p:sp>
        <p:nvSpPr>
          <p:cNvPr id="17" name="Text 12"/>
          <p:cNvSpPr txBox="1"/>
          <p:nvPr/>
        </p:nvSpPr>
        <p:spPr>
          <a:xfrm>
            <a:off x="5971946" y="1762049"/>
            <a:ext cx="309524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addition by total product weight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10181844" y="1495044"/>
            <a:ext cx="1248156" cy="514807"/>
          </a:xfrm>
          <a:prstGeom prst="roundRect">
            <a:avLst>
              <a:gd name="adj" fmla="val 26314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 txBox="1"/>
          <p:nvPr/>
        </p:nvSpPr>
        <p:spPr>
          <a:xfrm>
            <a:off x="10343693" y="1552651"/>
            <a:ext cx="690372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112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0.3%</a:t>
            </a:r>
            <a:endParaRPr lang="en-US" sz="2200" dirty="0"/>
          </a:p>
        </p:txBody>
      </p:sp>
      <p:sp>
        <p:nvSpPr>
          <p:cNvPr id="20" name="Text 15"/>
          <p:cNvSpPr txBox="1"/>
          <p:nvPr/>
        </p:nvSpPr>
        <p:spPr>
          <a:xfrm>
            <a:off x="10990174" y="1733702"/>
            <a:ext cx="352958" cy="16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w/w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5971946" y="2238451"/>
            <a:ext cx="5447995" cy="1380744"/>
          </a:xfrm>
          <a:prstGeom prst="roundRect">
            <a:avLst>
              <a:gd name="adj" fmla="val 5481"/>
            </a:avLst>
          </a:prstGeom>
          <a:solidFill>
            <a:srgbClr val="FFFFFF">
              <a:alpha val="5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7"/>
          <p:cNvSpPr txBox="1"/>
          <p:nvPr/>
        </p:nvSpPr>
        <p:spPr>
          <a:xfrm>
            <a:off x="6382512" y="2457449"/>
            <a:ext cx="49149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kern="0" spc="90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Formulation Calculator </a:t>
            </a:r>
            <a:endParaRPr lang="en-US" sz="900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rcRect l="-5467" r="-5467"/>
          <a:stretch/>
        </p:blipFill>
        <p:spPr>
          <a:xfrm>
            <a:off x="6210605" y="2495398"/>
            <a:ext cx="95098" cy="114300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6248095" y="2781605"/>
            <a:ext cx="14859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 Calculation</a:t>
            </a:r>
            <a:endParaRPr lang="en-US" sz="900" dirty="0"/>
          </a:p>
        </p:txBody>
      </p:sp>
      <p:sp>
        <p:nvSpPr>
          <p:cNvPr id="25" name="Text 19"/>
          <p:cNvSpPr txBox="1"/>
          <p:nvPr/>
        </p:nvSpPr>
        <p:spPr>
          <a:xfrm>
            <a:off x="6248095" y="2971800"/>
            <a:ext cx="148590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g (.3%) x $.135 (based on $135/kg)</a:t>
            </a:r>
            <a:endParaRPr lang="en-US" sz="1000" dirty="0"/>
          </a:p>
        </p:txBody>
      </p:sp>
      <p:sp>
        <p:nvSpPr>
          <p:cNvPr id="26" name="Text 20"/>
          <p:cNvSpPr txBox="1"/>
          <p:nvPr/>
        </p:nvSpPr>
        <p:spPr>
          <a:xfrm>
            <a:off x="6248095" y="3238805"/>
            <a:ext cx="148590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1 kg Dough</a:t>
            </a:r>
            <a:endParaRPr lang="en-US" sz="800" dirty="0"/>
          </a:p>
        </p:txBody>
      </p:sp>
      <p:sp>
        <p:nvSpPr>
          <p:cNvPr id="27" name="Shape 21"/>
          <p:cNvSpPr/>
          <p:nvPr/>
        </p:nvSpPr>
        <p:spPr>
          <a:xfrm>
            <a:off x="7918704" y="2781605"/>
            <a:ext cx="9144" cy="599846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2"/>
          <p:cNvSpPr txBox="1"/>
          <p:nvPr/>
        </p:nvSpPr>
        <p:spPr>
          <a:xfrm>
            <a:off x="7966253" y="2781605"/>
            <a:ext cx="14767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Loaf</a:t>
            </a:r>
            <a:endParaRPr lang="en-US" sz="900" dirty="0"/>
          </a:p>
        </p:txBody>
      </p:sp>
      <p:sp>
        <p:nvSpPr>
          <p:cNvPr id="29" name="Text 23"/>
          <p:cNvSpPr txBox="1"/>
          <p:nvPr/>
        </p:nvSpPr>
        <p:spPr>
          <a:xfrm>
            <a:off x="7966253" y="2971800"/>
            <a:ext cx="14767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2.1 g x $.135 = $.2835</a:t>
            </a:r>
            <a:endParaRPr lang="en-US" sz="1000" dirty="0"/>
          </a:p>
        </p:txBody>
      </p:sp>
      <p:sp>
        <p:nvSpPr>
          <p:cNvPr id="30" name="Text 24"/>
          <p:cNvSpPr txBox="1"/>
          <p:nvPr/>
        </p:nvSpPr>
        <p:spPr>
          <a:xfrm>
            <a:off x="7966253" y="3238805"/>
            <a:ext cx="14767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700g Loaf</a:t>
            </a:r>
            <a:endParaRPr lang="en-US" sz="800" dirty="0"/>
          </a:p>
        </p:txBody>
      </p:sp>
      <p:sp>
        <p:nvSpPr>
          <p:cNvPr id="31" name="Shape 25"/>
          <p:cNvSpPr/>
          <p:nvPr/>
        </p:nvSpPr>
        <p:spPr>
          <a:xfrm>
            <a:off x="9626803" y="2781605"/>
            <a:ext cx="9144" cy="599846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6"/>
          <p:cNvSpPr txBox="1"/>
          <p:nvPr/>
        </p:nvSpPr>
        <p:spPr>
          <a:xfrm>
            <a:off x="9674352" y="2781605"/>
            <a:ext cx="14767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Tortilla Pack</a:t>
            </a:r>
            <a:endParaRPr lang="en-US" sz="900" dirty="0"/>
          </a:p>
        </p:txBody>
      </p:sp>
      <p:sp>
        <p:nvSpPr>
          <p:cNvPr id="33" name="Text 27"/>
          <p:cNvSpPr txBox="1"/>
          <p:nvPr/>
        </p:nvSpPr>
        <p:spPr>
          <a:xfrm>
            <a:off x="9674352" y="2971800"/>
            <a:ext cx="14767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1.5 g x $.135 = $.2025</a:t>
            </a:r>
            <a:endParaRPr lang="en-US" sz="1000" dirty="0"/>
          </a:p>
        </p:txBody>
      </p:sp>
      <p:sp>
        <p:nvSpPr>
          <p:cNvPr id="34" name="Text 28"/>
          <p:cNvSpPr txBox="1"/>
          <p:nvPr/>
        </p:nvSpPr>
        <p:spPr>
          <a:xfrm>
            <a:off x="9674352" y="3238805"/>
            <a:ext cx="14767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500g Pack</a:t>
            </a:r>
            <a:endParaRPr lang="en-US" sz="800" dirty="0"/>
          </a:p>
        </p:txBody>
      </p:sp>
      <p:sp>
        <p:nvSpPr>
          <p:cNvPr id="35" name="Shape 29"/>
          <p:cNvSpPr/>
          <p:nvPr/>
        </p:nvSpPr>
        <p:spPr>
          <a:xfrm>
            <a:off x="5683454" y="3683185"/>
            <a:ext cx="2924251" cy="3105302"/>
          </a:xfrm>
          <a:prstGeom prst="roundRect">
            <a:avLst>
              <a:gd name="adj" fmla="val 1222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6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896051" y="4153205"/>
            <a:ext cx="381305" cy="381305"/>
          </a:xfrm>
          <a:prstGeom prst="rect">
            <a:avLst/>
          </a:prstGeom>
        </p:spPr>
      </p:pic>
      <p:pic>
        <p:nvPicPr>
          <p:cNvPr id="37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010351" y="4267505"/>
            <a:ext cx="152705" cy="152705"/>
          </a:xfrm>
          <a:prstGeom prst="rect">
            <a:avLst/>
          </a:prstGeom>
        </p:spPr>
      </p:pic>
      <p:sp>
        <p:nvSpPr>
          <p:cNvPr id="38" name="Text 30"/>
          <p:cNvSpPr txBox="1"/>
          <p:nvPr/>
        </p:nvSpPr>
        <p:spPr>
          <a:xfrm>
            <a:off x="5896051" y="4686300"/>
            <a:ext cx="25466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Dry Blend</a:t>
            </a:r>
            <a:endParaRPr lang="en-US" sz="1200" dirty="0"/>
          </a:p>
        </p:txBody>
      </p:sp>
      <p:sp>
        <p:nvSpPr>
          <p:cNvPr id="39" name="Text 31"/>
          <p:cNvSpPr txBox="1"/>
          <p:nvPr/>
        </p:nvSpPr>
        <p:spPr>
          <a:xfrm>
            <a:off x="5896051" y="4990795"/>
            <a:ext cx="25246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incorporation into flour mix before hydration. Ideal for breads and dough-based products to ensure uniform distribution.</a:t>
            </a:r>
            <a:endParaRPr lang="en-US" sz="900" dirty="0"/>
          </a:p>
        </p:txBody>
      </p:sp>
      <p:sp>
        <p:nvSpPr>
          <p:cNvPr id="40" name="Shape 32"/>
          <p:cNvSpPr/>
          <p:nvPr/>
        </p:nvSpPr>
        <p:spPr>
          <a:xfrm>
            <a:off x="8810244" y="3666744"/>
            <a:ext cx="2924251" cy="3105302"/>
          </a:xfrm>
          <a:prstGeom prst="roundRect">
            <a:avLst>
              <a:gd name="adj" fmla="val 1222"/>
            </a:avLst>
          </a:prstGeom>
          <a:solidFill>
            <a:srgbClr val="0B1F3F">
              <a:alpha val="80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1" name="Image 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048902" y="4153205"/>
            <a:ext cx="381305" cy="381305"/>
          </a:xfrm>
          <a:prstGeom prst="rect">
            <a:avLst/>
          </a:prstGeom>
        </p:spPr>
      </p:pic>
      <p:pic>
        <p:nvPicPr>
          <p:cNvPr id="42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163202" y="4267505"/>
            <a:ext cx="152705" cy="152705"/>
          </a:xfrm>
          <a:prstGeom prst="rect">
            <a:avLst/>
          </a:prstGeom>
        </p:spPr>
      </p:pic>
      <p:sp>
        <p:nvSpPr>
          <p:cNvPr id="43" name="Text 33"/>
          <p:cNvSpPr txBox="1"/>
          <p:nvPr/>
        </p:nvSpPr>
        <p:spPr>
          <a:xfrm>
            <a:off x="9048902" y="4686300"/>
            <a:ext cx="25466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Aqueous Dispersion</a:t>
            </a:r>
            <a:endParaRPr lang="en-US" sz="1200" dirty="0"/>
          </a:p>
        </p:txBody>
      </p:sp>
      <p:sp>
        <p:nvSpPr>
          <p:cNvPr id="44" name="Text 34"/>
          <p:cNvSpPr txBox="1"/>
          <p:nvPr/>
        </p:nvSpPr>
        <p:spPr>
          <a:xfrm>
            <a:off x="9048902" y="4990795"/>
            <a:ext cx="2524658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Dissolved for spray or brush application on surfaces. Best for tortillas and flatbreads to prevent surface mold growth.</a:t>
            </a:r>
            <a:endParaRPr lang="en-US" sz="900" dirty="0"/>
          </a:p>
        </p:txBody>
      </p:sp>
      <p:sp>
        <p:nvSpPr>
          <p:cNvPr id="47" name="Text 36"/>
          <p:cNvSpPr txBox="1"/>
          <p:nvPr/>
        </p:nvSpPr>
        <p:spPr>
          <a:xfrm>
            <a:off x="1504188" y="3206782"/>
            <a:ext cx="4391863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Baked Goods &amp; Tortillas</a:t>
            </a:r>
            <a:endParaRPr lang="en-US" sz="1800" dirty="0"/>
          </a:p>
        </p:txBody>
      </p:sp>
      <p:sp>
        <p:nvSpPr>
          <p:cNvPr id="48" name="Text 37"/>
          <p:cNvSpPr txBox="1"/>
          <p:nvPr/>
        </p:nvSpPr>
        <p:spPr>
          <a:xfrm>
            <a:off x="800100" y="3919118"/>
            <a:ext cx="439186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E5E7E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Ideal for high-moisture bakery products prone to rapid spoilage. Provides a natural defense mechanism without altering texture.</a:t>
            </a:r>
            <a:endParaRPr lang="en-US" sz="1000" dirty="0"/>
          </a:p>
        </p:txBody>
      </p:sp>
      <p:pic>
        <p:nvPicPr>
          <p:cNvPr id="49" name="Image 9" descr="preencoded.png"/>
          <p:cNvPicPr>
            <a:picLocks noChangeAspect="1"/>
          </p:cNvPicPr>
          <p:nvPr/>
        </p:nvPicPr>
        <p:blipFill>
          <a:blip r:embed="rId11"/>
          <a:srcRect t="-21233" b="-21233"/>
          <a:stretch/>
        </p:blipFill>
        <p:spPr>
          <a:xfrm>
            <a:off x="800100" y="4581144"/>
            <a:ext cx="133502" cy="190195"/>
          </a:xfrm>
          <a:prstGeom prst="rect">
            <a:avLst/>
          </a:prstGeom>
        </p:spPr>
      </p:pic>
      <p:sp>
        <p:nvSpPr>
          <p:cNvPr id="50" name="Text 38"/>
          <p:cNvSpPr txBox="1"/>
          <p:nvPr/>
        </p:nvSpPr>
        <p:spPr>
          <a:xfrm>
            <a:off x="1047902" y="4581144"/>
            <a:ext cx="35762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Target: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Common Molds (Aspergillus, Penicillium)</a:t>
            </a:r>
            <a:endParaRPr lang="en-US" sz="1000" dirty="0"/>
          </a:p>
        </p:txBody>
      </p:sp>
      <p:pic>
        <p:nvPicPr>
          <p:cNvPr id="51" name="Image 10" descr="preencoded.png"/>
          <p:cNvPicPr>
            <a:picLocks noChangeAspect="1"/>
          </p:cNvPicPr>
          <p:nvPr/>
        </p:nvPicPr>
        <p:blipFill>
          <a:blip r:embed="rId12"/>
          <a:srcRect t="-21233" b="-21233"/>
          <a:stretch/>
        </p:blipFill>
        <p:spPr>
          <a:xfrm>
            <a:off x="800100" y="4886554"/>
            <a:ext cx="133502" cy="190195"/>
          </a:xfrm>
          <a:prstGeom prst="rect">
            <a:avLst/>
          </a:prstGeom>
        </p:spPr>
      </p:pic>
      <p:sp>
        <p:nvSpPr>
          <p:cNvPr id="52" name="Text 39"/>
          <p:cNvSpPr txBox="1"/>
          <p:nvPr/>
        </p:nvSpPr>
        <p:spPr>
          <a:xfrm>
            <a:off x="1047902" y="4886554"/>
            <a:ext cx="28904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3F4F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Target: </a:t>
            </a:r>
            <a:r>
              <a:rPr lang="en-US" sz="1000" b="1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Rope Spoilage (Bacillus subtilis)</a:t>
            </a:r>
            <a:endParaRPr lang="en-US" sz="1000" dirty="0"/>
          </a:p>
        </p:txBody>
      </p:sp>
      <p:pic>
        <p:nvPicPr>
          <p:cNvPr id="53" name="Image 11" descr="preencoded.png"/>
          <p:cNvPicPr>
            <a:picLocks noChangeAspect="1"/>
          </p:cNvPicPr>
          <p:nvPr/>
        </p:nvPicPr>
        <p:blipFill>
          <a:blip r:embed="rId13"/>
          <a:srcRect t="-360" b="-360"/>
          <a:stretch/>
        </p:blipFill>
        <p:spPr>
          <a:xfrm>
            <a:off x="457200" y="371246"/>
            <a:ext cx="381305" cy="19202"/>
          </a:xfrm>
          <a:prstGeom prst="rect">
            <a:avLst/>
          </a:prstGeom>
        </p:spPr>
      </p:pic>
      <p:sp>
        <p:nvSpPr>
          <p:cNvPr id="54" name="Text 40"/>
          <p:cNvSpPr txBox="1"/>
          <p:nvPr/>
        </p:nvSpPr>
        <p:spPr>
          <a:xfrm>
            <a:off x="952805" y="304495"/>
            <a:ext cx="252648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Applications &amp; Formulation</a:t>
            </a:r>
            <a:endParaRPr lang="en-US" sz="900" dirty="0"/>
          </a:p>
        </p:txBody>
      </p:sp>
      <p:sp>
        <p:nvSpPr>
          <p:cNvPr id="55" name="Text 41"/>
          <p:cNvSpPr txBox="1"/>
          <p:nvPr/>
        </p:nvSpPr>
        <p:spPr>
          <a:xfrm>
            <a:off x="457200" y="533095"/>
            <a:ext cx="114684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Bread, Tortillas </a:t>
            </a:r>
            <a:r>
              <a:rPr lang="en-US" sz="2700" b="1" dirty="0">
                <a:solidFill>
                  <a:srgbClr val="9CA3A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Baked Goods</a:t>
            </a:r>
            <a:endParaRPr lang="en-US" sz="2700" dirty="0"/>
          </a:p>
        </p:txBody>
      </p:sp>
      <p:sp>
        <p:nvSpPr>
          <p:cNvPr id="56" name="Text 42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34290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76695" y="1143000"/>
            <a:ext cx="5715000" cy="57150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2"/>
          <p:cNvSpPr/>
          <p:nvPr/>
        </p:nvSpPr>
        <p:spPr>
          <a:xfrm>
            <a:off x="457200" y="1533449"/>
            <a:ext cx="3847795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 txBox="1"/>
          <p:nvPr/>
        </p:nvSpPr>
        <p:spPr>
          <a:xfrm>
            <a:off x="457200" y="1190549"/>
            <a:ext cx="3963010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Ingredient Cost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rcRect t="-3" b="-3"/>
          <a:stretch/>
        </p:blipFill>
        <p:spPr>
          <a:xfrm>
            <a:off x="457200" y="1772107"/>
            <a:ext cx="3840480" cy="1324051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>
            <a:alphaModFix amt="10000"/>
          </a:blip>
          <a:srcRect/>
          <a:stretch/>
        </p:blipFill>
        <p:spPr>
          <a:xfrm>
            <a:off x="3564331" y="1933956"/>
            <a:ext cx="571500" cy="571500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724205" y="2009851"/>
            <a:ext cx="34582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per kg Product</a:t>
            </a:r>
            <a:endParaRPr lang="en-US" sz="1000" dirty="0"/>
          </a:p>
        </p:txBody>
      </p:sp>
      <p:sp>
        <p:nvSpPr>
          <p:cNvPr id="11" name="Text 5"/>
          <p:cNvSpPr txBox="1"/>
          <p:nvPr/>
        </p:nvSpPr>
        <p:spPr>
          <a:xfrm>
            <a:off x="724205" y="2238451"/>
            <a:ext cx="136337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$0.45</a:t>
            </a:r>
            <a:endParaRPr lang="en-US" sz="2700" dirty="0"/>
          </a:p>
        </p:txBody>
      </p:sp>
      <p:sp>
        <p:nvSpPr>
          <p:cNvPr id="12" name="Shape 6"/>
          <p:cNvSpPr/>
          <p:nvPr/>
        </p:nvSpPr>
        <p:spPr>
          <a:xfrm>
            <a:off x="1878178" y="2400300"/>
            <a:ext cx="933602" cy="228600"/>
          </a:xfrm>
          <a:prstGeom prst="roundRect">
            <a:avLst>
              <a:gd name="adj" fmla="val 66667"/>
            </a:avLst>
          </a:prstGeom>
          <a:solidFill>
            <a:srgbClr val="22D3E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7"/>
          <p:cNvSpPr txBox="1"/>
          <p:nvPr/>
        </p:nvSpPr>
        <p:spPr>
          <a:xfrm>
            <a:off x="1938528" y="2446934"/>
            <a:ext cx="991210" cy="2286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B1F3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@ 0.3% Usage</a:t>
            </a:r>
            <a:endParaRPr lang="en-US" sz="900" dirty="0"/>
          </a:p>
        </p:txBody>
      </p:sp>
      <p:sp>
        <p:nvSpPr>
          <p:cNvPr id="14" name="Text 8"/>
          <p:cNvSpPr txBox="1"/>
          <p:nvPr/>
        </p:nvSpPr>
        <p:spPr>
          <a:xfrm>
            <a:off x="724205" y="2704795"/>
            <a:ext cx="3458261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Based on $135/kg Chitosan – FG  ingredient cost</a:t>
            </a:r>
            <a:endParaRPr lang="en-US" sz="900" dirty="0"/>
          </a:p>
        </p:txBody>
      </p:sp>
      <p:sp>
        <p:nvSpPr>
          <p:cNvPr id="15" name="Shape 9"/>
          <p:cNvSpPr/>
          <p:nvPr/>
        </p:nvSpPr>
        <p:spPr>
          <a:xfrm>
            <a:off x="457200" y="3286354"/>
            <a:ext cx="3847795" cy="733349"/>
          </a:xfrm>
          <a:prstGeom prst="roundRect">
            <a:avLst>
              <a:gd name="adj" fmla="val 1295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0"/>
          <p:cNvSpPr/>
          <p:nvPr/>
        </p:nvSpPr>
        <p:spPr>
          <a:xfrm>
            <a:off x="619049" y="3461918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F97316">
              <a:alpha val="20000"/>
            </a:srgbClr>
          </a:solidFill>
          <a:ln w="12700">
            <a:solidFill>
              <a:srgbClr val="F9731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3349" y="3576218"/>
            <a:ext cx="152705" cy="152705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1114654" y="3486607"/>
            <a:ext cx="93360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Bread Loaf</a:t>
            </a:r>
            <a:endParaRPr lang="en-US" sz="1000" dirty="0"/>
          </a:p>
        </p:txBody>
      </p:sp>
      <p:sp>
        <p:nvSpPr>
          <p:cNvPr id="19" name="Text 12"/>
          <p:cNvSpPr txBox="1"/>
          <p:nvPr/>
        </p:nvSpPr>
        <p:spPr>
          <a:xfrm>
            <a:off x="1114654" y="3676802"/>
            <a:ext cx="1020470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700g Unit</a:t>
            </a:r>
            <a:endParaRPr lang="en-US" sz="800" dirty="0"/>
          </a:p>
        </p:txBody>
      </p:sp>
      <p:sp>
        <p:nvSpPr>
          <p:cNvPr id="20" name="Text 13"/>
          <p:cNvSpPr txBox="1"/>
          <p:nvPr/>
        </p:nvSpPr>
        <p:spPr>
          <a:xfrm>
            <a:off x="3422599" y="3448202"/>
            <a:ext cx="71414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$0.28</a:t>
            </a:r>
            <a:endParaRPr lang="en-US" sz="1500" dirty="0"/>
          </a:p>
        </p:txBody>
      </p:sp>
      <p:sp>
        <p:nvSpPr>
          <p:cNvPr id="21" name="Text 14"/>
          <p:cNvSpPr txBox="1"/>
          <p:nvPr/>
        </p:nvSpPr>
        <p:spPr>
          <a:xfrm>
            <a:off x="3461004" y="3715207"/>
            <a:ext cx="6766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loaf</a:t>
            </a:r>
            <a:endParaRPr lang="en-US" sz="800" dirty="0"/>
          </a:p>
        </p:txBody>
      </p:sp>
      <p:sp>
        <p:nvSpPr>
          <p:cNvPr id="22" name="Shape 15"/>
          <p:cNvSpPr/>
          <p:nvPr/>
        </p:nvSpPr>
        <p:spPr>
          <a:xfrm>
            <a:off x="457200" y="4172407"/>
            <a:ext cx="3847795" cy="733349"/>
          </a:xfrm>
          <a:prstGeom prst="roundRect">
            <a:avLst>
              <a:gd name="adj" fmla="val 12955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16"/>
          <p:cNvSpPr/>
          <p:nvPr/>
        </p:nvSpPr>
        <p:spPr>
          <a:xfrm>
            <a:off x="619049" y="4347972"/>
            <a:ext cx="381305" cy="381305"/>
          </a:xfrm>
          <a:prstGeom prst="roundRect">
            <a:avLst>
              <a:gd name="adj" fmla="val 23981"/>
            </a:avLst>
          </a:prstGeom>
          <a:solidFill>
            <a:srgbClr val="EAB308">
              <a:alpha val="20000"/>
            </a:srgbClr>
          </a:solidFill>
          <a:ln w="12700">
            <a:solidFill>
              <a:srgbClr val="EAB30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33349" y="4462272"/>
            <a:ext cx="152705" cy="152705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1114654" y="4371746"/>
            <a:ext cx="1054303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Tortilla Pack</a:t>
            </a:r>
            <a:endParaRPr lang="en-US" sz="1000" dirty="0"/>
          </a:p>
        </p:txBody>
      </p:sp>
      <p:sp>
        <p:nvSpPr>
          <p:cNvPr id="26" name="Text 18"/>
          <p:cNvSpPr txBox="1"/>
          <p:nvPr/>
        </p:nvSpPr>
        <p:spPr>
          <a:xfrm>
            <a:off x="1114654" y="4562856"/>
            <a:ext cx="1054303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 500g Pack</a:t>
            </a:r>
            <a:endParaRPr lang="en-US" sz="800" dirty="0"/>
          </a:p>
        </p:txBody>
      </p:sp>
      <p:sp>
        <p:nvSpPr>
          <p:cNvPr id="27" name="Text 19"/>
          <p:cNvSpPr txBox="1"/>
          <p:nvPr/>
        </p:nvSpPr>
        <p:spPr>
          <a:xfrm>
            <a:off x="3422599" y="4334256"/>
            <a:ext cx="71414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$0.20</a:t>
            </a:r>
            <a:endParaRPr lang="en-US" sz="1500" dirty="0"/>
          </a:p>
        </p:txBody>
      </p:sp>
      <p:sp>
        <p:nvSpPr>
          <p:cNvPr id="28" name="Text 20"/>
          <p:cNvSpPr txBox="1"/>
          <p:nvPr/>
        </p:nvSpPr>
        <p:spPr>
          <a:xfrm>
            <a:off x="3461004" y="4600346"/>
            <a:ext cx="676656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pack</a:t>
            </a:r>
            <a:endParaRPr lang="en-US" sz="800" dirty="0"/>
          </a:p>
        </p:txBody>
      </p:sp>
      <p:sp>
        <p:nvSpPr>
          <p:cNvPr id="29" name="Shape 21"/>
          <p:cNvSpPr/>
          <p:nvPr/>
        </p:nvSpPr>
        <p:spPr>
          <a:xfrm>
            <a:off x="457200" y="5924398"/>
            <a:ext cx="3847795" cy="552298"/>
          </a:xfrm>
          <a:prstGeom prst="roundRect">
            <a:avLst>
              <a:gd name="adj" fmla="val 11418"/>
            </a:avLst>
          </a:prstGeom>
          <a:solidFill>
            <a:srgbClr val="3B82F6">
              <a:alpha val="20000"/>
            </a:srgbClr>
          </a:solidFill>
          <a:ln w="12700">
            <a:solidFill>
              <a:srgbClr val="3B82F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9"/>
          <a:srcRect t="-75200" b="-75200"/>
          <a:stretch/>
        </p:blipFill>
        <p:spPr>
          <a:xfrm>
            <a:off x="580644" y="6067044"/>
            <a:ext cx="114300" cy="286207"/>
          </a:xfrm>
          <a:prstGeom prst="rect">
            <a:avLst/>
          </a:prstGeom>
        </p:spPr>
      </p:pic>
      <p:sp>
        <p:nvSpPr>
          <p:cNvPr id="31" name="Text 22"/>
          <p:cNvSpPr txBox="1"/>
          <p:nvPr/>
        </p:nvSpPr>
        <p:spPr>
          <a:xfrm>
            <a:off x="771754" y="6048756"/>
            <a:ext cx="3486607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BEAF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Calculations assume optimized formulation addition rate of 0.3% by total dough weight.</a:t>
            </a:r>
            <a:endParaRPr lang="en-US" sz="900" dirty="0"/>
          </a:p>
        </p:txBody>
      </p:sp>
      <p:sp>
        <p:nvSpPr>
          <p:cNvPr id="32" name="Shape 23"/>
          <p:cNvSpPr/>
          <p:nvPr/>
        </p:nvSpPr>
        <p:spPr>
          <a:xfrm>
            <a:off x="4602175" y="1533449"/>
            <a:ext cx="7134149" cy="9144"/>
          </a:xfrm>
          <a:prstGeom prst="rect">
            <a:avLst/>
          </a:prstGeom>
          <a:solidFill>
            <a:srgbClr val="FFFFFF">
              <a:alpha val="2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24"/>
          <p:cNvSpPr txBox="1"/>
          <p:nvPr/>
        </p:nvSpPr>
        <p:spPr>
          <a:xfrm>
            <a:off x="4602175" y="1190549"/>
            <a:ext cx="7249363" cy="267919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 Recovery &amp; ROI Scenarios</a:t>
            </a:r>
            <a:endParaRPr lang="en-US" sz="1300" dirty="0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10"/>
          <a:srcRect l="-5" r="-5"/>
          <a:stretch/>
        </p:blipFill>
        <p:spPr>
          <a:xfrm>
            <a:off x="4602175" y="1657807"/>
            <a:ext cx="7132320" cy="3528670"/>
          </a:xfrm>
          <a:prstGeom prst="rect">
            <a:avLst/>
          </a:prstGeom>
        </p:spPr>
      </p:pic>
      <p:sp>
        <p:nvSpPr>
          <p:cNvPr id="35" name="Shape 25"/>
          <p:cNvSpPr/>
          <p:nvPr/>
        </p:nvSpPr>
        <p:spPr>
          <a:xfrm>
            <a:off x="9592970" y="18379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F8717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26"/>
          <p:cNvSpPr txBox="1"/>
          <p:nvPr/>
        </p:nvSpPr>
        <p:spPr>
          <a:xfrm>
            <a:off x="9764878" y="1819656"/>
            <a:ext cx="710489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Investment</a:t>
            </a:r>
            <a:endParaRPr lang="en-US" sz="900" dirty="0"/>
          </a:p>
        </p:txBody>
      </p:sp>
      <p:sp>
        <p:nvSpPr>
          <p:cNvPr id="37" name="Shape 27"/>
          <p:cNvSpPr/>
          <p:nvPr/>
        </p:nvSpPr>
        <p:spPr>
          <a:xfrm>
            <a:off x="10516514" y="1837944"/>
            <a:ext cx="114300" cy="114300"/>
          </a:xfrm>
          <a:prstGeom prst="roundRect">
            <a:avLst>
              <a:gd name="adj" fmla="val 133333"/>
            </a:avLst>
          </a:prstGeom>
          <a:solidFill>
            <a:srgbClr val="4ADE8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28"/>
          <p:cNvSpPr txBox="1"/>
          <p:nvPr/>
        </p:nvSpPr>
        <p:spPr>
          <a:xfrm>
            <a:off x="10687507" y="1819656"/>
            <a:ext cx="1054303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Recovered Value</a:t>
            </a:r>
            <a:endParaRPr lang="en-US" sz="900" dirty="0"/>
          </a:p>
        </p:txBody>
      </p:sp>
      <p:pic>
        <p:nvPicPr>
          <p:cNvPr id="39" name="Image 8" descr="preencoded.png"/>
          <p:cNvPicPr>
            <a:picLocks noChangeAspect="1"/>
          </p:cNvPicPr>
          <p:nvPr/>
        </p:nvPicPr>
        <p:blipFill>
          <a:blip r:embed="rId11"/>
          <a:srcRect t="-90" b="-90"/>
          <a:stretch/>
        </p:blipFill>
        <p:spPr>
          <a:xfrm>
            <a:off x="4840834" y="1895551"/>
            <a:ext cx="6657746" cy="3057754"/>
          </a:xfrm>
          <a:prstGeom prst="rect">
            <a:avLst/>
          </a:prstGeom>
        </p:spPr>
      </p:pic>
      <p:sp>
        <p:nvSpPr>
          <p:cNvPr id="40" name="Shape 29"/>
          <p:cNvSpPr/>
          <p:nvPr/>
        </p:nvSpPr>
        <p:spPr>
          <a:xfrm>
            <a:off x="4602175" y="5415077"/>
            <a:ext cx="2276856" cy="1218895"/>
          </a:xfrm>
          <a:prstGeom prst="roundRect">
            <a:avLst>
              <a:gd name="adj" fmla="val 468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22C5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 30"/>
          <p:cNvSpPr/>
          <p:nvPr/>
        </p:nvSpPr>
        <p:spPr>
          <a:xfrm>
            <a:off x="4602175" y="5415077"/>
            <a:ext cx="19202" cy="1218895"/>
          </a:xfrm>
          <a:prstGeom prst="roundRect">
            <a:avLst>
              <a:gd name="adj" fmla="val 297625"/>
            </a:avLst>
          </a:prstGeom>
          <a:solidFill>
            <a:srgbClr val="22C55E"/>
          </a:solidFill>
          <a:ln w="12700">
            <a:solidFill>
              <a:srgbClr val="22C55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2" name="Image 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774082" y="5596128"/>
            <a:ext cx="152705" cy="152705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5002682" y="5576926"/>
            <a:ext cx="128930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ADE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Waste Reduction</a:t>
            </a:r>
            <a:endParaRPr lang="en-US" sz="1000" dirty="0"/>
          </a:p>
        </p:txBody>
      </p:sp>
      <p:sp>
        <p:nvSpPr>
          <p:cNvPr id="44" name="Text 32"/>
          <p:cNvSpPr txBox="1"/>
          <p:nvPr/>
        </p:nvSpPr>
        <p:spPr>
          <a:xfrm>
            <a:off x="4774082" y="5843930"/>
            <a:ext cx="20199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5-15% reduction in stales/returns effectively pays for the ingredient cost through retained revenue.</a:t>
            </a:r>
            <a:endParaRPr lang="en-US" sz="900" dirty="0"/>
          </a:p>
        </p:txBody>
      </p:sp>
      <p:sp>
        <p:nvSpPr>
          <p:cNvPr id="45" name="Shape 33"/>
          <p:cNvSpPr/>
          <p:nvPr/>
        </p:nvSpPr>
        <p:spPr>
          <a:xfrm>
            <a:off x="7030822" y="5415077"/>
            <a:ext cx="2276856" cy="1218895"/>
          </a:xfrm>
          <a:prstGeom prst="roundRect">
            <a:avLst>
              <a:gd name="adj" fmla="val 468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3B82F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34"/>
          <p:cNvSpPr/>
          <p:nvPr/>
        </p:nvSpPr>
        <p:spPr>
          <a:xfrm>
            <a:off x="7030822" y="5415077"/>
            <a:ext cx="19202" cy="1218895"/>
          </a:xfrm>
          <a:prstGeom prst="roundRect">
            <a:avLst>
              <a:gd name="adj" fmla="val 297625"/>
            </a:avLst>
          </a:prstGeom>
          <a:solidFill>
            <a:srgbClr val="3B82F6"/>
          </a:solidFill>
          <a:ln w="12700">
            <a:solidFill>
              <a:srgbClr val="3B82F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7" name="Image 10" descr="preencoded.png"/>
          <p:cNvPicPr>
            <a:picLocks noChangeAspect="1"/>
          </p:cNvPicPr>
          <p:nvPr/>
        </p:nvPicPr>
        <p:blipFill>
          <a:blip r:embed="rId13"/>
          <a:srcRect t="-43" b="-43"/>
          <a:stretch/>
        </p:blipFill>
        <p:spPr>
          <a:xfrm>
            <a:off x="7201814" y="5596128"/>
            <a:ext cx="133502" cy="152705"/>
          </a:xfrm>
          <a:prstGeom prst="rect">
            <a:avLst/>
          </a:prstGeom>
        </p:spPr>
      </p:pic>
      <p:sp>
        <p:nvSpPr>
          <p:cNvPr id="48" name="Text 35"/>
          <p:cNvSpPr txBox="1"/>
          <p:nvPr/>
        </p:nvSpPr>
        <p:spPr>
          <a:xfrm>
            <a:off x="7411212" y="5576926"/>
            <a:ext cx="1288390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0A5F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Premium Pricing</a:t>
            </a:r>
            <a:endParaRPr lang="en-US" sz="1000" dirty="0"/>
          </a:p>
        </p:txBody>
      </p:sp>
      <p:sp>
        <p:nvSpPr>
          <p:cNvPr id="49" name="Text 36"/>
          <p:cNvSpPr txBox="1"/>
          <p:nvPr/>
        </p:nvSpPr>
        <p:spPr>
          <a:xfrm>
            <a:off x="7201814" y="5843930"/>
            <a:ext cx="2019910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"Clean Label" positioning allows for $0.20-$0.50 price premiums, generating positive ROI immediately.</a:t>
            </a:r>
            <a:endParaRPr lang="en-US" sz="900" dirty="0"/>
          </a:p>
        </p:txBody>
      </p:sp>
      <p:sp>
        <p:nvSpPr>
          <p:cNvPr id="50" name="Shape 37"/>
          <p:cNvSpPr/>
          <p:nvPr/>
        </p:nvSpPr>
        <p:spPr>
          <a:xfrm>
            <a:off x="9458554" y="5415077"/>
            <a:ext cx="2276856" cy="1218895"/>
          </a:xfrm>
          <a:prstGeom prst="roundRect">
            <a:avLst>
              <a:gd name="adj" fmla="val 4689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A855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38"/>
          <p:cNvSpPr/>
          <p:nvPr/>
        </p:nvSpPr>
        <p:spPr>
          <a:xfrm>
            <a:off x="9458554" y="5415077"/>
            <a:ext cx="19202" cy="1218895"/>
          </a:xfrm>
          <a:prstGeom prst="roundRect">
            <a:avLst>
              <a:gd name="adj" fmla="val 297625"/>
            </a:avLst>
          </a:prstGeom>
          <a:solidFill>
            <a:srgbClr val="A855F7"/>
          </a:solidFill>
          <a:ln w="12700">
            <a:solidFill>
              <a:srgbClr val="A855F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2" name="Image 11" descr="preencoded.png"/>
          <p:cNvPicPr>
            <a:picLocks noChangeAspect="1"/>
          </p:cNvPicPr>
          <p:nvPr/>
        </p:nvPicPr>
        <p:blipFill>
          <a:blip r:embed="rId14"/>
          <a:srcRect l="-33" r="-33"/>
          <a:stretch/>
        </p:blipFill>
        <p:spPr>
          <a:xfrm>
            <a:off x="9630461" y="5596128"/>
            <a:ext cx="171907" cy="152705"/>
          </a:xfrm>
          <a:prstGeom prst="rect">
            <a:avLst/>
          </a:prstGeom>
        </p:spPr>
      </p:pic>
      <p:sp>
        <p:nvSpPr>
          <p:cNvPr id="53" name="Text 39"/>
          <p:cNvSpPr txBox="1"/>
          <p:nvPr/>
        </p:nvSpPr>
        <p:spPr>
          <a:xfrm>
            <a:off x="9878263" y="5576926"/>
            <a:ext cx="115671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C084F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Simplification</a:t>
            </a:r>
            <a:endParaRPr lang="en-US" sz="1000" dirty="0"/>
          </a:p>
        </p:txBody>
      </p:sp>
      <p:sp>
        <p:nvSpPr>
          <p:cNvPr id="54" name="Text 40"/>
          <p:cNvSpPr txBox="1"/>
          <p:nvPr/>
        </p:nvSpPr>
        <p:spPr>
          <a:xfrm>
            <a:off x="9630461" y="5843930"/>
            <a:ext cx="2019910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900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Replaces multiple additives (preservatives + conditioners), consolidating supply chain costs.</a:t>
            </a:r>
            <a:endParaRPr lang="en-US" sz="900" dirty="0"/>
          </a:p>
        </p:txBody>
      </p:sp>
      <p:pic>
        <p:nvPicPr>
          <p:cNvPr id="55" name="Image 12" descr="preencoded.png"/>
          <p:cNvPicPr>
            <a:picLocks noChangeAspect="1"/>
          </p:cNvPicPr>
          <p:nvPr/>
        </p:nvPicPr>
        <p:blipFill>
          <a:blip r:embed="rId15"/>
          <a:srcRect t="-360" b="-360"/>
          <a:stretch/>
        </p:blipFill>
        <p:spPr>
          <a:xfrm>
            <a:off x="457200" y="381305"/>
            <a:ext cx="381305" cy="19202"/>
          </a:xfrm>
          <a:prstGeom prst="rect">
            <a:avLst/>
          </a:prstGeom>
        </p:spPr>
      </p:pic>
      <p:sp>
        <p:nvSpPr>
          <p:cNvPr id="56" name="Text 41"/>
          <p:cNvSpPr txBox="1"/>
          <p:nvPr/>
        </p:nvSpPr>
        <p:spPr>
          <a:xfrm>
            <a:off x="952805" y="314554"/>
            <a:ext cx="17337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180" dirty="0">
                <a:solidFill>
                  <a:srgbClr val="22D3E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Financial Overview</a:t>
            </a:r>
            <a:endParaRPr lang="en-US" sz="900" dirty="0"/>
          </a:p>
        </p:txBody>
      </p:sp>
      <p:sp>
        <p:nvSpPr>
          <p:cNvPr id="57" name="Text 42"/>
          <p:cNvSpPr txBox="1"/>
          <p:nvPr/>
        </p:nvSpPr>
        <p:spPr>
          <a:xfrm>
            <a:off x="457200" y="543154"/>
            <a:ext cx="465521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Cost-Benefit </a:t>
            </a:r>
            <a:r>
              <a:rPr lang="en-US" sz="2700" b="1" dirty="0">
                <a:solidFill>
                  <a:srgbClr val="22D3E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Analysis</a:t>
            </a:r>
            <a:endParaRPr lang="en-US" sz="2700" dirty="0"/>
          </a:p>
        </p:txBody>
      </p:sp>
      <p:sp>
        <p:nvSpPr>
          <p:cNvPr id="58" name="Shape 43"/>
          <p:cNvSpPr/>
          <p:nvPr/>
        </p:nvSpPr>
        <p:spPr>
          <a:xfrm>
            <a:off x="10564978" y="304495"/>
            <a:ext cx="1171346" cy="580644"/>
          </a:xfrm>
          <a:prstGeom prst="roundRect">
            <a:avLst>
              <a:gd name="adj" fmla="val 20653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44"/>
          <p:cNvSpPr txBox="1"/>
          <p:nvPr/>
        </p:nvSpPr>
        <p:spPr>
          <a:xfrm>
            <a:off x="10650931" y="390449"/>
            <a:ext cx="924458" cy="143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kern="0" spc="38" dirty="0">
                <a:solidFill>
                  <a:srgbClr val="D1D5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 Price</a:t>
            </a:r>
            <a:endParaRPr lang="en-US" sz="800" dirty="0"/>
          </a:p>
        </p:txBody>
      </p:sp>
      <p:sp>
        <p:nvSpPr>
          <p:cNvPr id="60" name="Text 45"/>
          <p:cNvSpPr txBox="1"/>
          <p:nvPr/>
        </p:nvSpPr>
        <p:spPr>
          <a:xfrm>
            <a:off x="10565892" y="533095"/>
            <a:ext cx="100949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FFFFF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$135 </a:t>
            </a:r>
            <a:r>
              <a:rPr lang="en-US" sz="900" b="1" dirty="0">
                <a:solidFill>
                  <a:srgbClr val="9CA3AF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/ kg</a:t>
            </a:r>
            <a:endParaRPr lang="en-US" sz="1500" dirty="0"/>
          </a:p>
        </p:txBody>
      </p:sp>
      <p:sp>
        <p:nvSpPr>
          <p:cNvPr id="61" name="Text 46"/>
          <p:cNvSpPr txBox="1"/>
          <p:nvPr/>
        </p:nvSpPr>
        <p:spPr>
          <a:xfrm>
            <a:off x="11727180" y="6439205"/>
            <a:ext cx="23865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B5563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2281</Words>
  <Application>Microsoft Office PowerPoint</Application>
  <PresentationFormat>Widescreen</PresentationFormat>
  <Paragraphs>399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Merriweather</vt:lpstr>
      <vt:lpstr>Montserrat</vt:lpstr>
      <vt:lpstr>Open Sans</vt:lpstr>
      <vt:lpstr>ui-monospace</vt:lpstr>
      <vt:lpstr>ui-serif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steve nice</cp:lastModifiedBy>
  <cp:revision>3</cp:revision>
  <dcterms:created xsi:type="dcterms:W3CDTF">2026-02-03T03:11:58Z</dcterms:created>
  <dcterms:modified xsi:type="dcterms:W3CDTF">2026-06-19T21:57:06Z</dcterms:modified>
</cp:coreProperties>
</file>