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68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531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4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49.png"/><Relationship Id="rId10" Type="http://schemas.openxmlformats.org/officeDocument/2006/relationships/image" Target="../media/image92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-37490" y="-615391"/>
            <a:ext cx="13340182" cy="8097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200" b="1" kern="0" spc="1125" dirty="0">
                <a:solidFill>
                  <a:srgbClr val="E5E7EB">
                    <a:alpha val="4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1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753905" y="3810305"/>
            <a:ext cx="2438705" cy="2438705"/>
          </a:xfrm>
          <a:prstGeom prst="roundRect">
            <a:avLst>
              <a:gd name="adj" fmla="val 37495"/>
            </a:avLst>
          </a:prstGeom>
          <a:solidFill>
            <a:srgbClr val="EFF6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0" y="0"/>
            <a:ext cx="3657600" cy="3657600"/>
          </a:xfrm>
          <a:prstGeom prst="roundRect">
            <a:avLst>
              <a:gd name="adj" fmla="val 25000"/>
            </a:avLst>
          </a:prstGeom>
          <a:solidFill>
            <a:srgbClr val="ECFDF5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0" y="6248095"/>
            <a:ext cx="12191695" cy="609905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0" y="624809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410505" y="629107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16A34A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72354" y="790956"/>
            <a:ext cx="286207" cy="286207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172200" y="629107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1E40AF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 t="-530" b="-530"/>
          <a:stretch/>
        </p:blipFill>
        <p:spPr>
          <a:xfrm>
            <a:off x="6353251" y="790956"/>
            <a:ext cx="247802" cy="28620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3859682" y="1543507"/>
            <a:ext cx="448238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10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Integrated Biochemical Manufacturing Platform</a:t>
            </a:r>
            <a:endParaRPr lang="en-US" sz="1000" dirty="0"/>
          </a:p>
        </p:txBody>
      </p:sp>
      <p:sp>
        <p:nvSpPr>
          <p:cNvPr id="15" name="Text 11"/>
          <p:cNvSpPr txBox="1"/>
          <p:nvPr/>
        </p:nvSpPr>
        <p:spPr>
          <a:xfrm>
            <a:off x="3507638" y="1886407"/>
            <a:ext cx="5181905" cy="1429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Guatemala City</a:t>
            </a:r>
            <a:endParaRPr lang="en-US" sz="4500" dirty="0"/>
          </a:p>
          <a:p>
            <a:pPr marL="0" indent="0" algn="ctr">
              <a:buNone/>
            </a:pPr>
            <a:r>
              <a:rPr lang="en-US" sz="45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BSF Biorefinery</a:t>
            </a:r>
            <a:endParaRPr lang="en-US" sz="4500" dirty="0"/>
          </a:p>
        </p:txBody>
      </p:sp>
      <p:sp>
        <p:nvSpPr>
          <p:cNvPr id="16" name="Text 12"/>
          <p:cNvSpPr txBox="1"/>
          <p:nvPr/>
        </p:nvSpPr>
        <p:spPr>
          <a:xfrm>
            <a:off x="3993185" y="3467405"/>
            <a:ext cx="42153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1 Business Summary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5486400" y="4114800"/>
            <a:ext cx="1218895" cy="38405"/>
          </a:xfrm>
          <a:prstGeom prst="rect">
            <a:avLst/>
          </a:prstGeom>
          <a:solidFill>
            <a:srgbClr val="D1D5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 txBox="1"/>
          <p:nvPr/>
        </p:nvSpPr>
        <p:spPr>
          <a:xfrm>
            <a:off x="3464662" y="4457700"/>
            <a:ext cx="52678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"Converting Brewery Waste into High-Value Biochemicals"</a:t>
            </a:r>
            <a:endParaRPr lang="en-US" sz="1500" dirty="0"/>
          </a:p>
        </p:txBody>
      </p:sp>
      <p:sp>
        <p:nvSpPr>
          <p:cNvPr id="20" name="Text 16"/>
          <p:cNvSpPr txBox="1"/>
          <p:nvPr/>
        </p:nvSpPr>
        <p:spPr>
          <a:xfrm>
            <a:off x="457200" y="6476695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21" name="Text 17"/>
          <p:cNvSpPr txBox="1"/>
          <p:nvPr/>
        </p:nvSpPr>
        <p:spPr>
          <a:xfrm>
            <a:off x="7720279" y="6476695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23930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858000"/>
            <a:ext cx="12191695" cy="38130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68580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457200" y="6976872"/>
            <a:ext cx="9436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7720279" y="6976872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9" name="Shape 7"/>
          <p:cNvSpPr/>
          <p:nvPr/>
        </p:nvSpPr>
        <p:spPr>
          <a:xfrm>
            <a:off x="0" y="0"/>
            <a:ext cx="12191695" cy="10762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0" y="106710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457200" y="304495"/>
            <a:ext cx="63678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Roadmap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457200" y="533095"/>
            <a:ext cx="652515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Investment &amp; Phased Deployment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9300362" y="304495"/>
            <a:ext cx="2438705" cy="609905"/>
          </a:xfrm>
          <a:prstGeom prst="roundRect">
            <a:avLst>
              <a:gd name="adj" fmla="val 18741"/>
            </a:avLst>
          </a:prstGeom>
          <a:solidFill>
            <a:srgbClr val="111827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9443009" y="381305"/>
            <a:ext cx="17245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Project Investment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9357055" y="533095"/>
            <a:ext cx="181051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$14.12M</a:t>
            </a:r>
            <a:endParaRPr lang="en-US" sz="18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277295" y="495605"/>
            <a:ext cx="228600" cy="22860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0" y="1076249"/>
            <a:ext cx="12191695" cy="5781751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57200" y="1304849"/>
            <a:ext cx="4390949" cy="2590495"/>
          </a:xfrm>
          <a:prstGeom prst="roundRect">
            <a:avLst>
              <a:gd name="adj" fmla="val 1557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57200" y="1304849"/>
            <a:ext cx="75895" cy="259049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724205" y="14950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 txBox="1"/>
          <p:nvPr/>
        </p:nvSpPr>
        <p:spPr>
          <a:xfrm>
            <a:off x="811073" y="1571854"/>
            <a:ext cx="338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P1</a:t>
            </a:r>
            <a:endParaRPr lang="en-US" sz="1300" dirty="0"/>
          </a:p>
        </p:txBody>
      </p:sp>
      <p:sp>
        <p:nvSpPr>
          <p:cNvPr id="22" name="Text 19"/>
          <p:cNvSpPr txBox="1"/>
          <p:nvPr/>
        </p:nvSpPr>
        <p:spPr>
          <a:xfrm>
            <a:off x="1218895" y="1552651"/>
            <a:ext cx="20007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1: Validation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3951122" y="1552651"/>
            <a:ext cx="705002" cy="267005"/>
          </a:xfrm>
          <a:prstGeom prst="roundRect">
            <a:avLst>
              <a:gd name="adj" fmla="val 48924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 txBox="1"/>
          <p:nvPr/>
        </p:nvSpPr>
        <p:spPr>
          <a:xfrm>
            <a:off x="4065422" y="1591056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$9.45M</a:t>
            </a:r>
            <a:endParaRPr lang="en-US" sz="1000" dirty="0"/>
          </a:p>
        </p:txBody>
      </p:sp>
      <p:sp>
        <p:nvSpPr>
          <p:cNvPr id="25" name="Text 22"/>
          <p:cNvSpPr txBox="1"/>
          <p:nvPr/>
        </p:nvSpPr>
        <p:spPr>
          <a:xfrm>
            <a:off x="724205" y="1990649"/>
            <a:ext cx="40197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Deployed Years 1-2 • Proving Core Technology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724205" y="2295144"/>
            <a:ext cx="3933749" cy="2266798"/>
          </a:xfrm>
          <a:prstGeom prst="roundRect">
            <a:avLst>
              <a:gd name="adj" fmla="val 1356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733349" y="2305202"/>
            <a:ext cx="3914546" cy="3429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 txBox="1"/>
          <p:nvPr/>
        </p:nvSpPr>
        <p:spPr>
          <a:xfrm>
            <a:off x="847649" y="2381098"/>
            <a:ext cx="14813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CAPEX Items</a:t>
            </a:r>
            <a:endParaRPr lang="en-US" sz="1000" dirty="0"/>
          </a:p>
        </p:txBody>
      </p:sp>
      <p:sp>
        <p:nvSpPr>
          <p:cNvPr id="29" name="Text 26"/>
          <p:cNvSpPr txBox="1"/>
          <p:nvPr/>
        </p:nvSpPr>
        <p:spPr>
          <a:xfrm>
            <a:off x="4133088" y="2381098"/>
            <a:ext cx="39593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</a:t>
            </a:r>
            <a:endParaRPr lang="en-US" sz="1000" dirty="0"/>
          </a:p>
        </p:txBody>
      </p:sp>
      <p:sp>
        <p:nvSpPr>
          <p:cNvPr id="30" name="Text 27"/>
          <p:cNvSpPr txBox="1"/>
          <p:nvPr/>
        </p:nvSpPr>
        <p:spPr>
          <a:xfrm>
            <a:off x="847649" y="2704795"/>
            <a:ext cx="14145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Analytical Laboratory</a:t>
            </a:r>
            <a:endParaRPr lang="en-US" sz="1000" dirty="0"/>
          </a:p>
        </p:txBody>
      </p:sp>
      <p:sp>
        <p:nvSpPr>
          <p:cNvPr id="31" name="Text 28"/>
          <p:cNvSpPr txBox="1"/>
          <p:nvPr/>
        </p:nvSpPr>
        <p:spPr>
          <a:xfrm>
            <a:off x="3960266" y="2704795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$1.52M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733349" y="2957170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 txBox="1"/>
          <p:nvPr/>
        </p:nvSpPr>
        <p:spPr>
          <a:xfrm>
            <a:off x="847649" y="3019349"/>
            <a:ext cx="14721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Rearing Infrastructure</a:t>
            </a:r>
            <a:endParaRPr lang="en-US" sz="1000" dirty="0"/>
          </a:p>
        </p:txBody>
      </p:sp>
      <p:sp>
        <p:nvSpPr>
          <p:cNvPr id="34" name="Text 31"/>
          <p:cNvSpPr txBox="1"/>
          <p:nvPr/>
        </p:nvSpPr>
        <p:spPr>
          <a:xfrm>
            <a:off x="3960266" y="3019349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$1.45M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733349" y="3271723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 txBox="1"/>
          <p:nvPr/>
        </p:nvSpPr>
        <p:spPr>
          <a:xfrm>
            <a:off x="847649" y="3333902"/>
            <a:ext cx="14913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Processing Equipment</a:t>
            </a:r>
            <a:endParaRPr lang="en-US" sz="1000" dirty="0"/>
          </a:p>
        </p:txBody>
      </p:sp>
      <p:sp>
        <p:nvSpPr>
          <p:cNvPr id="37" name="Text 34"/>
          <p:cNvSpPr txBox="1"/>
          <p:nvPr/>
        </p:nvSpPr>
        <p:spPr>
          <a:xfrm>
            <a:off x="3960266" y="3333902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$0.98M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733349" y="3586277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 txBox="1"/>
          <p:nvPr/>
        </p:nvSpPr>
        <p:spPr>
          <a:xfrm>
            <a:off x="847649" y="3648456"/>
            <a:ext cx="13578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Other / Contingency</a:t>
            </a:r>
            <a:endParaRPr lang="en-US" sz="1000" dirty="0"/>
          </a:p>
        </p:txBody>
      </p:sp>
      <p:sp>
        <p:nvSpPr>
          <p:cNvPr id="40" name="Text 37"/>
          <p:cNvSpPr txBox="1"/>
          <p:nvPr/>
        </p:nvSpPr>
        <p:spPr>
          <a:xfrm>
            <a:off x="3960266" y="3648456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$2.50M</a:t>
            </a:r>
            <a:endParaRPr lang="en-US" sz="1000" dirty="0"/>
          </a:p>
        </p:txBody>
      </p:sp>
      <p:sp>
        <p:nvSpPr>
          <p:cNvPr id="41" name="Shape 38"/>
          <p:cNvSpPr/>
          <p:nvPr/>
        </p:nvSpPr>
        <p:spPr>
          <a:xfrm>
            <a:off x="733349" y="3895344"/>
            <a:ext cx="3914546" cy="657454"/>
          </a:xfrm>
          <a:prstGeom prst="rect">
            <a:avLst/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 txBox="1"/>
          <p:nvPr/>
        </p:nvSpPr>
        <p:spPr>
          <a:xfrm>
            <a:off x="847649" y="3972154"/>
            <a:ext cx="14438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Phase 1 CAPEX</a:t>
            </a:r>
            <a:endParaRPr lang="en-US" sz="1000" dirty="0"/>
          </a:p>
        </p:txBody>
      </p:sp>
      <p:sp>
        <p:nvSpPr>
          <p:cNvPr id="43" name="Text 40"/>
          <p:cNvSpPr txBox="1"/>
          <p:nvPr/>
        </p:nvSpPr>
        <p:spPr>
          <a:xfrm>
            <a:off x="3955694" y="3972154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$6.45M</a:t>
            </a:r>
            <a:endParaRPr lang="en-US" sz="1000" dirty="0"/>
          </a:p>
        </p:txBody>
      </p:sp>
      <p:sp>
        <p:nvSpPr>
          <p:cNvPr id="44" name="Shape 41"/>
          <p:cNvSpPr/>
          <p:nvPr/>
        </p:nvSpPr>
        <p:spPr>
          <a:xfrm>
            <a:off x="733349" y="4243730"/>
            <a:ext cx="3914546" cy="9144"/>
          </a:xfrm>
          <a:prstGeom prst="rect">
            <a:avLst/>
          </a:prstGeom>
          <a:solidFill>
            <a:srgbClr val="DBEAFE"/>
          </a:solidFill>
          <a:ln w="12700">
            <a:solidFill>
              <a:srgbClr val="DBEAF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 txBox="1"/>
          <p:nvPr/>
        </p:nvSpPr>
        <p:spPr>
          <a:xfrm>
            <a:off x="847649" y="4315054"/>
            <a:ext cx="86685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 Year 1 OPEX:</a:t>
            </a:r>
            <a:endParaRPr lang="en-US" sz="900" dirty="0"/>
          </a:p>
        </p:txBody>
      </p:sp>
      <p:sp>
        <p:nvSpPr>
          <p:cNvPr id="46" name="Text 43"/>
          <p:cNvSpPr txBox="1"/>
          <p:nvPr/>
        </p:nvSpPr>
        <p:spPr>
          <a:xfrm>
            <a:off x="1623060" y="4315054"/>
            <a:ext cx="4956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$3.00M</a:t>
            </a:r>
            <a:endParaRPr lang="en-US" sz="900" dirty="0"/>
          </a:p>
        </p:txBody>
      </p:sp>
      <p:sp>
        <p:nvSpPr>
          <p:cNvPr id="47" name="Text 44"/>
          <p:cNvSpPr txBox="1"/>
          <p:nvPr/>
        </p:nvSpPr>
        <p:spPr>
          <a:xfrm>
            <a:off x="2025396" y="4315054"/>
            <a:ext cx="1524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(Labor, Utilities, Feedstock)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95147" y="4143147"/>
            <a:ext cx="4390949" cy="2670048"/>
          </a:xfrm>
          <a:prstGeom prst="roundRect">
            <a:avLst>
              <a:gd name="adj" fmla="val 1557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Shape 46"/>
          <p:cNvSpPr/>
          <p:nvPr/>
        </p:nvSpPr>
        <p:spPr>
          <a:xfrm>
            <a:off x="457200" y="4043477"/>
            <a:ext cx="75895" cy="259049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7"/>
          <p:cNvSpPr/>
          <p:nvPr/>
        </p:nvSpPr>
        <p:spPr>
          <a:xfrm>
            <a:off x="724205" y="4233672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Text 48"/>
          <p:cNvSpPr txBox="1"/>
          <p:nvPr/>
        </p:nvSpPr>
        <p:spPr>
          <a:xfrm>
            <a:off x="811073" y="4310482"/>
            <a:ext cx="338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P2</a:t>
            </a:r>
            <a:endParaRPr lang="en-US" sz="1300" dirty="0"/>
          </a:p>
        </p:txBody>
      </p:sp>
      <p:sp>
        <p:nvSpPr>
          <p:cNvPr id="52" name="Text 49"/>
          <p:cNvSpPr txBox="1"/>
          <p:nvPr/>
        </p:nvSpPr>
        <p:spPr>
          <a:xfrm>
            <a:off x="1218895" y="4291279"/>
            <a:ext cx="20574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2: Expansion</a:t>
            </a:r>
            <a:endParaRPr lang="en-US" sz="1500" dirty="0"/>
          </a:p>
        </p:txBody>
      </p:sp>
      <p:sp>
        <p:nvSpPr>
          <p:cNvPr id="53" name="Shape 50"/>
          <p:cNvSpPr/>
          <p:nvPr/>
        </p:nvSpPr>
        <p:spPr>
          <a:xfrm>
            <a:off x="3951122" y="4291279"/>
            <a:ext cx="705002" cy="267005"/>
          </a:xfrm>
          <a:prstGeom prst="roundRect">
            <a:avLst>
              <a:gd name="adj" fmla="val 48924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1"/>
          <p:cNvSpPr txBox="1"/>
          <p:nvPr/>
        </p:nvSpPr>
        <p:spPr>
          <a:xfrm>
            <a:off x="4065422" y="4328770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$4.68M</a:t>
            </a:r>
            <a:endParaRPr lang="en-US" sz="1000" dirty="0"/>
          </a:p>
        </p:txBody>
      </p:sp>
      <p:sp>
        <p:nvSpPr>
          <p:cNvPr id="55" name="Text 52"/>
          <p:cNvSpPr txBox="1"/>
          <p:nvPr/>
        </p:nvSpPr>
        <p:spPr>
          <a:xfrm>
            <a:off x="724205" y="4729277"/>
            <a:ext cx="40197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Deployed Year 3 • Scaling &amp; Diversification</a:t>
            </a:r>
            <a:endParaRPr lang="en-US" sz="900" dirty="0"/>
          </a:p>
        </p:txBody>
      </p:sp>
      <p:sp>
        <p:nvSpPr>
          <p:cNvPr id="56" name="Shape 53"/>
          <p:cNvSpPr/>
          <p:nvPr/>
        </p:nvSpPr>
        <p:spPr>
          <a:xfrm>
            <a:off x="724205" y="5033772"/>
            <a:ext cx="3933749" cy="2266798"/>
          </a:xfrm>
          <a:prstGeom prst="roundRect">
            <a:avLst>
              <a:gd name="adj" fmla="val 1356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4"/>
          <p:cNvSpPr/>
          <p:nvPr/>
        </p:nvSpPr>
        <p:spPr>
          <a:xfrm>
            <a:off x="733349" y="5043830"/>
            <a:ext cx="3914546" cy="3429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Text 55"/>
          <p:cNvSpPr txBox="1"/>
          <p:nvPr/>
        </p:nvSpPr>
        <p:spPr>
          <a:xfrm>
            <a:off x="847649" y="5119726"/>
            <a:ext cx="14813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CAPEX Items</a:t>
            </a:r>
            <a:endParaRPr lang="en-US" sz="1000" dirty="0"/>
          </a:p>
        </p:txBody>
      </p:sp>
      <p:sp>
        <p:nvSpPr>
          <p:cNvPr id="59" name="Text 56"/>
          <p:cNvSpPr txBox="1"/>
          <p:nvPr/>
        </p:nvSpPr>
        <p:spPr>
          <a:xfrm>
            <a:off x="4133088" y="5119726"/>
            <a:ext cx="39593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</a:t>
            </a:r>
            <a:endParaRPr lang="en-US" sz="1000" dirty="0"/>
          </a:p>
        </p:txBody>
      </p:sp>
      <p:sp>
        <p:nvSpPr>
          <p:cNvPr id="60" name="Text 57"/>
          <p:cNvSpPr txBox="1"/>
          <p:nvPr/>
        </p:nvSpPr>
        <p:spPr>
          <a:xfrm>
            <a:off x="847649" y="5443423"/>
            <a:ext cx="14721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Nanocellulose Factory</a:t>
            </a:r>
            <a:endParaRPr lang="en-US" sz="1000" dirty="0"/>
          </a:p>
        </p:txBody>
      </p:sp>
      <p:sp>
        <p:nvSpPr>
          <p:cNvPr id="61" name="Text 58"/>
          <p:cNvSpPr txBox="1"/>
          <p:nvPr/>
        </p:nvSpPr>
        <p:spPr>
          <a:xfrm>
            <a:off x="3960266" y="5443423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$1.30M</a:t>
            </a:r>
            <a:endParaRPr lang="en-US" sz="1000" dirty="0"/>
          </a:p>
        </p:txBody>
      </p:sp>
      <p:sp>
        <p:nvSpPr>
          <p:cNvPr id="62" name="Shape 59"/>
          <p:cNvSpPr/>
          <p:nvPr/>
        </p:nvSpPr>
        <p:spPr>
          <a:xfrm>
            <a:off x="733349" y="5695798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0"/>
          <p:cNvSpPr txBox="1"/>
          <p:nvPr/>
        </p:nvSpPr>
        <p:spPr>
          <a:xfrm>
            <a:off x="847649" y="5757977"/>
            <a:ext cx="12435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Mushroom Facility</a:t>
            </a:r>
            <a:endParaRPr lang="en-US" sz="1000" dirty="0"/>
          </a:p>
        </p:txBody>
      </p:sp>
      <p:sp>
        <p:nvSpPr>
          <p:cNvPr id="64" name="Text 61"/>
          <p:cNvSpPr txBox="1"/>
          <p:nvPr/>
        </p:nvSpPr>
        <p:spPr>
          <a:xfrm>
            <a:off x="3960266" y="5757977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$0.95M</a:t>
            </a:r>
            <a:endParaRPr lang="en-US" sz="1000" dirty="0"/>
          </a:p>
        </p:txBody>
      </p:sp>
      <p:sp>
        <p:nvSpPr>
          <p:cNvPr id="65" name="Shape 62"/>
          <p:cNvSpPr/>
          <p:nvPr/>
        </p:nvSpPr>
        <p:spPr>
          <a:xfrm>
            <a:off x="733349" y="6010351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3"/>
          <p:cNvSpPr txBox="1"/>
          <p:nvPr/>
        </p:nvSpPr>
        <p:spPr>
          <a:xfrm>
            <a:off x="847649" y="6072530"/>
            <a:ext cx="1681582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Hemp Equipment (100ac)</a:t>
            </a:r>
            <a:endParaRPr lang="en-US" sz="1000" dirty="0"/>
          </a:p>
        </p:txBody>
      </p:sp>
      <p:sp>
        <p:nvSpPr>
          <p:cNvPr id="67" name="Text 64"/>
          <p:cNvSpPr txBox="1"/>
          <p:nvPr/>
        </p:nvSpPr>
        <p:spPr>
          <a:xfrm>
            <a:off x="3960266" y="6072530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$0.85M</a:t>
            </a:r>
            <a:endParaRPr lang="en-US" sz="1000" dirty="0"/>
          </a:p>
        </p:txBody>
      </p:sp>
      <p:sp>
        <p:nvSpPr>
          <p:cNvPr id="68" name="Shape 65"/>
          <p:cNvSpPr/>
          <p:nvPr/>
        </p:nvSpPr>
        <p:spPr>
          <a:xfrm>
            <a:off x="733349" y="6324905"/>
            <a:ext cx="39145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6"/>
          <p:cNvSpPr txBox="1"/>
          <p:nvPr/>
        </p:nvSpPr>
        <p:spPr>
          <a:xfrm>
            <a:off x="847649" y="6386170"/>
            <a:ext cx="153893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Biochar / Advanced Bio</a:t>
            </a:r>
            <a:endParaRPr lang="en-US" sz="1000" dirty="0"/>
          </a:p>
        </p:txBody>
      </p:sp>
      <p:sp>
        <p:nvSpPr>
          <p:cNvPr id="70" name="Text 67"/>
          <p:cNvSpPr txBox="1"/>
          <p:nvPr/>
        </p:nvSpPr>
        <p:spPr>
          <a:xfrm>
            <a:off x="3960266" y="6386170"/>
            <a:ext cx="56692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$1.15M</a:t>
            </a:r>
            <a:endParaRPr lang="en-US" sz="1000" dirty="0"/>
          </a:p>
        </p:txBody>
      </p:sp>
      <p:sp>
        <p:nvSpPr>
          <p:cNvPr id="71" name="Shape 68"/>
          <p:cNvSpPr/>
          <p:nvPr/>
        </p:nvSpPr>
        <p:spPr>
          <a:xfrm>
            <a:off x="733349" y="6633972"/>
            <a:ext cx="3914546" cy="657454"/>
          </a:xfrm>
          <a:prstGeom prst="rect">
            <a:avLst/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2" name="Text 69"/>
          <p:cNvSpPr txBox="1"/>
          <p:nvPr/>
        </p:nvSpPr>
        <p:spPr>
          <a:xfrm>
            <a:off x="847649" y="6710782"/>
            <a:ext cx="14438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Phase 2 CAPEX</a:t>
            </a:r>
            <a:endParaRPr lang="en-US" sz="1000" dirty="0"/>
          </a:p>
        </p:txBody>
      </p:sp>
      <p:sp>
        <p:nvSpPr>
          <p:cNvPr id="73" name="Text 70"/>
          <p:cNvSpPr txBox="1"/>
          <p:nvPr/>
        </p:nvSpPr>
        <p:spPr>
          <a:xfrm>
            <a:off x="3955694" y="6710782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$4.68M</a:t>
            </a:r>
            <a:endParaRPr lang="en-US" sz="1000" dirty="0"/>
          </a:p>
        </p:txBody>
      </p:sp>
      <p:sp>
        <p:nvSpPr>
          <p:cNvPr id="74" name="Shape 71"/>
          <p:cNvSpPr/>
          <p:nvPr/>
        </p:nvSpPr>
        <p:spPr>
          <a:xfrm>
            <a:off x="733349" y="6981444"/>
            <a:ext cx="3914546" cy="9144"/>
          </a:xfrm>
          <a:prstGeom prst="rect">
            <a:avLst/>
          </a:prstGeom>
          <a:solidFill>
            <a:srgbClr val="D1FAE5"/>
          </a:solidFill>
          <a:ln w="12700">
            <a:solidFill>
              <a:srgbClr val="D1FAE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2"/>
          <p:cNvSpPr txBox="1"/>
          <p:nvPr/>
        </p:nvSpPr>
        <p:spPr>
          <a:xfrm>
            <a:off x="847649" y="7053682"/>
            <a:ext cx="22009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Funded via Year 2 Cash Flow or Series B</a:t>
            </a:r>
            <a:endParaRPr lang="en-US" sz="900" dirty="0"/>
          </a:p>
        </p:txBody>
      </p:sp>
      <p:sp>
        <p:nvSpPr>
          <p:cNvPr id="76" name="Shape 73"/>
          <p:cNvSpPr/>
          <p:nvPr/>
        </p:nvSpPr>
        <p:spPr>
          <a:xfrm>
            <a:off x="5144414" y="1304849"/>
            <a:ext cx="6590995" cy="5324551"/>
          </a:xfrm>
          <a:prstGeom prst="roundRect">
            <a:avLst>
              <a:gd name="adj" fmla="val 369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7" name="Shape 74"/>
          <p:cNvSpPr/>
          <p:nvPr/>
        </p:nvSpPr>
        <p:spPr>
          <a:xfrm>
            <a:off x="5448910" y="1952244"/>
            <a:ext cx="59820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5"/>
          <p:cNvSpPr txBox="1"/>
          <p:nvPr/>
        </p:nvSpPr>
        <p:spPr>
          <a:xfrm>
            <a:off x="5448910" y="1609344"/>
            <a:ext cx="6124651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5-Year Execution Timeline</a:t>
            </a:r>
            <a:endParaRPr lang="en-US" sz="1500" dirty="0"/>
          </a:p>
        </p:txBody>
      </p:sp>
      <p:sp>
        <p:nvSpPr>
          <p:cNvPr id="79" name="Shape 76"/>
          <p:cNvSpPr/>
          <p:nvPr/>
        </p:nvSpPr>
        <p:spPr>
          <a:xfrm>
            <a:off x="5677510" y="2419502"/>
            <a:ext cx="38405" cy="5277002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0" name="Text 77"/>
          <p:cNvSpPr txBox="1"/>
          <p:nvPr/>
        </p:nvSpPr>
        <p:spPr>
          <a:xfrm>
            <a:off x="6058814" y="2266798"/>
            <a:ext cx="189097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1: Foundation</a:t>
            </a:r>
            <a:endParaRPr lang="en-US" sz="1300" dirty="0"/>
          </a:p>
        </p:txBody>
      </p:sp>
      <p:sp>
        <p:nvSpPr>
          <p:cNvPr id="81" name="Text 78"/>
          <p:cNvSpPr txBox="1"/>
          <p:nvPr/>
        </p:nvSpPr>
        <p:spPr>
          <a:xfrm>
            <a:off x="6058814" y="2572207"/>
            <a:ext cx="18626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50% Capacity Utilization</a:t>
            </a:r>
            <a:endParaRPr lang="en-US" sz="1000" dirty="0"/>
          </a:p>
        </p:txBody>
      </p:sp>
      <p:sp>
        <p:nvSpPr>
          <p:cNvPr id="82" name="Text 79"/>
          <p:cNvSpPr txBox="1"/>
          <p:nvPr/>
        </p:nvSpPr>
        <p:spPr>
          <a:xfrm>
            <a:off x="6220663" y="2829154"/>
            <a:ext cx="1562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Commission Phase 1 facility</a:t>
            </a:r>
            <a:endParaRPr lang="en-US" sz="900" dirty="0"/>
          </a:p>
        </p:txBody>
      </p:sp>
      <p:sp>
        <p:nvSpPr>
          <p:cNvPr id="83" name="Text 80"/>
          <p:cNvSpPr txBox="1"/>
          <p:nvPr/>
        </p:nvSpPr>
        <p:spPr>
          <a:xfrm>
            <a:off x="6220663" y="3019349"/>
            <a:ext cx="15718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 core BSF processes</a:t>
            </a:r>
            <a:endParaRPr lang="en-US" sz="900" dirty="0"/>
          </a:p>
        </p:txBody>
      </p:sp>
      <p:sp>
        <p:nvSpPr>
          <p:cNvPr id="84" name="Text 81"/>
          <p:cNvSpPr txBox="1"/>
          <p:nvPr/>
        </p:nvSpPr>
        <p:spPr>
          <a:xfrm>
            <a:off x="6220663" y="3209544"/>
            <a:ext cx="16861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 brewery partnership</a:t>
            </a:r>
            <a:endParaRPr lang="en-US" sz="900" dirty="0"/>
          </a:p>
        </p:txBody>
      </p:sp>
      <p:sp>
        <p:nvSpPr>
          <p:cNvPr id="85" name="Shape 82"/>
          <p:cNvSpPr/>
          <p:nvPr/>
        </p:nvSpPr>
        <p:spPr>
          <a:xfrm>
            <a:off x="10446106" y="2266798"/>
            <a:ext cx="838505" cy="495605"/>
          </a:xfrm>
          <a:prstGeom prst="roundRect">
            <a:avLst>
              <a:gd name="adj" fmla="val 14192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3"/>
          <p:cNvSpPr txBox="1"/>
          <p:nvPr/>
        </p:nvSpPr>
        <p:spPr>
          <a:xfrm>
            <a:off x="10474452" y="2305202"/>
            <a:ext cx="6958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</a:t>
            </a:r>
            <a:endParaRPr lang="en-US" sz="900" dirty="0"/>
          </a:p>
        </p:txBody>
      </p:sp>
      <p:sp>
        <p:nvSpPr>
          <p:cNvPr id="87" name="Text 84"/>
          <p:cNvSpPr txBox="1"/>
          <p:nvPr/>
        </p:nvSpPr>
        <p:spPr>
          <a:xfrm>
            <a:off x="10432390" y="2457907"/>
            <a:ext cx="73883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$27.1M</a:t>
            </a:r>
            <a:endParaRPr lang="en-US" sz="1300" dirty="0"/>
          </a:p>
        </p:txBody>
      </p:sp>
      <p:sp>
        <p:nvSpPr>
          <p:cNvPr id="88" name="Text 85"/>
          <p:cNvSpPr txBox="1"/>
          <p:nvPr/>
        </p:nvSpPr>
        <p:spPr>
          <a:xfrm>
            <a:off x="6058814" y="3676802"/>
            <a:ext cx="222473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2: Optimization</a:t>
            </a:r>
            <a:endParaRPr lang="en-US" sz="1300" dirty="0"/>
          </a:p>
        </p:txBody>
      </p:sp>
      <p:sp>
        <p:nvSpPr>
          <p:cNvPr id="89" name="Text 86"/>
          <p:cNvSpPr txBox="1"/>
          <p:nvPr/>
        </p:nvSpPr>
        <p:spPr>
          <a:xfrm>
            <a:off x="6058814" y="3981298"/>
            <a:ext cx="219638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65% Capacity Utilization</a:t>
            </a:r>
            <a:endParaRPr lang="en-US" sz="1000" dirty="0"/>
          </a:p>
        </p:txBody>
      </p:sp>
      <p:sp>
        <p:nvSpPr>
          <p:cNvPr id="90" name="Text 87"/>
          <p:cNvSpPr txBox="1"/>
          <p:nvPr/>
        </p:nvSpPr>
        <p:spPr>
          <a:xfrm>
            <a:off x="6220663" y="4238244"/>
            <a:ext cx="20199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Achieve pharmaceutical grade specs</a:t>
            </a:r>
            <a:endParaRPr lang="en-US" sz="900" dirty="0"/>
          </a:p>
        </p:txBody>
      </p:sp>
      <p:sp>
        <p:nvSpPr>
          <p:cNvPr id="91" name="Text 88"/>
          <p:cNvSpPr txBox="1"/>
          <p:nvPr/>
        </p:nvSpPr>
        <p:spPr>
          <a:xfrm>
            <a:off x="6220663" y="4429354"/>
            <a:ext cx="14767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Optimize extraction yields</a:t>
            </a:r>
            <a:endParaRPr lang="en-US" sz="900" dirty="0"/>
          </a:p>
        </p:txBody>
      </p:sp>
      <p:sp>
        <p:nvSpPr>
          <p:cNvPr id="92" name="Text 89"/>
          <p:cNvSpPr txBox="1"/>
          <p:nvPr/>
        </p:nvSpPr>
        <p:spPr>
          <a:xfrm>
            <a:off x="6220663" y="4619549"/>
            <a:ext cx="16194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Prepare Phase 2 engineering</a:t>
            </a:r>
            <a:endParaRPr lang="en-US" sz="900" dirty="0"/>
          </a:p>
        </p:txBody>
      </p:sp>
      <p:sp>
        <p:nvSpPr>
          <p:cNvPr id="93" name="Shape 90"/>
          <p:cNvSpPr/>
          <p:nvPr/>
        </p:nvSpPr>
        <p:spPr>
          <a:xfrm>
            <a:off x="10446106" y="3676802"/>
            <a:ext cx="838505" cy="495605"/>
          </a:xfrm>
          <a:prstGeom prst="roundRect">
            <a:avLst>
              <a:gd name="adj" fmla="val 14192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4" name="Text 91"/>
          <p:cNvSpPr txBox="1"/>
          <p:nvPr/>
        </p:nvSpPr>
        <p:spPr>
          <a:xfrm>
            <a:off x="10474452" y="3715207"/>
            <a:ext cx="6958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</a:t>
            </a:r>
            <a:endParaRPr lang="en-US" sz="900" dirty="0"/>
          </a:p>
        </p:txBody>
      </p:sp>
      <p:sp>
        <p:nvSpPr>
          <p:cNvPr id="95" name="Text 92"/>
          <p:cNvSpPr txBox="1"/>
          <p:nvPr/>
        </p:nvSpPr>
        <p:spPr>
          <a:xfrm>
            <a:off x="10432390" y="3866998"/>
            <a:ext cx="73883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$35.2M</a:t>
            </a:r>
            <a:endParaRPr lang="en-US" sz="1300" dirty="0"/>
          </a:p>
        </p:txBody>
      </p:sp>
      <p:sp>
        <p:nvSpPr>
          <p:cNvPr id="96" name="Shape 93"/>
          <p:cNvSpPr/>
          <p:nvPr/>
        </p:nvSpPr>
        <p:spPr>
          <a:xfrm>
            <a:off x="5982005" y="5086807"/>
            <a:ext cx="5296205" cy="1162202"/>
          </a:xfrm>
          <a:prstGeom prst="roundRect">
            <a:avLst>
              <a:gd name="adj" fmla="val 5159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7" name="Shape 94"/>
          <p:cNvSpPr/>
          <p:nvPr/>
        </p:nvSpPr>
        <p:spPr>
          <a:xfrm>
            <a:off x="5953658" y="5248656"/>
            <a:ext cx="75895" cy="75895"/>
          </a:xfrm>
          <a:prstGeom prst="rect">
            <a:avLst/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8" name="Text 95"/>
          <p:cNvSpPr txBox="1"/>
          <p:nvPr/>
        </p:nvSpPr>
        <p:spPr>
          <a:xfrm>
            <a:off x="6106363" y="5210251"/>
            <a:ext cx="21771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A3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3: Phase 2 Launch</a:t>
            </a:r>
            <a:endParaRPr lang="en-US" sz="1300" dirty="0"/>
          </a:p>
        </p:txBody>
      </p:sp>
      <p:sp>
        <p:nvSpPr>
          <p:cNvPr id="99" name="Text 96"/>
          <p:cNvSpPr txBox="1"/>
          <p:nvPr/>
        </p:nvSpPr>
        <p:spPr>
          <a:xfrm>
            <a:off x="6106363" y="5514746"/>
            <a:ext cx="21479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80% Phase 1 | 50% Phase 2</a:t>
            </a:r>
            <a:endParaRPr lang="en-US" sz="1000" dirty="0"/>
          </a:p>
        </p:txBody>
      </p:sp>
      <p:pic>
        <p:nvPicPr>
          <p:cNvPr id="100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06363" y="5796382"/>
            <a:ext cx="114300" cy="114300"/>
          </a:xfrm>
          <a:prstGeom prst="rect">
            <a:avLst/>
          </a:prstGeom>
        </p:spPr>
      </p:pic>
      <p:sp>
        <p:nvSpPr>
          <p:cNvPr id="101" name="Text 97"/>
          <p:cNvSpPr txBox="1"/>
          <p:nvPr/>
        </p:nvSpPr>
        <p:spPr>
          <a:xfrm>
            <a:off x="6258154" y="5772607"/>
            <a:ext cx="17053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 $4.68M Phase 2 CAPEX</a:t>
            </a:r>
            <a:endParaRPr lang="en-US" sz="900" dirty="0"/>
          </a:p>
        </p:txBody>
      </p:sp>
      <p:pic>
        <p:nvPicPr>
          <p:cNvPr id="102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06363" y="5986577"/>
            <a:ext cx="114300" cy="114300"/>
          </a:xfrm>
          <a:prstGeom prst="rect">
            <a:avLst/>
          </a:prstGeom>
        </p:spPr>
      </p:pic>
      <p:sp>
        <p:nvSpPr>
          <p:cNvPr id="103" name="Text 98"/>
          <p:cNvSpPr txBox="1"/>
          <p:nvPr/>
        </p:nvSpPr>
        <p:spPr>
          <a:xfrm>
            <a:off x="6258154" y="5962802"/>
            <a:ext cx="16578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Launch 8 expansion products</a:t>
            </a:r>
            <a:endParaRPr lang="en-US" sz="900" dirty="0"/>
          </a:p>
        </p:txBody>
      </p:sp>
      <p:sp>
        <p:nvSpPr>
          <p:cNvPr id="104" name="Text 99"/>
          <p:cNvSpPr txBox="1"/>
          <p:nvPr/>
        </p:nvSpPr>
        <p:spPr>
          <a:xfrm>
            <a:off x="10213848" y="5210251"/>
            <a:ext cx="9436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 Jump</a:t>
            </a:r>
            <a:endParaRPr lang="en-US" sz="900" dirty="0"/>
          </a:p>
        </p:txBody>
      </p:sp>
      <p:sp>
        <p:nvSpPr>
          <p:cNvPr id="105" name="Text 100"/>
          <p:cNvSpPr txBox="1"/>
          <p:nvPr/>
        </p:nvSpPr>
        <p:spPr>
          <a:xfrm>
            <a:off x="10156241" y="5362956"/>
            <a:ext cx="10003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$58.5M</a:t>
            </a:r>
            <a:endParaRPr lang="en-US" sz="1500" dirty="0"/>
          </a:p>
        </p:txBody>
      </p:sp>
      <p:sp>
        <p:nvSpPr>
          <p:cNvPr id="106" name="Text 101"/>
          <p:cNvSpPr txBox="1"/>
          <p:nvPr/>
        </p:nvSpPr>
        <p:spPr>
          <a:xfrm>
            <a:off x="6058814" y="6553505"/>
            <a:ext cx="18717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4: Scaling</a:t>
            </a:r>
            <a:endParaRPr lang="en-US" sz="1300" dirty="0"/>
          </a:p>
        </p:txBody>
      </p:sp>
      <p:sp>
        <p:nvSpPr>
          <p:cNvPr id="107" name="Text 102"/>
          <p:cNvSpPr txBox="1"/>
          <p:nvPr/>
        </p:nvSpPr>
        <p:spPr>
          <a:xfrm>
            <a:off x="6058814" y="6858000"/>
            <a:ext cx="184343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90% Phase 1 | 75% Phase 2</a:t>
            </a:r>
            <a:endParaRPr lang="en-US" sz="1000" dirty="0"/>
          </a:p>
        </p:txBody>
      </p:sp>
      <p:sp>
        <p:nvSpPr>
          <p:cNvPr id="108" name="Shape 103"/>
          <p:cNvSpPr/>
          <p:nvPr/>
        </p:nvSpPr>
        <p:spPr>
          <a:xfrm>
            <a:off x="10446106" y="6553505"/>
            <a:ext cx="838505" cy="342900"/>
          </a:xfrm>
          <a:prstGeom prst="roundRect">
            <a:avLst>
              <a:gd name="adj" fmla="val 29630"/>
            </a:avLst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9" name="Text 104"/>
          <p:cNvSpPr txBox="1"/>
          <p:nvPr/>
        </p:nvSpPr>
        <p:spPr>
          <a:xfrm>
            <a:off x="10432390" y="6590995"/>
            <a:ext cx="73883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$71.6M</a:t>
            </a:r>
            <a:endParaRPr lang="en-US" sz="1300" dirty="0"/>
          </a:p>
        </p:txBody>
      </p:sp>
      <p:sp>
        <p:nvSpPr>
          <p:cNvPr id="110" name="Text 105"/>
          <p:cNvSpPr txBox="1"/>
          <p:nvPr/>
        </p:nvSpPr>
        <p:spPr>
          <a:xfrm>
            <a:off x="6058814" y="7353605"/>
            <a:ext cx="209123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5: Full Maturity</a:t>
            </a:r>
            <a:endParaRPr lang="en-US" sz="1300" dirty="0"/>
          </a:p>
        </p:txBody>
      </p:sp>
      <p:sp>
        <p:nvSpPr>
          <p:cNvPr id="111" name="Text 106"/>
          <p:cNvSpPr txBox="1"/>
          <p:nvPr/>
        </p:nvSpPr>
        <p:spPr>
          <a:xfrm>
            <a:off x="6058814" y="7658100"/>
            <a:ext cx="20628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 Capacity Across All Lines</a:t>
            </a:r>
            <a:endParaRPr lang="en-US" sz="1000" dirty="0"/>
          </a:p>
        </p:txBody>
      </p:sp>
      <p:sp>
        <p:nvSpPr>
          <p:cNvPr id="112" name="Shape 107"/>
          <p:cNvSpPr/>
          <p:nvPr/>
        </p:nvSpPr>
        <p:spPr>
          <a:xfrm>
            <a:off x="10379354" y="7353605"/>
            <a:ext cx="905256" cy="342900"/>
          </a:xfrm>
          <a:prstGeom prst="roundRect">
            <a:avLst>
              <a:gd name="adj" fmla="val 2963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3" name="Text 108"/>
          <p:cNvSpPr txBox="1"/>
          <p:nvPr/>
        </p:nvSpPr>
        <p:spPr>
          <a:xfrm>
            <a:off x="10351008" y="7391095"/>
            <a:ext cx="8193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$84.6M</a:t>
            </a:r>
            <a:endParaRPr lang="en-US" sz="1500" dirty="0"/>
          </a:p>
        </p:txBody>
      </p:sp>
      <p:sp>
        <p:nvSpPr>
          <p:cNvPr id="114" name="Shape 109"/>
          <p:cNvSpPr/>
          <p:nvPr/>
        </p:nvSpPr>
        <p:spPr>
          <a:xfrm>
            <a:off x="5505602" y="2305202"/>
            <a:ext cx="190195" cy="190195"/>
          </a:xfrm>
          <a:prstGeom prst="roundRect">
            <a:avLst>
              <a:gd name="adj" fmla="val 480770"/>
            </a:avLst>
          </a:prstGeom>
          <a:solidFill>
            <a:srgbClr val="1E40AF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5" name="Shape 110"/>
          <p:cNvSpPr/>
          <p:nvPr/>
        </p:nvSpPr>
        <p:spPr>
          <a:xfrm>
            <a:off x="5505602" y="3715207"/>
            <a:ext cx="190195" cy="190195"/>
          </a:xfrm>
          <a:prstGeom prst="roundRect">
            <a:avLst>
              <a:gd name="adj" fmla="val 480770"/>
            </a:avLst>
          </a:prstGeom>
          <a:solidFill>
            <a:srgbClr val="1E40AF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6" name="Shape 111"/>
          <p:cNvSpPr/>
          <p:nvPr/>
        </p:nvSpPr>
        <p:spPr>
          <a:xfrm>
            <a:off x="5487314" y="5124298"/>
            <a:ext cx="228600" cy="228600"/>
          </a:xfrm>
          <a:prstGeom prst="roundRect">
            <a:avLst>
              <a:gd name="adj" fmla="val 400000"/>
            </a:avLst>
          </a:prstGeom>
          <a:solidFill>
            <a:srgbClr val="16A34A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7" name="Shape 112"/>
          <p:cNvSpPr/>
          <p:nvPr/>
        </p:nvSpPr>
        <p:spPr>
          <a:xfrm>
            <a:off x="5505602" y="6590995"/>
            <a:ext cx="190195" cy="190195"/>
          </a:xfrm>
          <a:prstGeom prst="roundRect">
            <a:avLst>
              <a:gd name="adj" fmla="val 480770"/>
            </a:avLst>
          </a:prstGeom>
          <a:solidFill>
            <a:srgbClr val="16A34A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8" name="Shape 113"/>
          <p:cNvSpPr/>
          <p:nvPr/>
        </p:nvSpPr>
        <p:spPr>
          <a:xfrm>
            <a:off x="5505602" y="7391095"/>
            <a:ext cx="190195" cy="190195"/>
          </a:xfrm>
          <a:prstGeom prst="roundRect">
            <a:avLst>
              <a:gd name="adj" fmla="val 480770"/>
            </a:avLst>
          </a:prstGeom>
          <a:solidFill>
            <a:srgbClr val="1F2937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1045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66190"/>
            <a:ext cx="12191695" cy="38405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228600"/>
            <a:ext cx="50630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Expansion Investment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457200"/>
            <a:ext cx="52203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2 CAPEX Breakdown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9474098" y="286207"/>
            <a:ext cx="16578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Expansion Capital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9345168" y="437998"/>
            <a:ext cx="178673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$4.675M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11277295" y="304495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rcRect t="-45" b="-45"/>
          <a:stretch/>
        </p:blipFill>
        <p:spPr>
          <a:xfrm>
            <a:off x="11377879" y="418795"/>
            <a:ext cx="256946" cy="22860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457200" y="1410005"/>
            <a:ext cx="6590995" cy="4686300"/>
          </a:xfrm>
          <a:prstGeom prst="roundRect">
            <a:avLst>
              <a:gd name="adj" fmla="val 47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6344" y="1419149"/>
            <a:ext cx="6572707" cy="580644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66344" y="1990649"/>
            <a:ext cx="6572707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 txBox="1"/>
          <p:nvPr/>
        </p:nvSpPr>
        <p:spPr>
          <a:xfrm>
            <a:off x="694944" y="1571854"/>
            <a:ext cx="23006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Capital Allocation Detail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654650" y="1591056"/>
            <a:ext cx="1152144" cy="228600"/>
          </a:xfrm>
          <a:prstGeom prst="roundRect">
            <a:avLst>
              <a:gd name="adj" fmla="val 400000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66344" y="2000707"/>
            <a:ext cx="6572707" cy="381305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94944" y="2628900"/>
            <a:ext cx="295351" cy="304495"/>
          </a:xfrm>
          <a:prstGeom prst="roundRect">
            <a:avLst>
              <a:gd name="adj" fmla="val 39948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rcRect l="-837" r="-837"/>
          <a:stretch/>
        </p:blipFill>
        <p:spPr>
          <a:xfrm>
            <a:off x="766267" y="2714854"/>
            <a:ext cx="152705" cy="133502"/>
          </a:xfrm>
          <a:prstGeom prst="rect">
            <a:avLst/>
          </a:prstGeom>
        </p:spPr>
      </p:pic>
      <p:sp>
        <p:nvSpPr>
          <p:cNvPr id="21" name="Text 17"/>
          <p:cNvSpPr txBox="1"/>
          <p:nvPr/>
        </p:nvSpPr>
        <p:spPr>
          <a:xfrm>
            <a:off x="1103681" y="2533802"/>
            <a:ext cx="19769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Nanocellulose Factory</a:t>
            </a:r>
            <a:endParaRPr lang="en-US" sz="1000" dirty="0"/>
          </a:p>
        </p:txBody>
      </p:sp>
      <p:sp>
        <p:nvSpPr>
          <p:cNvPr id="22" name="Text 18"/>
          <p:cNvSpPr txBox="1"/>
          <p:nvPr/>
        </p:nvSpPr>
        <p:spPr>
          <a:xfrm>
            <a:off x="1103681" y="2723998"/>
            <a:ext cx="196230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Processing equipment &amp; bioreactors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4448556" y="2734056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4448556" y="2734056"/>
            <a:ext cx="552298" cy="95098"/>
          </a:xfrm>
          <a:prstGeom prst="roundRect">
            <a:avLst>
              <a:gd name="adj" fmla="val 961534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466344" y="3185770"/>
            <a:ext cx="65727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694944" y="3362249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rcRect l="-1507" r="-1507"/>
          <a:stretch/>
        </p:blipFill>
        <p:spPr>
          <a:xfrm>
            <a:off x="761695" y="3448202"/>
            <a:ext cx="171907" cy="133502"/>
          </a:xfrm>
          <a:prstGeom prst="rect">
            <a:avLst/>
          </a:prstGeom>
        </p:spPr>
      </p:pic>
      <p:sp>
        <p:nvSpPr>
          <p:cNvPr id="28" name="Text 23"/>
          <p:cNvSpPr txBox="1"/>
          <p:nvPr/>
        </p:nvSpPr>
        <p:spPr>
          <a:xfrm>
            <a:off x="1114654" y="3343046"/>
            <a:ext cx="18717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Hemp Cultivation</a:t>
            </a:r>
            <a:endParaRPr lang="en-US" sz="1000" dirty="0"/>
          </a:p>
        </p:txBody>
      </p:sp>
      <p:sp>
        <p:nvSpPr>
          <p:cNvPr id="29" name="Text 24"/>
          <p:cNvSpPr txBox="1"/>
          <p:nvPr/>
        </p:nvSpPr>
        <p:spPr>
          <a:xfrm>
            <a:off x="1114654" y="3534156"/>
            <a:ext cx="1858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Harvesting machinery (100 acres)</a:t>
            </a:r>
            <a:endParaRPr lang="en-US" sz="900" dirty="0"/>
          </a:p>
        </p:txBody>
      </p:sp>
      <p:sp>
        <p:nvSpPr>
          <p:cNvPr id="30" name="Shape 25"/>
          <p:cNvSpPr/>
          <p:nvPr/>
        </p:nvSpPr>
        <p:spPr>
          <a:xfrm>
            <a:off x="4448556" y="3467405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6"/>
          <p:cNvSpPr/>
          <p:nvPr/>
        </p:nvSpPr>
        <p:spPr>
          <a:xfrm>
            <a:off x="4448556" y="3467405"/>
            <a:ext cx="362102" cy="95098"/>
          </a:xfrm>
          <a:prstGeom prst="roundRect">
            <a:avLst>
              <a:gd name="adj" fmla="val 961534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7"/>
          <p:cNvSpPr/>
          <p:nvPr/>
        </p:nvSpPr>
        <p:spPr>
          <a:xfrm>
            <a:off x="466344" y="3843223"/>
            <a:ext cx="65727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8"/>
          <p:cNvSpPr/>
          <p:nvPr/>
        </p:nvSpPr>
        <p:spPr>
          <a:xfrm>
            <a:off x="694944" y="4019702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rcRect l="-1507" r="-1507"/>
          <a:stretch/>
        </p:blipFill>
        <p:spPr>
          <a:xfrm>
            <a:off x="761695" y="4105656"/>
            <a:ext cx="171907" cy="133502"/>
          </a:xfrm>
          <a:prstGeom prst="rect">
            <a:avLst/>
          </a:prstGeom>
        </p:spPr>
      </p:pic>
      <p:sp>
        <p:nvSpPr>
          <p:cNvPr id="35" name="Text 29"/>
          <p:cNvSpPr txBox="1"/>
          <p:nvPr/>
        </p:nvSpPr>
        <p:spPr>
          <a:xfrm>
            <a:off x="1114654" y="4000500"/>
            <a:ext cx="16907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Mushroom Facility</a:t>
            </a:r>
            <a:endParaRPr lang="en-US" sz="1000" dirty="0"/>
          </a:p>
        </p:txBody>
      </p:sp>
      <p:sp>
        <p:nvSpPr>
          <p:cNvPr id="36" name="Text 30"/>
          <p:cNvSpPr txBox="1"/>
          <p:nvPr/>
        </p:nvSpPr>
        <p:spPr>
          <a:xfrm>
            <a:off x="1114654" y="4190695"/>
            <a:ext cx="16770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Growing chambers expansion</a:t>
            </a:r>
            <a:endParaRPr lang="en-US" sz="900" dirty="0"/>
          </a:p>
        </p:txBody>
      </p:sp>
      <p:sp>
        <p:nvSpPr>
          <p:cNvPr id="37" name="Shape 31"/>
          <p:cNvSpPr/>
          <p:nvPr/>
        </p:nvSpPr>
        <p:spPr>
          <a:xfrm>
            <a:off x="4448556" y="4123944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2"/>
          <p:cNvSpPr/>
          <p:nvPr/>
        </p:nvSpPr>
        <p:spPr>
          <a:xfrm>
            <a:off x="4448556" y="4123944"/>
            <a:ext cx="314554" cy="95098"/>
          </a:xfrm>
          <a:prstGeom prst="roundRect">
            <a:avLst>
              <a:gd name="adj" fmla="val 961534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3"/>
          <p:cNvSpPr/>
          <p:nvPr/>
        </p:nvSpPr>
        <p:spPr>
          <a:xfrm>
            <a:off x="466344" y="4500677"/>
            <a:ext cx="65727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4"/>
          <p:cNvSpPr/>
          <p:nvPr/>
        </p:nvSpPr>
        <p:spPr>
          <a:xfrm>
            <a:off x="694944" y="4677156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F5F3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7"/>
          <a:srcRect t="-1100" b="-1100"/>
          <a:stretch/>
        </p:blipFill>
        <p:spPr>
          <a:xfrm>
            <a:off x="790956" y="4762195"/>
            <a:ext cx="114300" cy="133502"/>
          </a:xfrm>
          <a:prstGeom prst="rect">
            <a:avLst/>
          </a:prstGeom>
        </p:spPr>
      </p:pic>
      <p:sp>
        <p:nvSpPr>
          <p:cNvPr id="42" name="Text 35"/>
          <p:cNvSpPr txBox="1"/>
          <p:nvPr/>
        </p:nvSpPr>
        <p:spPr>
          <a:xfrm>
            <a:off x="1114654" y="4657954"/>
            <a:ext cx="15581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Polydopamine/AMPs</a:t>
            </a:r>
            <a:endParaRPr lang="en-US" sz="1000" dirty="0"/>
          </a:p>
        </p:txBody>
      </p:sp>
      <p:sp>
        <p:nvSpPr>
          <p:cNvPr id="43" name="Text 36"/>
          <p:cNvSpPr txBox="1"/>
          <p:nvPr/>
        </p:nvSpPr>
        <p:spPr>
          <a:xfrm>
            <a:off x="1114654" y="4848149"/>
            <a:ext cx="15435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Specialized extraction units</a:t>
            </a:r>
            <a:endParaRPr lang="en-US" sz="900" dirty="0"/>
          </a:p>
        </p:txBody>
      </p:sp>
      <p:sp>
        <p:nvSpPr>
          <p:cNvPr id="44" name="Shape 37"/>
          <p:cNvSpPr/>
          <p:nvPr/>
        </p:nvSpPr>
        <p:spPr>
          <a:xfrm>
            <a:off x="4448556" y="4781398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38"/>
          <p:cNvSpPr/>
          <p:nvPr/>
        </p:nvSpPr>
        <p:spPr>
          <a:xfrm>
            <a:off x="4448556" y="4781398"/>
            <a:ext cx="276149" cy="95098"/>
          </a:xfrm>
          <a:prstGeom prst="roundRect">
            <a:avLst>
              <a:gd name="adj" fmla="val 961534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39"/>
          <p:cNvSpPr/>
          <p:nvPr/>
        </p:nvSpPr>
        <p:spPr>
          <a:xfrm>
            <a:off x="466344" y="5158130"/>
            <a:ext cx="65727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0"/>
          <p:cNvSpPr/>
          <p:nvPr/>
        </p:nvSpPr>
        <p:spPr>
          <a:xfrm>
            <a:off x="694944" y="5333695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8" name="Image 5" descr="preencoded.png"/>
          <p:cNvPicPr>
            <a:picLocks noChangeAspect="1"/>
          </p:cNvPicPr>
          <p:nvPr/>
        </p:nvPicPr>
        <p:blipFill>
          <a:blip r:embed="rId8"/>
          <a:srcRect t="-1100" b="-1100"/>
          <a:stretch/>
        </p:blipFill>
        <p:spPr>
          <a:xfrm>
            <a:off x="790956" y="5419649"/>
            <a:ext cx="114300" cy="133502"/>
          </a:xfrm>
          <a:prstGeom prst="rect">
            <a:avLst/>
          </a:prstGeom>
        </p:spPr>
      </p:pic>
      <p:sp>
        <p:nvSpPr>
          <p:cNvPr id="49" name="Text 41"/>
          <p:cNvSpPr txBox="1"/>
          <p:nvPr/>
        </p:nvSpPr>
        <p:spPr>
          <a:xfrm>
            <a:off x="1114654" y="5315407"/>
            <a:ext cx="15764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Biochar Systems</a:t>
            </a:r>
            <a:endParaRPr lang="en-US" sz="1000" dirty="0"/>
          </a:p>
        </p:txBody>
      </p:sp>
      <p:sp>
        <p:nvSpPr>
          <p:cNvPr id="50" name="Text 42"/>
          <p:cNvSpPr txBox="1"/>
          <p:nvPr/>
        </p:nvSpPr>
        <p:spPr>
          <a:xfrm>
            <a:off x="1114654" y="5505602"/>
            <a:ext cx="1562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Pyrolysis kilns &amp; inoculation</a:t>
            </a:r>
            <a:endParaRPr lang="en-US" sz="900" dirty="0"/>
          </a:p>
        </p:txBody>
      </p:sp>
      <p:sp>
        <p:nvSpPr>
          <p:cNvPr id="51" name="Shape 43"/>
          <p:cNvSpPr/>
          <p:nvPr/>
        </p:nvSpPr>
        <p:spPr>
          <a:xfrm>
            <a:off x="4448556" y="5438851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44"/>
          <p:cNvSpPr/>
          <p:nvPr/>
        </p:nvSpPr>
        <p:spPr>
          <a:xfrm>
            <a:off x="4448556" y="5438851"/>
            <a:ext cx="247802" cy="95098"/>
          </a:xfrm>
          <a:prstGeom prst="roundRect">
            <a:avLst>
              <a:gd name="adj" fmla="val 961534"/>
            </a:avLst>
          </a:prstGeom>
          <a:solidFill>
            <a:srgbClr val="EF44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Shape 45"/>
          <p:cNvSpPr/>
          <p:nvPr/>
        </p:nvSpPr>
        <p:spPr>
          <a:xfrm>
            <a:off x="466344" y="5814670"/>
            <a:ext cx="65727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46"/>
          <p:cNvSpPr/>
          <p:nvPr/>
        </p:nvSpPr>
        <p:spPr>
          <a:xfrm>
            <a:off x="694944" y="5991149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EF2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80898" y="6077102"/>
            <a:ext cx="133502" cy="133502"/>
          </a:xfrm>
          <a:prstGeom prst="rect">
            <a:avLst/>
          </a:prstGeom>
        </p:spPr>
      </p:pic>
      <p:sp>
        <p:nvSpPr>
          <p:cNvPr id="56" name="Text 47"/>
          <p:cNvSpPr txBox="1"/>
          <p:nvPr/>
        </p:nvSpPr>
        <p:spPr>
          <a:xfrm>
            <a:off x="1114654" y="5971946"/>
            <a:ext cx="18150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Analytical Lab</a:t>
            </a:r>
            <a:endParaRPr lang="en-US" sz="1000" dirty="0"/>
          </a:p>
        </p:txBody>
      </p:sp>
      <p:sp>
        <p:nvSpPr>
          <p:cNvPr id="57" name="Text 48"/>
          <p:cNvSpPr txBox="1"/>
          <p:nvPr/>
        </p:nvSpPr>
        <p:spPr>
          <a:xfrm>
            <a:off x="1114654" y="6163056"/>
            <a:ext cx="18004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upgrades (ICP-MS, SEM)</a:t>
            </a:r>
            <a:endParaRPr lang="en-US" sz="900" dirty="0"/>
          </a:p>
        </p:txBody>
      </p:sp>
      <p:sp>
        <p:nvSpPr>
          <p:cNvPr id="58" name="Shape 49"/>
          <p:cNvSpPr/>
          <p:nvPr/>
        </p:nvSpPr>
        <p:spPr>
          <a:xfrm>
            <a:off x="4448556" y="6096305"/>
            <a:ext cx="1990649" cy="95098"/>
          </a:xfrm>
          <a:prstGeom prst="roundRect">
            <a:avLst>
              <a:gd name="adj" fmla="val 961534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Shape 50"/>
          <p:cNvSpPr/>
          <p:nvPr/>
        </p:nvSpPr>
        <p:spPr>
          <a:xfrm>
            <a:off x="4448556" y="6096305"/>
            <a:ext cx="247802" cy="95098"/>
          </a:xfrm>
          <a:prstGeom prst="roundRect">
            <a:avLst>
              <a:gd name="adj" fmla="val 961534"/>
            </a:avLst>
          </a:prstGeom>
          <a:solidFill>
            <a:srgbClr val="6366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1"/>
          <p:cNvSpPr/>
          <p:nvPr/>
        </p:nvSpPr>
        <p:spPr>
          <a:xfrm>
            <a:off x="7345375" y="3300070"/>
            <a:ext cx="4390949" cy="2800807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1" name="Text 52"/>
          <p:cNvSpPr txBox="1"/>
          <p:nvPr/>
        </p:nvSpPr>
        <p:spPr>
          <a:xfrm>
            <a:off x="7584034" y="3538728"/>
            <a:ext cx="40297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Investment Priorities</a:t>
            </a:r>
            <a:endParaRPr lang="en-US" sz="1200" dirty="0"/>
          </a:p>
        </p:txBody>
      </p:sp>
      <p:sp>
        <p:nvSpPr>
          <p:cNvPr id="62" name="Text 53"/>
          <p:cNvSpPr txBox="1"/>
          <p:nvPr/>
        </p:nvSpPr>
        <p:spPr>
          <a:xfrm>
            <a:off x="7734910" y="3919118"/>
            <a:ext cx="38624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Advanced Materials (28%)</a:t>
            </a:r>
            <a:endParaRPr lang="en-US" sz="1000" dirty="0"/>
          </a:p>
        </p:txBody>
      </p:sp>
      <p:sp>
        <p:nvSpPr>
          <p:cNvPr id="63" name="Text 54"/>
          <p:cNvSpPr txBox="1"/>
          <p:nvPr/>
        </p:nvSpPr>
        <p:spPr>
          <a:xfrm>
            <a:off x="7734910" y="4147718"/>
            <a:ext cx="38487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Largest allocation to Nanocellulose reflects high-margin coating strategy.</a:t>
            </a:r>
            <a:endParaRPr lang="en-US" sz="900" dirty="0"/>
          </a:p>
        </p:txBody>
      </p:sp>
      <p:sp>
        <p:nvSpPr>
          <p:cNvPr id="64" name="Text 55"/>
          <p:cNvSpPr txBox="1"/>
          <p:nvPr/>
        </p:nvSpPr>
        <p:spPr>
          <a:xfrm>
            <a:off x="7735824" y="4604918"/>
            <a:ext cx="38441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Regenerative Ag (31%)</a:t>
            </a:r>
            <a:endParaRPr lang="en-US" sz="1000" dirty="0"/>
          </a:p>
        </p:txBody>
      </p:sp>
      <p:sp>
        <p:nvSpPr>
          <p:cNvPr id="65" name="Text 56"/>
          <p:cNvSpPr txBox="1"/>
          <p:nvPr/>
        </p:nvSpPr>
        <p:spPr>
          <a:xfrm>
            <a:off x="7735824" y="4833518"/>
            <a:ext cx="38295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Combined Hemp + Biochar investment secures carbon credit revenue.</a:t>
            </a:r>
            <a:endParaRPr lang="en-US" sz="900" dirty="0"/>
          </a:p>
        </p:txBody>
      </p:sp>
      <p:sp>
        <p:nvSpPr>
          <p:cNvPr id="66" name="Text 57"/>
          <p:cNvSpPr txBox="1"/>
          <p:nvPr/>
        </p:nvSpPr>
        <p:spPr>
          <a:xfrm>
            <a:off x="7735824" y="5138928"/>
            <a:ext cx="36054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 Pipeline (26%)</a:t>
            </a:r>
            <a:endParaRPr lang="en-US" sz="1000" dirty="0"/>
          </a:p>
        </p:txBody>
      </p:sp>
      <p:sp>
        <p:nvSpPr>
          <p:cNvPr id="67" name="Text 58"/>
          <p:cNvSpPr txBox="1"/>
          <p:nvPr/>
        </p:nvSpPr>
        <p:spPr>
          <a:xfrm>
            <a:off x="7735824" y="5367528"/>
            <a:ext cx="3591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 upgrades + extraction units enable insulin/AMP development.</a:t>
            </a:r>
            <a:endParaRPr lang="en-US" sz="900" dirty="0"/>
          </a:p>
        </p:txBody>
      </p:sp>
      <p:sp>
        <p:nvSpPr>
          <p:cNvPr id="68" name="Text 59"/>
          <p:cNvSpPr txBox="1"/>
          <p:nvPr/>
        </p:nvSpPr>
        <p:spPr>
          <a:xfrm>
            <a:off x="5768950" y="1619402"/>
            <a:ext cx="10104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Deployed Year 3</a:t>
            </a:r>
            <a:endParaRPr lang="en-US" sz="900" dirty="0"/>
          </a:p>
        </p:txBody>
      </p:sp>
      <p:sp>
        <p:nvSpPr>
          <p:cNvPr id="69" name="Text 60"/>
          <p:cNvSpPr txBox="1"/>
          <p:nvPr/>
        </p:nvSpPr>
        <p:spPr>
          <a:xfrm>
            <a:off x="694944" y="2104949"/>
            <a:ext cx="14484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INVESTMENT CATEGORY</a:t>
            </a:r>
            <a:endParaRPr lang="en-US" sz="900" dirty="0"/>
          </a:p>
        </p:txBody>
      </p:sp>
      <p:sp>
        <p:nvSpPr>
          <p:cNvPr id="70" name="Text 61"/>
          <p:cNvSpPr txBox="1"/>
          <p:nvPr/>
        </p:nvSpPr>
        <p:spPr>
          <a:xfrm>
            <a:off x="3535070" y="2104949"/>
            <a:ext cx="6099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AMOUNT</a:t>
            </a:r>
            <a:endParaRPr lang="en-US" sz="900" dirty="0"/>
          </a:p>
        </p:txBody>
      </p:sp>
      <p:sp>
        <p:nvSpPr>
          <p:cNvPr id="71" name="Text 62"/>
          <p:cNvSpPr txBox="1"/>
          <p:nvPr/>
        </p:nvSpPr>
        <p:spPr>
          <a:xfrm>
            <a:off x="4448556" y="2104949"/>
            <a:ext cx="1591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PERCENTAGE ALLOCATION</a:t>
            </a:r>
            <a:endParaRPr lang="en-US" sz="900" dirty="0"/>
          </a:p>
        </p:txBody>
      </p:sp>
      <p:sp>
        <p:nvSpPr>
          <p:cNvPr id="72" name="Text 63"/>
          <p:cNvSpPr txBox="1"/>
          <p:nvPr/>
        </p:nvSpPr>
        <p:spPr>
          <a:xfrm>
            <a:off x="3574390" y="2686507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$1.30M</a:t>
            </a:r>
            <a:endParaRPr lang="en-US" sz="1000" dirty="0"/>
          </a:p>
        </p:txBody>
      </p:sp>
      <p:sp>
        <p:nvSpPr>
          <p:cNvPr id="73" name="Text 64"/>
          <p:cNvSpPr txBox="1"/>
          <p:nvPr/>
        </p:nvSpPr>
        <p:spPr>
          <a:xfrm>
            <a:off x="6505956" y="2695651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4E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27.8%</a:t>
            </a:r>
            <a:endParaRPr lang="en-US" sz="900" dirty="0"/>
          </a:p>
        </p:txBody>
      </p:sp>
      <p:sp>
        <p:nvSpPr>
          <p:cNvPr id="74" name="Text 65"/>
          <p:cNvSpPr txBox="1"/>
          <p:nvPr/>
        </p:nvSpPr>
        <p:spPr>
          <a:xfrm>
            <a:off x="3650285" y="3419856"/>
            <a:ext cx="5001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$850K</a:t>
            </a:r>
            <a:endParaRPr lang="en-US" sz="1000" dirty="0"/>
          </a:p>
        </p:txBody>
      </p:sp>
      <p:sp>
        <p:nvSpPr>
          <p:cNvPr id="75" name="Text 66"/>
          <p:cNvSpPr txBox="1"/>
          <p:nvPr/>
        </p:nvSpPr>
        <p:spPr>
          <a:xfrm>
            <a:off x="6505956" y="3429000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18.2%</a:t>
            </a:r>
            <a:endParaRPr lang="en-US" sz="900" dirty="0"/>
          </a:p>
        </p:txBody>
      </p:sp>
      <p:sp>
        <p:nvSpPr>
          <p:cNvPr id="76" name="Text 67"/>
          <p:cNvSpPr txBox="1"/>
          <p:nvPr/>
        </p:nvSpPr>
        <p:spPr>
          <a:xfrm>
            <a:off x="3650285" y="4076395"/>
            <a:ext cx="5001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$720K</a:t>
            </a:r>
            <a:endParaRPr lang="en-US" sz="1000" dirty="0"/>
          </a:p>
        </p:txBody>
      </p:sp>
      <p:sp>
        <p:nvSpPr>
          <p:cNvPr id="77" name="Text 68"/>
          <p:cNvSpPr txBox="1"/>
          <p:nvPr/>
        </p:nvSpPr>
        <p:spPr>
          <a:xfrm>
            <a:off x="6505956" y="4086454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4530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15.4%</a:t>
            </a:r>
            <a:endParaRPr lang="en-US" sz="900" dirty="0"/>
          </a:p>
        </p:txBody>
      </p:sp>
      <p:sp>
        <p:nvSpPr>
          <p:cNvPr id="78" name="Text 69"/>
          <p:cNvSpPr txBox="1"/>
          <p:nvPr/>
        </p:nvSpPr>
        <p:spPr>
          <a:xfrm>
            <a:off x="3650285" y="4733849"/>
            <a:ext cx="5001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$650K</a:t>
            </a:r>
            <a:endParaRPr lang="en-US" sz="1000" dirty="0"/>
          </a:p>
        </p:txBody>
      </p:sp>
      <p:sp>
        <p:nvSpPr>
          <p:cNvPr id="79" name="Text 70"/>
          <p:cNvSpPr txBox="1"/>
          <p:nvPr/>
        </p:nvSpPr>
        <p:spPr>
          <a:xfrm>
            <a:off x="6505956" y="4743907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D28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13.9%</a:t>
            </a:r>
            <a:endParaRPr lang="en-US" sz="900" dirty="0"/>
          </a:p>
        </p:txBody>
      </p:sp>
      <p:sp>
        <p:nvSpPr>
          <p:cNvPr id="80" name="Text 71"/>
          <p:cNvSpPr txBox="1"/>
          <p:nvPr/>
        </p:nvSpPr>
        <p:spPr>
          <a:xfrm>
            <a:off x="3650285" y="5391302"/>
            <a:ext cx="5001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$580K</a:t>
            </a:r>
            <a:endParaRPr lang="en-US" sz="1000" dirty="0"/>
          </a:p>
        </p:txBody>
      </p:sp>
      <p:sp>
        <p:nvSpPr>
          <p:cNvPr id="81" name="Text 72"/>
          <p:cNvSpPr txBox="1"/>
          <p:nvPr/>
        </p:nvSpPr>
        <p:spPr>
          <a:xfrm>
            <a:off x="6505956" y="5400446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12.4%</a:t>
            </a:r>
            <a:endParaRPr lang="en-US" sz="900" dirty="0"/>
          </a:p>
        </p:txBody>
      </p:sp>
      <p:sp>
        <p:nvSpPr>
          <p:cNvPr id="82" name="Text 73"/>
          <p:cNvSpPr txBox="1"/>
          <p:nvPr/>
        </p:nvSpPr>
        <p:spPr>
          <a:xfrm>
            <a:off x="3650285" y="6048756"/>
            <a:ext cx="5001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$575K</a:t>
            </a:r>
            <a:endParaRPr lang="en-US" sz="1000" dirty="0"/>
          </a:p>
        </p:txBody>
      </p:sp>
      <p:sp>
        <p:nvSpPr>
          <p:cNvPr id="83" name="Text 74"/>
          <p:cNvSpPr txBox="1"/>
          <p:nvPr/>
        </p:nvSpPr>
        <p:spPr>
          <a:xfrm>
            <a:off x="6505956" y="6057900"/>
            <a:ext cx="419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338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12.3%</a:t>
            </a:r>
            <a:endParaRPr lang="en-US" sz="900" dirty="0"/>
          </a:p>
        </p:txBody>
      </p:sp>
      <p:sp>
        <p:nvSpPr>
          <p:cNvPr id="84" name="Shape 75"/>
          <p:cNvSpPr/>
          <p:nvPr/>
        </p:nvSpPr>
        <p:spPr>
          <a:xfrm>
            <a:off x="7345375" y="1410005"/>
            <a:ext cx="4390949" cy="1666951"/>
          </a:xfrm>
          <a:prstGeom prst="roundRect">
            <a:avLst>
              <a:gd name="adj" fmla="val 3761"/>
            </a:avLst>
          </a:prstGeom>
          <a:solidFill>
            <a:srgbClr val="1E3A8A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5" name="Shape 76"/>
          <p:cNvSpPr/>
          <p:nvPr/>
        </p:nvSpPr>
        <p:spPr>
          <a:xfrm>
            <a:off x="10820095" y="1104595"/>
            <a:ext cx="1218895" cy="1218895"/>
          </a:xfrm>
          <a:prstGeom prst="rect">
            <a:avLst/>
          </a:prstGeom>
          <a:solidFill>
            <a:srgbClr val="1E40A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Shape 77"/>
          <p:cNvSpPr/>
          <p:nvPr/>
        </p:nvSpPr>
        <p:spPr>
          <a:xfrm>
            <a:off x="7573975" y="1981505"/>
            <a:ext cx="3933749" cy="91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Text 78"/>
          <p:cNvSpPr txBox="1"/>
          <p:nvPr/>
        </p:nvSpPr>
        <p:spPr>
          <a:xfrm>
            <a:off x="7573975" y="1638605"/>
            <a:ext cx="4077310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Efficiency</a:t>
            </a:r>
            <a:endParaRPr lang="en-US" sz="1500" dirty="0"/>
          </a:p>
        </p:txBody>
      </p:sp>
      <p:sp>
        <p:nvSpPr>
          <p:cNvPr id="88" name="Text 79"/>
          <p:cNvSpPr txBox="1"/>
          <p:nvPr/>
        </p:nvSpPr>
        <p:spPr>
          <a:xfrm>
            <a:off x="7573975" y="2104949"/>
            <a:ext cx="403433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triples production capacity and adds 7 revenue streams with only</a:t>
            </a:r>
            <a:r>
              <a:rPr lang="en-US" sz="1000" b="1" dirty="0">
                <a:solidFill>
                  <a:srgbClr val="FBBF2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47% additional CAPEX</a:t>
            </a:r>
            <a:r>
              <a:rPr lang="en-US" sz="1000" dirty="0">
                <a:solidFill>
                  <a:srgbClr val="DBE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compared to Phase 1.</a:t>
            </a:r>
            <a:endParaRPr lang="en-US" sz="1000" dirty="0"/>
          </a:p>
        </p:txBody>
      </p:sp>
      <p:pic>
        <p:nvPicPr>
          <p:cNvPr id="8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573975" y="2691079"/>
            <a:ext cx="152705" cy="152705"/>
          </a:xfrm>
          <a:prstGeom prst="rect">
            <a:avLst/>
          </a:prstGeom>
        </p:spPr>
      </p:pic>
      <p:sp>
        <p:nvSpPr>
          <p:cNvPr id="90" name="Text 80"/>
          <p:cNvSpPr txBox="1"/>
          <p:nvPr/>
        </p:nvSpPr>
        <p:spPr>
          <a:xfrm>
            <a:off x="7840980" y="2681021"/>
            <a:ext cx="23436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SHARED INFRASTRUCTURE LEVERAGE</a:t>
            </a:r>
            <a:endParaRPr lang="en-US" sz="900" dirty="0"/>
          </a:p>
        </p:txBody>
      </p:sp>
      <p:sp>
        <p:nvSpPr>
          <p:cNvPr id="91" name="Shape 81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2" name="Shape 82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Text 83"/>
          <p:cNvSpPr txBox="1"/>
          <p:nvPr/>
        </p:nvSpPr>
        <p:spPr>
          <a:xfrm>
            <a:off x="457200" y="6558077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94" name="Text 84"/>
          <p:cNvSpPr txBox="1"/>
          <p:nvPr/>
        </p:nvSpPr>
        <p:spPr>
          <a:xfrm>
            <a:off x="7720279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1521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143000"/>
            <a:ext cx="1219169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304495"/>
            <a:ext cx="73536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5-Year Integrated Financial Projections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724205"/>
            <a:ext cx="72255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Validation to Full Phase 2 Expansion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8758123" y="495605"/>
            <a:ext cx="1420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Cumulative Revenue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8629193" y="647395"/>
            <a:ext cx="15480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$254.75M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318090" y="495605"/>
            <a:ext cx="1420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Cumulative EBITDA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10189159" y="647395"/>
            <a:ext cx="15480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$202.45M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248095" y="1380744"/>
            <a:ext cx="5486400" cy="3419856"/>
          </a:xfrm>
          <a:prstGeom prst="roundRect">
            <a:avLst>
              <a:gd name="adj" fmla="val 89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6409944" y="1543507"/>
            <a:ext cx="300563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Growth &amp; Composition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283342" y="1619402"/>
            <a:ext cx="114300" cy="114300"/>
          </a:xfrm>
          <a:prstGeom prst="roundRect">
            <a:avLst>
              <a:gd name="adj" fmla="val 266667"/>
            </a:avLst>
          </a:prstGeom>
          <a:solidFill>
            <a:srgbClr val="1D4E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10436047" y="1600200"/>
            <a:ext cx="5056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11004804" y="1619402"/>
            <a:ext cx="114300" cy="114300"/>
          </a:xfrm>
          <a:prstGeom prst="roundRect">
            <a:avLst>
              <a:gd name="adj" fmla="val 266667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11156594" y="1600200"/>
            <a:ext cx="5056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7200" y="1380744"/>
            <a:ext cx="5486400" cy="4867351"/>
          </a:xfrm>
          <a:prstGeom prst="roundRect">
            <a:avLst>
              <a:gd name="adj" fmla="val 44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94944" y="1962302"/>
            <a:ext cx="50099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694944" y="1619402"/>
            <a:ext cx="5138928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 Forma Statement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694944" y="2115007"/>
            <a:ext cx="5532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METRIC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2657246" y="2115007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1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3504895" y="2115007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2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4352544" y="2115007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3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5201107" y="2115007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4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961949" y="2343607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5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4944" y="3419856"/>
            <a:ext cx="50099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694944" y="2695651"/>
            <a:ext cx="134782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Capacity Utilization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2799893" y="2695651"/>
            <a:ext cx="3675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50%</a:t>
            </a:r>
            <a:endParaRPr lang="en-US" sz="1000" dirty="0"/>
          </a:p>
        </p:txBody>
      </p:sp>
      <p:sp>
        <p:nvSpPr>
          <p:cNvPr id="31" name="Text 29"/>
          <p:cNvSpPr txBox="1"/>
          <p:nvPr/>
        </p:nvSpPr>
        <p:spPr>
          <a:xfrm>
            <a:off x="3647542" y="2695651"/>
            <a:ext cx="3675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65%</a:t>
            </a:r>
            <a:endParaRPr lang="en-US" sz="1000" dirty="0"/>
          </a:p>
        </p:txBody>
      </p:sp>
      <p:sp>
        <p:nvSpPr>
          <p:cNvPr id="32" name="Text 30"/>
          <p:cNvSpPr txBox="1"/>
          <p:nvPr/>
        </p:nvSpPr>
        <p:spPr>
          <a:xfrm>
            <a:off x="4336999" y="2714854"/>
            <a:ext cx="523951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Launch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5342839" y="2695651"/>
            <a:ext cx="3675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90%</a:t>
            </a:r>
            <a:endParaRPr lang="en-US" sz="1000" dirty="0"/>
          </a:p>
        </p:txBody>
      </p:sp>
      <p:sp>
        <p:nvSpPr>
          <p:cNvPr id="34" name="Text 32"/>
          <p:cNvSpPr txBox="1"/>
          <p:nvPr/>
        </p:nvSpPr>
        <p:spPr>
          <a:xfrm>
            <a:off x="1027786" y="3152851"/>
            <a:ext cx="4434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94944" y="3543300"/>
            <a:ext cx="5009998" cy="609905"/>
          </a:xfrm>
          <a:prstGeom prst="roundRect">
            <a:avLst>
              <a:gd name="adj" fmla="val 937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 txBox="1"/>
          <p:nvPr/>
        </p:nvSpPr>
        <p:spPr>
          <a:xfrm>
            <a:off x="771754" y="3619195"/>
            <a:ext cx="10533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Revenue</a:t>
            </a:r>
            <a:endParaRPr lang="en-US" sz="1000" dirty="0"/>
          </a:p>
        </p:txBody>
      </p:sp>
      <p:sp>
        <p:nvSpPr>
          <p:cNvPr id="37" name="Text 35"/>
          <p:cNvSpPr txBox="1"/>
          <p:nvPr/>
        </p:nvSpPr>
        <p:spPr>
          <a:xfrm>
            <a:off x="2642616" y="3619195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$27.05</a:t>
            </a:r>
            <a:endParaRPr lang="en-US" sz="1000" dirty="0"/>
          </a:p>
        </p:txBody>
      </p:sp>
      <p:sp>
        <p:nvSpPr>
          <p:cNvPr id="38" name="Text 36"/>
          <p:cNvSpPr txBox="1"/>
          <p:nvPr/>
        </p:nvSpPr>
        <p:spPr>
          <a:xfrm>
            <a:off x="3490265" y="3619195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$34.08</a:t>
            </a:r>
            <a:endParaRPr lang="en-US" sz="1000" dirty="0"/>
          </a:p>
        </p:txBody>
      </p:sp>
      <p:sp>
        <p:nvSpPr>
          <p:cNvPr id="39" name="Text 37"/>
          <p:cNvSpPr txBox="1"/>
          <p:nvPr/>
        </p:nvSpPr>
        <p:spPr>
          <a:xfrm>
            <a:off x="4337914" y="3619195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$47.41</a:t>
            </a:r>
            <a:endParaRPr lang="en-US" sz="1000" dirty="0"/>
          </a:p>
        </p:txBody>
      </p:sp>
      <p:sp>
        <p:nvSpPr>
          <p:cNvPr id="40" name="Text 38"/>
          <p:cNvSpPr txBox="1"/>
          <p:nvPr/>
        </p:nvSpPr>
        <p:spPr>
          <a:xfrm>
            <a:off x="5186477" y="3619195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$64.81</a:t>
            </a:r>
            <a:endParaRPr lang="en-US" sz="1000" dirty="0"/>
          </a:p>
        </p:txBody>
      </p:sp>
      <p:sp>
        <p:nvSpPr>
          <p:cNvPr id="41" name="Text 39"/>
          <p:cNvSpPr txBox="1"/>
          <p:nvPr/>
        </p:nvSpPr>
        <p:spPr>
          <a:xfrm>
            <a:off x="947318" y="3886200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$81.40</a:t>
            </a:r>
            <a:endParaRPr lang="en-US" sz="1000" dirty="0"/>
          </a:p>
        </p:txBody>
      </p:sp>
      <p:sp>
        <p:nvSpPr>
          <p:cNvPr id="42" name="Text 40"/>
          <p:cNvSpPr txBox="1"/>
          <p:nvPr/>
        </p:nvSpPr>
        <p:spPr>
          <a:xfrm>
            <a:off x="771754" y="4295851"/>
            <a:ext cx="7818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COGS (~13%)</a:t>
            </a:r>
            <a:endParaRPr lang="en-US" sz="900" dirty="0"/>
          </a:p>
        </p:txBody>
      </p:sp>
      <p:sp>
        <p:nvSpPr>
          <p:cNvPr id="43" name="Text 41"/>
          <p:cNvSpPr txBox="1"/>
          <p:nvPr/>
        </p:nvSpPr>
        <p:spPr>
          <a:xfrm>
            <a:off x="2717597" y="4295851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($3.52)</a:t>
            </a:r>
            <a:endParaRPr lang="en-US" sz="900" dirty="0"/>
          </a:p>
        </p:txBody>
      </p:sp>
      <p:sp>
        <p:nvSpPr>
          <p:cNvPr id="44" name="Text 42"/>
          <p:cNvSpPr txBox="1"/>
          <p:nvPr/>
        </p:nvSpPr>
        <p:spPr>
          <a:xfrm>
            <a:off x="3565246" y="4295851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($4.43)</a:t>
            </a:r>
            <a:endParaRPr lang="en-US" sz="900" dirty="0"/>
          </a:p>
        </p:txBody>
      </p:sp>
      <p:sp>
        <p:nvSpPr>
          <p:cNvPr id="45" name="Text 43"/>
          <p:cNvSpPr txBox="1"/>
          <p:nvPr/>
        </p:nvSpPr>
        <p:spPr>
          <a:xfrm>
            <a:off x="4412894" y="4295851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($6.16)</a:t>
            </a:r>
            <a:endParaRPr lang="en-US" sz="900" dirty="0"/>
          </a:p>
        </p:txBody>
      </p:sp>
      <p:sp>
        <p:nvSpPr>
          <p:cNvPr id="46" name="Text 44"/>
          <p:cNvSpPr txBox="1"/>
          <p:nvPr/>
        </p:nvSpPr>
        <p:spPr>
          <a:xfrm>
            <a:off x="5260543" y="4295851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($8.43)</a:t>
            </a:r>
            <a:endParaRPr lang="en-US" sz="900" dirty="0"/>
          </a:p>
        </p:txBody>
      </p:sp>
      <p:sp>
        <p:nvSpPr>
          <p:cNvPr id="47" name="Text 45"/>
          <p:cNvSpPr txBox="1"/>
          <p:nvPr/>
        </p:nvSpPr>
        <p:spPr>
          <a:xfrm>
            <a:off x="956462" y="4524451"/>
            <a:ext cx="5148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($10.58)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94944" y="5448910"/>
            <a:ext cx="50099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 txBox="1"/>
          <p:nvPr/>
        </p:nvSpPr>
        <p:spPr>
          <a:xfrm>
            <a:off x="771754" y="4914900"/>
            <a:ext cx="8622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50" name="Text 48"/>
          <p:cNvSpPr txBox="1"/>
          <p:nvPr/>
        </p:nvSpPr>
        <p:spPr>
          <a:xfrm>
            <a:off x="2644445" y="4914900"/>
            <a:ext cx="5193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$23.53</a:t>
            </a:r>
            <a:endParaRPr lang="en-US" sz="1000" dirty="0"/>
          </a:p>
        </p:txBody>
      </p:sp>
      <p:sp>
        <p:nvSpPr>
          <p:cNvPr id="51" name="Text 49"/>
          <p:cNvSpPr txBox="1"/>
          <p:nvPr/>
        </p:nvSpPr>
        <p:spPr>
          <a:xfrm>
            <a:off x="3492094" y="4914900"/>
            <a:ext cx="5193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$29.65</a:t>
            </a:r>
            <a:endParaRPr lang="en-US" sz="1000" dirty="0"/>
          </a:p>
        </p:txBody>
      </p:sp>
      <p:sp>
        <p:nvSpPr>
          <p:cNvPr id="52" name="Text 50"/>
          <p:cNvSpPr txBox="1"/>
          <p:nvPr/>
        </p:nvSpPr>
        <p:spPr>
          <a:xfrm>
            <a:off x="4339742" y="4914900"/>
            <a:ext cx="5193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$41.25</a:t>
            </a:r>
            <a:endParaRPr lang="en-US" sz="1000" dirty="0"/>
          </a:p>
        </p:txBody>
      </p:sp>
      <p:sp>
        <p:nvSpPr>
          <p:cNvPr id="53" name="Text 51"/>
          <p:cNvSpPr txBox="1"/>
          <p:nvPr/>
        </p:nvSpPr>
        <p:spPr>
          <a:xfrm>
            <a:off x="5187391" y="4914900"/>
            <a:ext cx="5193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$56.38</a:t>
            </a:r>
            <a:endParaRPr lang="en-US" sz="1000" dirty="0"/>
          </a:p>
        </p:txBody>
      </p:sp>
      <p:sp>
        <p:nvSpPr>
          <p:cNvPr id="54" name="Text 52"/>
          <p:cNvSpPr txBox="1"/>
          <p:nvPr/>
        </p:nvSpPr>
        <p:spPr>
          <a:xfrm>
            <a:off x="949147" y="5181905"/>
            <a:ext cx="5193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$70.82</a:t>
            </a:r>
            <a:endParaRPr lang="en-US" sz="1000" dirty="0"/>
          </a:p>
        </p:txBody>
      </p:sp>
      <p:sp>
        <p:nvSpPr>
          <p:cNvPr id="55" name="Text 53"/>
          <p:cNvSpPr txBox="1"/>
          <p:nvPr/>
        </p:nvSpPr>
        <p:spPr>
          <a:xfrm>
            <a:off x="771754" y="5600700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OPEX</a:t>
            </a:r>
            <a:endParaRPr lang="en-US" sz="900" dirty="0"/>
          </a:p>
        </p:txBody>
      </p:sp>
      <p:sp>
        <p:nvSpPr>
          <p:cNvPr id="56" name="Text 54"/>
          <p:cNvSpPr txBox="1"/>
          <p:nvPr/>
        </p:nvSpPr>
        <p:spPr>
          <a:xfrm>
            <a:off x="2717597" y="5600700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($3.00)</a:t>
            </a:r>
            <a:endParaRPr lang="en-US" sz="900" dirty="0"/>
          </a:p>
        </p:txBody>
      </p:sp>
      <p:sp>
        <p:nvSpPr>
          <p:cNvPr id="57" name="Text 55"/>
          <p:cNvSpPr txBox="1"/>
          <p:nvPr/>
        </p:nvSpPr>
        <p:spPr>
          <a:xfrm>
            <a:off x="3565246" y="5600700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($3.00)</a:t>
            </a:r>
            <a:endParaRPr lang="en-US" sz="900" dirty="0"/>
          </a:p>
        </p:txBody>
      </p:sp>
      <p:sp>
        <p:nvSpPr>
          <p:cNvPr id="58" name="Text 56"/>
          <p:cNvSpPr txBox="1"/>
          <p:nvPr/>
        </p:nvSpPr>
        <p:spPr>
          <a:xfrm>
            <a:off x="4412894" y="5600700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($4.40)</a:t>
            </a:r>
            <a:endParaRPr lang="en-US" sz="900" dirty="0"/>
          </a:p>
        </p:txBody>
      </p:sp>
      <p:sp>
        <p:nvSpPr>
          <p:cNvPr id="59" name="Text 57"/>
          <p:cNvSpPr txBox="1"/>
          <p:nvPr/>
        </p:nvSpPr>
        <p:spPr>
          <a:xfrm>
            <a:off x="5260543" y="5600700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($4.40)</a:t>
            </a:r>
            <a:endParaRPr lang="en-US" sz="900" dirty="0"/>
          </a:p>
        </p:txBody>
      </p:sp>
      <p:sp>
        <p:nvSpPr>
          <p:cNvPr id="60" name="Text 58"/>
          <p:cNvSpPr txBox="1"/>
          <p:nvPr/>
        </p:nvSpPr>
        <p:spPr>
          <a:xfrm>
            <a:off x="1022299" y="5829300"/>
            <a:ext cx="4480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($4.40)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694944" y="6143854"/>
            <a:ext cx="5009998" cy="685800"/>
          </a:xfrm>
          <a:prstGeom prst="roundRect">
            <a:avLst>
              <a:gd name="adj" fmla="val 7407"/>
            </a:avLst>
          </a:prstGeom>
          <a:solidFill>
            <a:srgbClr val="ECFDF5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694944" y="6143854"/>
            <a:ext cx="38405" cy="6858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 txBox="1"/>
          <p:nvPr/>
        </p:nvSpPr>
        <p:spPr>
          <a:xfrm>
            <a:off x="809244" y="6258154"/>
            <a:ext cx="58613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64E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EBITDA</a:t>
            </a:r>
            <a:endParaRPr lang="en-US" sz="1000" dirty="0"/>
          </a:p>
        </p:txBody>
      </p:sp>
      <p:pic>
        <p:nvPicPr>
          <p:cNvPr id="64" name="Image 0" descr="preencoded.png"/>
          <p:cNvPicPr>
            <a:picLocks noChangeAspect="1"/>
          </p:cNvPicPr>
          <p:nvPr/>
        </p:nvPicPr>
        <p:blipFill>
          <a:blip r:embed="rId3"/>
          <a:srcRect l="-133" r="-133"/>
          <a:stretch/>
        </p:blipFill>
        <p:spPr>
          <a:xfrm>
            <a:off x="1362456" y="6295644"/>
            <a:ext cx="85954" cy="114300"/>
          </a:xfrm>
          <a:prstGeom prst="rect">
            <a:avLst/>
          </a:prstGeom>
        </p:spPr>
      </p:pic>
      <p:sp>
        <p:nvSpPr>
          <p:cNvPr id="65" name="Text 62"/>
          <p:cNvSpPr txBox="1"/>
          <p:nvPr/>
        </p:nvSpPr>
        <p:spPr>
          <a:xfrm>
            <a:off x="2661818" y="6258154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$20.53</a:t>
            </a:r>
            <a:endParaRPr lang="en-US" sz="1000" dirty="0"/>
          </a:p>
        </p:txBody>
      </p:sp>
      <p:sp>
        <p:nvSpPr>
          <p:cNvPr id="66" name="Text 63"/>
          <p:cNvSpPr txBox="1"/>
          <p:nvPr/>
        </p:nvSpPr>
        <p:spPr>
          <a:xfrm>
            <a:off x="3503066" y="6258154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$26.65</a:t>
            </a:r>
            <a:endParaRPr lang="en-US" sz="1000" dirty="0"/>
          </a:p>
        </p:txBody>
      </p:sp>
      <p:sp>
        <p:nvSpPr>
          <p:cNvPr id="67" name="Text 64"/>
          <p:cNvSpPr txBox="1"/>
          <p:nvPr/>
        </p:nvSpPr>
        <p:spPr>
          <a:xfrm>
            <a:off x="4344314" y="6258154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$36.85</a:t>
            </a:r>
            <a:endParaRPr lang="en-US" sz="1000" dirty="0"/>
          </a:p>
        </p:txBody>
      </p:sp>
      <p:sp>
        <p:nvSpPr>
          <p:cNvPr id="68" name="Text 65"/>
          <p:cNvSpPr txBox="1"/>
          <p:nvPr/>
        </p:nvSpPr>
        <p:spPr>
          <a:xfrm>
            <a:off x="5186477" y="6258154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$51.99</a:t>
            </a:r>
            <a:endParaRPr lang="en-US" sz="1000" dirty="0"/>
          </a:p>
        </p:txBody>
      </p:sp>
      <p:sp>
        <p:nvSpPr>
          <p:cNvPr id="69" name="Text 66"/>
          <p:cNvSpPr txBox="1"/>
          <p:nvPr/>
        </p:nvSpPr>
        <p:spPr>
          <a:xfrm>
            <a:off x="979322" y="6524244"/>
            <a:ext cx="5294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$66.42</a:t>
            </a:r>
            <a:endParaRPr lang="en-US" sz="1000" dirty="0"/>
          </a:p>
        </p:txBody>
      </p:sp>
      <p:sp>
        <p:nvSpPr>
          <p:cNvPr id="70" name="Text 67"/>
          <p:cNvSpPr txBox="1"/>
          <p:nvPr/>
        </p:nvSpPr>
        <p:spPr>
          <a:xfrm>
            <a:off x="771754" y="7010705"/>
            <a:ext cx="98115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EBITDA MARGIN</a:t>
            </a:r>
            <a:endParaRPr lang="en-US" sz="900" dirty="0"/>
          </a:p>
        </p:txBody>
      </p:sp>
      <p:sp>
        <p:nvSpPr>
          <p:cNvPr id="71" name="Text 68"/>
          <p:cNvSpPr txBox="1"/>
          <p:nvPr/>
        </p:nvSpPr>
        <p:spPr>
          <a:xfrm>
            <a:off x="2675534" y="7019849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75.9%</a:t>
            </a:r>
            <a:endParaRPr lang="en-US" sz="1000" dirty="0"/>
          </a:p>
        </p:txBody>
      </p:sp>
      <p:sp>
        <p:nvSpPr>
          <p:cNvPr id="72" name="Text 69"/>
          <p:cNvSpPr txBox="1"/>
          <p:nvPr/>
        </p:nvSpPr>
        <p:spPr>
          <a:xfrm>
            <a:off x="3523183" y="7019849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78.2%</a:t>
            </a:r>
            <a:endParaRPr lang="en-US" sz="1000" dirty="0"/>
          </a:p>
        </p:txBody>
      </p:sp>
      <p:sp>
        <p:nvSpPr>
          <p:cNvPr id="73" name="Text 70"/>
          <p:cNvSpPr txBox="1"/>
          <p:nvPr/>
        </p:nvSpPr>
        <p:spPr>
          <a:xfrm>
            <a:off x="4370832" y="7019849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77.7%</a:t>
            </a:r>
            <a:endParaRPr lang="en-US" sz="1000" dirty="0"/>
          </a:p>
        </p:txBody>
      </p:sp>
      <p:sp>
        <p:nvSpPr>
          <p:cNvPr id="74" name="Text 71"/>
          <p:cNvSpPr txBox="1"/>
          <p:nvPr/>
        </p:nvSpPr>
        <p:spPr>
          <a:xfrm>
            <a:off x="5218481" y="7019849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80.2%</a:t>
            </a:r>
            <a:endParaRPr lang="en-US" sz="1000" dirty="0"/>
          </a:p>
        </p:txBody>
      </p:sp>
      <p:sp>
        <p:nvSpPr>
          <p:cNvPr id="75" name="Text 72"/>
          <p:cNvSpPr txBox="1"/>
          <p:nvPr/>
        </p:nvSpPr>
        <p:spPr>
          <a:xfrm>
            <a:off x="980237" y="7286854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81.6%</a:t>
            </a:r>
            <a:endParaRPr lang="en-US" sz="1000" dirty="0"/>
          </a:p>
        </p:txBody>
      </p:sp>
      <p:sp>
        <p:nvSpPr>
          <p:cNvPr id="76" name="Shape 73"/>
          <p:cNvSpPr/>
          <p:nvPr/>
        </p:nvSpPr>
        <p:spPr>
          <a:xfrm>
            <a:off x="694944" y="7552944"/>
            <a:ext cx="5009998" cy="724205"/>
          </a:xfrm>
          <a:prstGeom prst="roundRect">
            <a:avLst>
              <a:gd name="adj" fmla="val 13291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4"/>
          <p:cNvSpPr/>
          <p:nvPr/>
        </p:nvSpPr>
        <p:spPr>
          <a:xfrm>
            <a:off x="819302" y="7696505"/>
            <a:ext cx="228600" cy="228600"/>
          </a:xfrm>
          <a:prstGeom prst="roundRect">
            <a:avLst>
              <a:gd name="adj" fmla="val 400000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8" name="Image 1" descr="preencoded.png"/>
          <p:cNvPicPr>
            <a:picLocks noChangeAspect="1"/>
          </p:cNvPicPr>
          <p:nvPr/>
        </p:nvPicPr>
        <p:blipFill>
          <a:blip r:embed="rId4"/>
          <a:srcRect l="-5467" r="-5467"/>
          <a:stretch/>
        </p:blipFill>
        <p:spPr>
          <a:xfrm>
            <a:off x="909828" y="7753198"/>
            <a:ext cx="47549" cy="114300"/>
          </a:xfrm>
          <a:prstGeom prst="rect">
            <a:avLst/>
          </a:prstGeom>
        </p:spPr>
      </p:pic>
      <p:sp>
        <p:nvSpPr>
          <p:cNvPr id="79" name="Text 75"/>
          <p:cNvSpPr txBox="1"/>
          <p:nvPr/>
        </p:nvSpPr>
        <p:spPr>
          <a:xfrm>
            <a:off x="1162202" y="7677302"/>
            <a:ext cx="4506163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Shift in Year 3: </a:t>
            </a: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expansion launches 7 active revenue streams + insulin R&amp;D pipeline, nearly doubling annual revenue from Year 2 to Year 3 while maintaining &gt;77% margins.</a:t>
            </a:r>
            <a:endParaRPr lang="en-US" sz="900" dirty="0"/>
          </a:p>
        </p:txBody>
      </p:sp>
      <p:pic>
        <p:nvPicPr>
          <p:cNvPr id="80" name="Image 2" descr="preencoded.png"/>
          <p:cNvPicPr>
            <a:picLocks noChangeAspect="1"/>
          </p:cNvPicPr>
          <p:nvPr/>
        </p:nvPicPr>
        <p:blipFill>
          <a:blip r:embed="rId5"/>
          <a:srcRect l="-8" r="-8"/>
          <a:stretch/>
        </p:blipFill>
        <p:spPr>
          <a:xfrm>
            <a:off x="6409944" y="1886407"/>
            <a:ext cx="5162702" cy="2752344"/>
          </a:xfrm>
          <a:prstGeom prst="rect">
            <a:avLst/>
          </a:prstGeom>
        </p:spPr>
      </p:pic>
      <p:sp>
        <p:nvSpPr>
          <p:cNvPr id="81" name="Shape 76"/>
          <p:cNvSpPr/>
          <p:nvPr/>
        </p:nvSpPr>
        <p:spPr>
          <a:xfrm>
            <a:off x="6248095" y="5029200"/>
            <a:ext cx="2667305" cy="1218895"/>
          </a:xfrm>
          <a:prstGeom prst="roundRect">
            <a:avLst>
              <a:gd name="adj" fmla="val 7033"/>
            </a:avLst>
          </a:prstGeom>
          <a:solidFill>
            <a:srgbClr val="1118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Shape 77"/>
          <p:cNvSpPr/>
          <p:nvPr/>
        </p:nvSpPr>
        <p:spPr>
          <a:xfrm>
            <a:off x="8305495" y="4876495"/>
            <a:ext cx="761695" cy="761695"/>
          </a:xfrm>
          <a:prstGeom prst="rect">
            <a:avLst/>
          </a:prstGeom>
          <a:solidFill>
            <a:srgbClr val="1F2937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3" name="Text 78"/>
          <p:cNvSpPr txBox="1"/>
          <p:nvPr/>
        </p:nvSpPr>
        <p:spPr>
          <a:xfrm>
            <a:off x="6400800" y="5277002"/>
            <a:ext cx="2448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5-Year Cumulative EBITDA</a:t>
            </a:r>
            <a:endParaRPr lang="en-US" sz="900" dirty="0"/>
          </a:p>
        </p:txBody>
      </p:sp>
      <p:sp>
        <p:nvSpPr>
          <p:cNvPr id="84" name="Text 79"/>
          <p:cNvSpPr txBox="1"/>
          <p:nvPr/>
        </p:nvSpPr>
        <p:spPr>
          <a:xfrm>
            <a:off x="6400800" y="5467198"/>
            <a:ext cx="25767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34D3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$202.45M</a:t>
            </a:r>
            <a:endParaRPr lang="en-US" sz="2200" dirty="0"/>
          </a:p>
        </p:txBody>
      </p:sp>
      <p:sp>
        <p:nvSpPr>
          <p:cNvPr id="85" name="Text 80"/>
          <p:cNvSpPr txBox="1"/>
          <p:nvPr/>
        </p:nvSpPr>
        <p:spPr>
          <a:xfrm>
            <a:off x="6400800" y="5848502"/>
            <a:ext cx="2448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Average Margin: 79.5%</a:t>
            </a:r>
            <a:endParaRPr lang="en-US" sz="900" dirty="0"/>
          </a:p>
        </p:txBody>
      </p:sp>
      <p:sp>
        <p:nvSpPr>
          <p:cNvPr id="86" name="Shape 81"/>
          <p:cNvSpPr/>
          <p:nvPr/>
        </p:nvSpPr>
        <p:spPr>
          <a:xfrm>
            <a:off x="9068105" y="5029200"/>
            <a:ext cx="2667305" cy="1218895"/>
          </a:xfrm>
          <a:prstGeom prst="roundRect">
            <a:avLst>
              <a:gd name="adj" fmla="val 7033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7" name="Shape 82"/>
          <p:cNvSpPr/>
          <p:nvPr/>
        </p:nvSpPr>
        <p:spPr>
          <a:xfrm>
            <a:off x="11125505" y="4876495"/>
            <a:ext cx="761695" cy="761695"/>
          </a:xfrm>
          <a:prstGeom prst="rect">
            <a:avLst/>
          </a:prstGeom>
          <a:solidFill>
            <a:srgbClr val="3B82F6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8" name="Text 83"/>
          <p:cNvSpPr txBox="1"/>
          <p:nvPr/>
        </p:nvSpPr>
        <p:spPr>
          <a:xfrm>
            <a:off x="9219895" y="5305349"/>
            <a:ext cx="2448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5-Year ROI</a:t>
            </a:r>
            <a:endParaRPr lang="en-US" sz="900" dirty="0"/>
          </a:p>
        </p:txBody>
      </p:sp>
      <p:sp>
        <p:nvSpPr>
          <p:cNvPr id="89" name="Text 84"/>
          <p:cNvSpPr txBox="1"/>
          <p:nvPr/>
        </p:nvSpPr>
        <p:spPr>
          <a:xfrm>
            <a:off x="9219895" y="5495544"/>
            <a:ext cx="25767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1,334%</a:t>
            </a:r>
            <a:endParaRPr lang="en-US" sz="2200" dirty="0"/>
          </a:p>
        </p:txBody>
      </p:sp>
      <p:sp>
        <p:nvSpPr>
          <p:cNvPr id="90" name="Shape 85"/>
          <p:cNvSpPr/>
          <p:nvPr/>
        </p:nvSpPr>
        <p:spPr>
          <a:xfrm>
            <a:off x="9219895" y="5915254"/>
            <a:ext cx="2361895" cy="57607"/>
          </a:xfrm>
          <a:prstGeom prst="roundRect">
            <a:avLst>
              <a:gd name="adj" fmla="val 1587307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1" name="Shape 86"/>
          <p:cNvSpPr/>
          <p:nvPr/>
        </p:nvSpPr>
        <p:spPr>
          <a:xfrm>
            <a:off x="9219895" y="5915254"/>
            <a:ext cx="2361895" cy="57607"/>
          </a:xfrm>
          <a:prstGeom prst="roundRect">
            <a:avLst>
              <a:gd name="adj" fmla="val 158730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2" name="Shape 87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3" name="Shape 88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89"/>
          <p:cNvSpPr txBox="1"/>
          <p:nvPr/>
        </p:nvSpPr>
        <p:spPr>
          <a:xfrm>
            <a:off x="457200" y="6596482"/>
            <a:ext cx="2563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95" name="Text 90"/>
          <p:cNvSpPr txBox="1"/>
          <p:nvPr/>
        </p:nvSpPr>
        <p:spPr>
          <a:xfrm>
            <a:off x="7720279" y="6596482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28700"/>
            <a:ext cx="12191695" cy="19202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228600"/>
            <a:ext cx="65727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Operational Infrastructure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418795"/>
            <a:ext cx="674370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Facility Specifications &amp; Operations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8617306" y="267005"/>
            <a:ext cx="13432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Footprint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8488375" y="418795"/>
            <a:ext cx="14721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30,000</a:t>
            </a:r>
            <a:r>
              <a:rPr lang="en-US" sz="13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 ft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10104120" y="323698"/>
            <a:ext cx="9144" cy="381305"/>
          </a:xfrm>
          <a:prstGeom prst="rect">
            <a:avLst/>
          </a:prstGeom>
          <a:solidFill>
            <a:srgbClr val="D1D5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10180015" y="304495"/>
            <a:ext cx="1562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Location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10123322" y="457200"/>
            <a:ext cx="16194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 City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57200" y="1352398"/>
            <a:ext cx="3610051" cy="3019349"/>
          </a:xfrm>
          <a:prstGeom prst="roundRect">
            <a:avLst>
              <a:gd name="adj" fmla="val 1146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1352398"/>
            <a:ext cx="3610051" cy="38405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85800" y="1619402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rcRect l="-1282" r="-1282"/>
          <a:stretch/>
        </p:blipFill>
        <p:spPr>
          <a:xfrm>
            <a:off x="767182" y="1714500"/>
            <a:ext cx="219456" cy="190195"/>
          </a:xfrm>
          <a:prstGeom prst="rect">
            <a:avLst/>
          </a:prstGeom>
        </p:spPr>
      </p:pic>
      <p:sp>
        <p:nvSpPr>
          <p:cNvPr id="18" name="Text 15"/>
          <p:cNvSpPr txBox="1"/>
          <p:nvPr/>
        </p:nvSpPr>
        <p:spPr>
          <a:xfrm>
            <a:off x="1181405" y="1676095"/>
            <a:ext cx="18480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Rearing Capacity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685800" y="2152498"/>
            <a:ext cx="3152851" cy="875995"/>
          </a:xfrm>
          <a:prstGeom prst="roundRect">
            <a:avLst>
              <a:gd name="adj" fmla="val 9077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 txBox="1"/>
          <p:nvPr/>
        </p:nvSpPr>
        <p:spPr>
          <a:xfrm>
            <a:off x="838505" y="2305202"/>
            <a:ext cx="29343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Tray Configuration</a:t>
            </a:r>
            <a:endParaRPr lang="en-US" sz="900" dirty="0"/>
          </a:p>
        </p:txBody>
      </p:sp>
      <p:sp>
        <p:nvSpPr>
          <p:cNvPr id="21" name="Text 18"/>
          <p:cNvSpPr txBox="1"/>
          <p:nvPr/>
        </p:nvSpPr>
        <p:spPr>
          <a:xfrm>
            <a:off x="838505" y="2495398"/>
            <a:ext cx="310530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27,180</a:t>
            </a: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Units</a:t>
            </a:r>
            <a:endParaRPr lang="en-US" sz="2700" dirty="0"/>
          </a:p>
        </p:txBody>
      </p:sp>
      <p:sp>
        <p:nvSpPr>
          <p:cNvPr id="22" name="Shape 19"/>
          <p:cNvSpPr/>
          <p:nvPr/>
        </p:nvSpPr>
        <p:spPr>
          <a:xfrm>
            <a:off x="685800" y="3181198"/>
            <a:ext cx="1524305" cy="895198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 txBox="1"/>
          <p:nvPr/>
        </p:nvSpPr>
        <p:spPr>
          <a:xfrm>
            <a:off x="767182" y="3305556"/>
            <a:ext cx="13624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Small Trays</a:t>
            </a:r>
            <a:endParaRPr lang="en-US" sz="900" dirty="0"/>
          </a:p>
        </p:txBody>
      </p:sp>
      <p:sp>
        <p:nvSpPr>
          <p:cNvPr id="24" name="Text 21"/>
          <p:cNvSpPr txBox="1"/>
          <p:nvPr/>
        </p:nvSpPr>
        <p:spPr>
          <a:xfrm>
            <a:off x="737921" y="3457346"/>
            <a:ext cx="14200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14,670</a:t>
            </a:r>
            <a:endParaRPr lang="en-US" sz="1500" dirty="0"/>
          </a:p>
        </p:txBody>
      </p:sp>
      <p:sp>
        <p:nvSpPr>
          <p:cNvPr id="25" name="Text 22"/>
          <p:cNvSpPr txBox="1"/>
          <p:nvPr/>
        </p:nvSpPr>
        <p:spPr>
          <a:xfrm>
            <a:off x="752551" y="3724351"/>
            <a:ext cx="13908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Neonate Stage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2318004" y="3181198"/>
            <a:ext cx="1524305" cy="895198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 txBox="1"/>
          <p:nvPr/>
        </p:nvSpPr>
        <p:spPr>
          <a:xfrm>
            <a:off x="2398471" y="3305556"/>
            <a:ext cx="13624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Large Trays</a:t>
            </a:r>
            <a:endParaRPr lang="en-US" sz="900" dirty="0"/>
          </a:p>
        </p:txBody>
      </p:sp>
      <p:sp>
        <p:nvSpPr>
          <p:cNvPr id="28" name="Text 25"/>
          <p:cNvSpPr txBox="1"/>
          <p:nvPr/>
        </p:nvSpPr>
        <p:spPr>
          <a:xfrm>
            <a:off x="2370125" y="3457346"/>
            <a:ext cx="14200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12,510</a:t>
            </a:r>
            <a:endParaRPr lang="en-US" sz="1500" dirty="0"/>
          </a:p>
        </p:txBody>
      </p:sp>
      <p:sp>
        <p:nvSpPr>
          <p:cNvPr id="29" name="Text 26"/>
          <p:cNvSpPr txBox="1"/>
          <p:nvPr/>
        </p:nvSpPr>
        <p:spPr>
          <a:xfrm>
            <a:off x="2384755" y="3724351"/>
            <a:ext cx="13908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Finishing Stage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57200" y="4595774"/>
            <a:ext cx="3610051" cy="2210105"/>
          </a:xfrm>
          <a:prstGeom prst="roundRect">
            <a:avLst>
              <a:gd name="adj" fmla="val 2140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457200" y="4595774"/>
            <a:ext cx="3610051" cy="3840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685800" y="4862779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0898" y="4957877"/>
            <a:ext cx="190195" cy="190195"/>
          </a:xfrm>
          <a:prstGeom prst="rect">
            <a:avLst/>
          </a:prstGeom>
        </p:spPr>
      </p:pic>
      <p:sp>
        <p:nvSpPr>
          <p:cNvPr id="34" name="Text 30"/>
          <p:cNvSpPr txBox="1"/>
          <p:nvPr/>
        </p:nvSpPr>
        <p:spPr>
          <a:xfrm>
            <a:off x="1181405" y="4919472"/>
            <a:ext cx="17053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Climate Control</a:t>
            </a:r>
            <a:endParaRPr lang="en-US" sz="1500" dirty="0"/>
          </a:p>
        </p:txBody>
      </p:sp>
      <p:sp>
        <p:nvSpPr>
          <p:cNvPr id="35" name="Shape 31"/>
          <p:cNvSpPr/>
          <p:nvPr/>
        </p:nvSpPr>
        <p:spPr>
          <a:xfrm>
            <a:off x="761695" y="5395874"/>
            <a:ext cx="952805" cy="952805"/>
          </a:xfrm>
          <a:prstGeom prst="ellipse">
            <a:avLst/>
          </a:prstGeom>
          <a:noFill/>
          <a:ln w="50800">
            <a:solidFill>
              <a:srgbClr val="34D399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32"/>
          <p:cNvSpPr txBox="1"/>
          <p:nvPr/>
        </p:nvSpPr>
        <p:spPr>
          <a:xfrm>
            <a:off x="718718" y="6424574"/>
            <a:ext cx="10387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Temperature</a:t>
            </a:r>
            <a:endParaRPr lang="en-US" sz="900" dirty="0"/>
          </a:p>
        </p:txBody>
      </p:sp>
      <p:sp>
        <p:nvSpPr>
          <p:cNvPr id="37" name="Shape 33"/>
          <p:cNvSpPr/>
          <p:nvPr/>
        </p:nvSpPr>
        <p:spPr>
          <a:xfrm>
            <a:off x="2255825" y="5682082"/>
            <a:ext cx="9144" cy="60990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4"/>
          <p:cNvSpPr/>
          <p:nvPr/>
        </p:nvSpPr>
        <p:spPr>
          <a:xfrm>
            <a:off x="2806294" y="5395874"/>
            <a:ext cx="952805" cy="952805"/>
          </a:xfrm>
          <a:prstGeom prst="ellipse">
            <a:avLst/>
          </a:prstGeom>
          <a:noFill/>
          <a:ln w="50800">
            <a:solidFill>
              <a:srgbClr val="60A5FA"/>
            </a:solidFill>
            <a:prstDash val="solid"/>
          </a:ln>
          <a:effectLst>
            <a:outerShdw blurRad="50800" dist="254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 txBox="1"/>
          <p:nvPr/>
        </p:nvSpPr>
        <p:spPr>
          <a:xfrm>
            <a:off x="2763317" y="6424574"/>
            <a:ext cx="10387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Rel. Humidity</a:t>
            </a:r>
            <a:endParaRPr lang="en-US" sz="900" dirty="0"/>
          </a:p>
        </p:txBody>
      </p:sp>
      <p:sp>
        <p:nvSpPr>
          <p:cNvPr id="40" name="Shape 36"/>
          <p:cNvSpPr/>
          <p:nvPr/>
        </p:nvSpPr>
        <p:spPr>
          <a:xfrm>
            <a:off x="4292194" y="1352398"/>
            <a:ext cx="3610051" cy="761695"/>
          </a:xfrm>
          <a:prstGeom prst="roundRect">
            <a:avLst>
              <a:gd name="adj" fmla="val 18007"/>
            </a:avLst>
          </a:prstGeom>
          <a:solidFill>
            <a:srgbClr val="1F2937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Text 37"/>
          <p:cNvSpPr txBox="1"/>
          <p:nvPr/>
        </p:nvSpPr>
        <p:spPr>
          <a:xfrm>
            <a:off x="4444898" y="1505102"/>
            <a:ext cx="34344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Equipment Stack</a:t>
            </a:r>
            <a:endParaRPr lang="en-US" sz="1300" dirty="0"/>
          </a:p>
        </p:txBody>
      </p:sp>
      <p:sp>
        <p:nvSpPr>
          <p:cNvPr id="42" name="Text 38"/>
          <p:cNvSpPr txBox="1"/>
          <p:nvPr/>
        </p:nvSpPr>
        <p:spPr>
          <a:xfrm>
            <a:off x="4444898" y="1809598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Pharmaceutical-grade extraction infrastructure</a:t>
            </a:r>
            <a:endParaRPr lang="en-US" sz="900" dirty="0"/>
          </a:p>
        </p:txBody>
      </p:sp>
      <p:sp>
        <p:nvSpPr>
          <p:cNvPr id="43" name="Shape 39"/>
          <p:cNvSpPr/>
          <p:nvPr/>
        </p:nvSpPr>
        <p:spPr>
          <a:xfrm>
            <a:off x="4292194" y="2343607"/>
            <a:ext cx="3610051" cy="1067105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0"/>
          <p:cNvSpPr/>
          <p:nvPr/>
        </p:nvSpPr>
        <p:spPr>
          <a:xfrm>
            <a:off x="4292194" y="2343607"/>
            <a:ext cx="38405" cy="10671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1"/>
          <p:cNvSpPr txBox="1"/>
          <p:nvPr/>
        </p:nvSpPr>
        <p:spPr>
          <a:xfrm>
            <a:off x="4483303" y="249539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Analytical Laboratory</a:t>
            </a:r>
            <a:endParaRPr lang="en-US" sz="1200" dirty="0"/>
          </a:p>
        </p:txBody>
      </p:sp>
      <p:sp>
        <p:nvSpPr>
          <p:cNvPr id="46" name="Text 42"/>
          <p:cNvSpPr txBox="1"/>
          <p:nvPr/>
        </p:nvSpPr>
        <p:spPr>
          <a:xfrm>
            <a:off x="4483303" y="2762402"/>
            <a:ext cx="18004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HPLC, LC-MS/MS, GC-MS</a:t>
            </a:r>
            <a:endParaRPr lang="en-US" sz="900" dirty="0"/>
          </a:p>
        </p:txBody>
      </p:sp>
      <p:sp>
        <p:nvSpPr>
          <p:cNvPr id="47" name="Shape 43"/>
          <p:cNvSpPr/>
          <p:nvPr/>
        </p:nvSpPr>
        <p:spPr>
          <a:xfrm>
            <a:off x="7192670" y="2495398"/>
            <a:ext cx="562356" cy="228600"/>
          </a:xfrm>
          <a:prstGeom prst="roundRect">
            <a:avLst>
              <a:gd name="adj" fmla="val 66667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4"/>
          <p:cNvSpPr/>
          <p:nvPr/>
        </p:nvSpPr>
        <p:spPr>
          <a:xfrm>
            <a:off x="4483303" y="2991002"/>
            <a:ext cx="638251" cy="267005"/>
          </a:xfrm>
          <a:prstGeom prst="roundRect">
            <a:avLst>
              <a:gd name="adj" fmla="val 48924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5"/>
          <p:cNvSpPr/>
          <p:nvPr/>
        </p:nvSpPr>
        <p:spPr>
          <a:xfrm>
            <a:off x="5196535" y="2991002"/>
            <a:ext cx="476402" cy="267005"/>
          </a:xfrm>
          <a:prstGeom prst="roundRect">
            <a:avLst>
              <a:gd name="adj" fmla="val 48924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46"/>
          <p:cNvSpPr/>
          <p:nvPr/>
        </p:nvSpPr>
        <p:spPr>
          <a:xfrm>
            <a:off x="4292194" y="3562502"/>
            <a:ext cx="3610051" cy="1067105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Shape 47"/>
          <p:cNvSpPr/>
          <p:nvPr/>
        </p:nvSpPr>
        <p:spPr>
          <a:xfrm>
            <a:off x="4292194" y="3562502"/>
            <a:ext cx="38405" cy="1067105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8"/>
          <p:cNvSpPr txBox="1"/>
          <p:nvPr/>
        </p:nvSpPr>
        <p:spPr>
          <a:xfrm>
            <a:off x="4483303" y="3715207"/>
            <a:ext cx="18772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Microwave Dispersion</a:t>
            </a:r>
            <a:endParaRPr lang="en-US" sz="1200" dirty="0"/>
          </a:p>
        </p:txBody>
      </p:sp>
      <p:sp>
        <p:nvSpPr>
          <p:cNvPr id="53" name="Text 49"/>
          <p:cNvSpPr txBox="1"/>
          <p:nvPr/>
        </p:nvSpPr>
        <p:spPr>
          <a:xfrm>
            <a:off x="4483303" y="3981298"/>
            <a:ext cx="18480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High-efficiency extraction unit</a:t>
            </a:r>
            <a:endParaRPr lang="en-US" sz="900" dirty="0"/>
          </a:p>
        </p:txBody>
      </p:sp>
      <p:pic>
        <p:nvPicPr>
          <p:cNvPr id="54" name="Image 2" descr="preencoded.png"/>
          <p:cNvPicPr>
            <a:picLocks noChangeAspect="1"/>
          </p:cNvPicPr>
          <p:nvPr/>
        </p:nvPicPr>
        <p:blipFill>
          <a:blip r:embed="rId5"/>
          <a:srcRect l="-4743" r="-4743"/>
          <a:stretch/>
        </p:blipFill>
        <p:spPr>
          <a:xfrm>
            <a:off x="7308799" y="3715207"/>
            <a:ext cx="437998" cy="457200"/>
          </a:xfrm>
          <a:prstGeom prst="rect">
            <a:avLst/>
          </a:prstGeom>
        </p:spPr>
      </p:pic>
      <p:sp>
        <p:nvSpPr>
          <p:cNvPr id="55" name="Text 50"/>
          <p:cNvSpPr txBox="1"/>
          <p:nvPr/>
        </p:nvSpPr>
        <p:spPr>
          <a:xfrm>
            <a:off x="4483303" y="4248302"/>
            <a:ext cx="33814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Enhances chitin recovery &amp; yield</a:t>
            </a:r>
            <a:endParaRPr lang="en-US" sz="1200" dirty="0"/>
          </a:p>
        </p:txBody>
      </p:sp>
      <p:sp>
        <p:nvSpPr>
          <p:cNvPr id="56" name="Shape 51"/>
          <p:cNvSpPr/>
          <p:nvPr/>
        </p:nvSpPr>
        <p:spPr>
          <a:xfrm>
            <a:off x="4292194" y="4781398"/>
            <a:ext cx="3610051" cy="761695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Shape 52"/>
          <p:cNvSpPr/>
          <p:nvPr/>
        </p:nvSpPr>
        <p:spPr>
          <a:xfrm>
            <a:off x="4292194" y="4781398"/>
            <a:ext cx="38405" cy="761695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3"/>
          <p:cNvSpPr txBox="1"/>
          <p:nvPr/>
        </p:nvSpPr>
        <p:spPr>
          <a:xfrm>
            <a:off x="4483303" y="4934102"/>
            <a:ext cx="16962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Wet Processing</a:t>
            </a:r>
            <a:endParaRPr lang="en-US" sz="1200" dirty="0"/>
          </a:p>
        </p:txBody>
      </p:sp>
      <p:sp>
        <p:nvSpPr>
          <p:cNvPr id="59" name="Text 54"/>
          <p:cNvSpPr txBox="1"/>
          <p:nvPr/>
        </p:nvSpPr>
        <p:spPr>
          <a:xfrm>
            <a:off x="4483303" y="5201107"/>
            <a:ext cx="16669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Enzymatic hydrolysis reactors</a:t>
            </a:r>
            <a:endParaRPr lang="en-US" sz="900" dirty="0"/>
          </a:p>
        </p:txBody>
      </p:sp>
      <p:pic>
        <p:nvPicPr>
          <p:cNvPr id="60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89597" y="4934102"/>
            <a:ext cx="457200" cy="457200"/>
          </a:xfrm>
          <a:prstGeom prst="rect">
            <a:avLst/>
          </a:prstGeom>
        </p:spPr>
      </p:pic>
      <p:sp>
        <p:nvSpPr>
          <p:cNvPr id="61" name="Shape 55"/>
          <p:cNvSpPr/>
          <p:nvPr/>
        </p:nvSpPr>
        <p:spPr>
          <a:xfrm>
            <a:off x="4292194" y="5695798"/>
            <a:ext cx="3610051" cy="761695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2" name="Shape 56"/>
          <p:cNvSpPr/>
          <p:nvPr/>
        </p:nvSpPr>
        <p:spPr>
          <a:xfrm>
            <a:off x="4292194" y="5695798"/>
            <a:ext cx="38405" cy="761695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7"/>
          <p:cNvSpPr txBox="1"/>
          <p:nvPr/>
        </p:nvSpPr>
        <p:spPr>
          <a:xfrm>
            <a:off x="4483303" y="5848502"/>
            <a:ext cx="16294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Drying Systems</a:t>
            </a:r>
            <a:endParaRPr lang="en-US" sz="1200" dirty="0"/>
          </a:p>
        </p:txBody>
      </p:sp>
      <p:sp>
        <p:nvSpPr>
          <p:cNvPr id="64" name="Text 58"/>
          <p:cNvSpPr txBox="1"/>
          <p:nvPr/>
        </p:nvSpPr>
        <p:spPr>
          <a:xfrm>
            <a:off x="4483303" y="6115507"/>
            <a:ext cx="16002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Spray drying &amp; lyophilization</a:t>
            </a:r>
            <a:endParaRPr lang="en-US" sz="900" dirty="0"/>
          </a:p>
        </p:txBody>
      </p:sp>
      <p:pic>
        <p:nvPicPr>
          <p:cNvPr id="65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89597" y="5848502"/>
            <a:ext cx="457200" cy="457200"/>
          </a:xfrm>
          <a:prstGeom prst="rect">
            <a:avLst/>
          </a:prstGeom>
        </p:spPr>
      </p:pic>
      <p:sp>
        <p:nvSpPr>
          <p:cNvPr id="66" name="Shape 59"/>
          <p:cNvSpPr/>
          <p:nvPr/>
        </p:nvSpPr>
        <p:spPr>
          <a:xfrm>
            <a:off x="8128102" y="1352398"/>
            <a:ext cx="3610051" cy="3914546"/>
          </a:xfrm>
          <a:prstGeom prst="roundRect">
            <a:avLst>
              <a:gd name="adj" fmla="val 802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" name="Shape 60"/>
          <p:cNvSpPr/>
          <p:nvPr/>
        </p:nvSpPr>
        <p:spPr>
          <a:xfrm>
            <a:off x="8356702" y="1580998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8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28025" y="1676095"/>
            <a:ext cx="237744" cy="190195"/>
          </a:xfrm>
          <a:prstGeom prst="rect">
            <a:avLst/>
          </a:prstGeom>
        </p:spPr>
      </p:pic>
      <p:sp>
        <p:nvSpPr>
          <p:cNvPr id="69" name="Text 61"/>
          <p:cNvSpPr txBox="1"/>
          <p:nvPr/>
        </p:nvSpPr>
        <p:spPr>
          <a:xfrm>
            <a:off x="8852306" y="1638605"/>
            <a:ext cx="16294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Human Capital</a:t>
            </a:r>
            <a:endParaRPr lang="en-US" sz="1500" dirty="0"/>
          </a:p>
        </p:txBody>
      </p:sp>
      <p:sp>
        <p:nvSpPr>
          <p:cNvPr id="70" name="Shape 62"/>
          <p:cNvSpPr/>
          <p:nvPr/>
        </p:nvSpPr>
        <p:spPr>
          <a:xfrm>
            <a:off x="8356702" y="4172407"/>
            <a:ext cx="3152851" cy="866851"/>
          </a:xfrm>
          <a:prstGeom prst="roundRect">
            <a:avLst>
              <a:gd name="adj" fmla="val 9273"/>
            </a:avLst>
          </a:prstGeom>
          <a:solidFill>
            <a:srgbClr val="EEF2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Text 63"/>
          <p:cNvSpPr txBox="1"/>
          <p:nvPr/>
        </p:nvSpPr>
        <p:spPr>
          <a:xfrm>
            <a:off x="8509406" y="4324198"/>
            <a:ext cx="29343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730A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Advantage</a:t>
            </a:r>
            <a:endParaRPr lang="en-US" sz="900" dirty="0"/>
          </a:p>
        </p:txBody>
      </p:sp>
      <p:sp>
        <p:nvSpPr>
          <p:cNvPr id="72" name="Text 64"/>
          <p:cNvSpPr txBox="1"/>
          <p:nvPr/>
        </p:nvSpPr>
        <p:spPr>
          <a:xfrm>
            <a:off x="8509406" y="4515307"/>
            <a:ext cx="294802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12E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 labor cost approx. 30% of US equivalent for skilled biotech workforce.</a:t>
            </a:r>
            <a:endParaRPr lang="en-US" sz="1000" dirty="0"/>
          </a:p>
        </p:txBody>
      </p:sp>
      <p:sp>
        <p:nvSpPr>
          <p:cNvPr id="73" name="Shape 65"/>
          <p:cNvSpPr/>
          <p:nvPr/>
        </p:nvSpPr>
        <p:spPr>
          <a:xfrm>
            <a:off x="8128102" y="5490972"/>
            <a:ext cx="3610051" cy="1314907"/>
          </a:xfrm>
          <a:prstGeom prst="roundRect">
            <a:avLst>
              <a:gd name="adj" fmla="val 604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66"/>
          <p:cNvSpPr txBox="1"/>
          <p:nvPr/>
        </p:nvSpPr>
        <p:spPr>
          <a:xfrm>
            <a:off x="8365846" y="5729630"/>
            <a:ext cx="32342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Throughput Target</a:t>
            </a:r>
            <a:endParaRPr lang="en-US" sz="1000" dirty="0"/>
          </a:p>
        </p:txBody>
      </p:sp>
      <p:sp>
        <p:nvSpPr>
          <p:cNvPr id="75" name="Text 67"/>
          <p:cNvSpPr txBox="1"/>
          <p:nvPr/>
        </p:nvSpPr>
        <p:spPr>
          <a:xfrm>
            <a:off x="8365846" y="6072530"/>
            <a:ext cx="96743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45.7</a:t>
            </a:r>
            <a:endParaRPr lang="en-US" sz="2200" dirty="0"/>
          </a:p>
        </p:txBody>
      </p:sp>
      <p:sp>
        <p:nvSpPr>
          <p:cNvPr id="76" name="Text 68"/>
          <p:cNvSpPr txBox="1"/>
          <p:nvPr/>
        </p:nvSpPr>
        <p:spPr>
          <a:xfrm>
            <a:off x="8365846" y="6415430"/>
            <a:ext cx="838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MT Waste In</a:t>
            </a:r>
            <a:endParaRPr lang="en-US" sz="900" dirty="0"/>
          </a:p>
        </p:txBody>
      </p:sp>
      <p:pic>
        <p:nvPicPr>
          <p:cNvPr id="77" name="Image 6" descr="preencoded.png"/>
          <p:cNvPicPr>
            <a:picLocks noChangeAspect="1"/>
          </p:cNvPicPr>
          <p:nvPr/>
        </p:nvPicPr>
        <p:blipFill>
          <a:blip r:embed="rId9"/>
          <a:srcRect l="-1648" r="-1648"/>
          <a:stretch/>
        </p:blipFill>
        <p:spPr>
          <a:xfrm>
            <a:off x="9706356" y="6224321"/>
            <a:ext cx="171907" cy="190195"/>
          </a:xfrm>
          <a:prstGeom prst="rect">
            <a:avLst/>
          </a:prstGeom>
        </p:spPr>
      </p:pic>
      <p:sp>
        <p:nvSpPr>
          <p:cNvPr id="78" name="Text 69"/>
          <p:cNvSpPr txBox="1"/>
          <p:nvPr/>
        </p:nvSpPr>
        <p:spPr>
          <a:xfrm>
            <a:off x="10256825" y="6072530"/>
            <a:ext cx="12435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11.3</a:t>
            </a:r>
            <a:endParaRPr lang="en-US" sz="2200" dirty="0"/>
          </a:p>
        </p:txBody>
      </p:sp>
      <p:sp>
        <p:nvSpPr>
          <p:cNvPr id="79" name="Text 70"/>
          <p:cNvSpPr txBox="1"/>
          <p:nvPr/>
        </p:nvSpPr>
        <p:spPr>
          <a:xfrm>
            <a:off x="10385755" y="6415430"/>
            <a:ext cx="11146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MT Product Out</a:t>
            </a:r>
            <a:endParaRPr lang="en-US" sz="900" dirty="0"/>
          </a:p>
        </p:txBody>
      </p:sp>
      <p:sp>
        <p:nvSpPr>
          <p:cNvPr id="80" name="Text 71"/>
          <p:cNvSpPr txBox="1"/>
          <p:nvPr/>
        </p:nvSpPr>
        <p:spPr>
          <a:xfrm>
            <a:off x="899770" y="5596128"/>
            <a:ext cx="6858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28°C</a:t>
            </a:r>
            <a:endParaRPr lang="en-US" sz="1800" dirty="0"/>
          </a:p>
        </p:txBody>
      </p:sp>
      <p:sp>
        <p:nvSpPr>
          <p:cNvPr id="81" name="Text 72"/>
          <p:cNvSpPr txBox="1"/>
          <p:nvPr/>
        </p:nvSpPr>
        <p:spPr>
          <a:xfrm>
            <a:off x="993038" y="5919826"/>
            <a:ext cx="49560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± 1°C</a:t>
            </a:r>
            <a:endParaRPr lang="en-US" sz="1200" dirty="0"/>
          </a:p>
        </p:txBody>
      </p:sp>
      <p:sp>
        <p:nvSpPr>
          <p:cNvPr id="82" name="Text 73"/>
          <p:cNvSpPr txBox="1"/>
          <p:nvPr/>
        </p:nvSpPr>
        <p:spPr>
          <a:xfrm>
            <a:off x="2963570" y="5596128"/>
            <a:ext cx="6483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65%</a:t>
            </a:r>
            <a:endParaRPr lang="en-US" sz="1800" dirty="0"/>
          </a:p>
        </p:txBody>
      </p:sp>
      <p:sp>
        <p:nvSpPr>
          <p:cNvPr id="83" name="Text 74"/>
          <p:cNvSpPr txBox="1"/>
          <p:nvPr/>
        </p:nvSpPr>
        <p:spPr>
          <a:xfrm>
            <a:off x="3055925" y="5919826"/>
            <a:ext cx="457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± 5%</a:t>
            </a:r>
            <a:endParaRPr lang="en-US" sz="1200" dirty="0"/>
          </a:p>
        </p:txBody>
      </p:sp>
      <p:sp>
        <p:nvSpPr>
          <p:cNvPr id="84" name="Text 75"/>
          <p:cNvSpPr txBox="1"/>
          <p:nvPr/>
        </p:nvSpPr>
        <p:spPr>
          <a:xfrm>
            <a:off x="7268566" y="2523744"/>
            <a:ext cx="4956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$1.52M</a:t>
            </a:r>
            <a:endParaRPr lang="en-US" sz="900" dirty="0"/>
          </a:p>
        </p:txBody>
      </p:sp>
      <p:sp>
        <p:nvSpPr>
          <p:cNvPr id="85" name="Text 76"/>
          <p:cNvSpPr txBox="1"/>
          <p:nvPr/>
        </p:nvSpPr>
        <p:spPr>
          <a:xfrm>
            <a:off x="4559198" y="3019349"/>
            <a:ext cx="600761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QA/QC</a:t>
            </a:r>
            <a:endParaRPr lang="en-US" sz="1200" dirty="0"/>
          </a:p>
        </p:txBody>
      </p:sp>
      <p:sp>
        <p:nvSpPr>
          <p:cNvPr id="86" name="Text 77"/>
          <p:cNvSpPr txBox="1"/>
          <p:nvPr/>
        </p:nvSpPr>
        <p:spPr>
          <a:xfrm>
            <a:off x="5273345" y="3019349"/>
            <a:ext cx="4389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R&amp;D</a:t>
            </a:r>
            <a:endParaRPr lang="en-US" sz="1200" dirty="0"/>
          </a:p>
        </p:txBody>
      </p:sp>
      <p:sp>
        <p:nvSpPr>
          <p:cNvPr id="87" name="Shape 78"/>
          <p:cNvSpPr/>
          <p:nvPr/>
        </p:nvSpPr>
        <p:spPr>
          <a:xfrm>
            <a:off x="8356702" y="2190902"/>
            <a:ext cx="38405" cy="761695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79"/>
          <p:cNvSpPr txBox="1"/>
          <p:nvPr/>
        </p:nvSpPr>
        <p:spPr>
          <a:xfrm>
            <a:off x="8546897" y="2190902"/>
            <a:ext cx="30623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Team</a:t>
            </a:r>
            <a:endParaRPr lang="en-US" sz="1000" dirty="0"/>
          </a:p>
        </p:txBody>
      </p:sp>
      <p:sp>
        <p:nvSpPr>
          <p:cNvPr id="89" name="Text 80"/>
          <p:cNvSpPr txBox="1"/>
          <p:nvPr/>
        </p:nvSpPr>
        <p:spPr>
          <a:xfrm>
            <a:off x="8546897" y="2381098"/>
            <a:ext cx="321960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28</a:t>
            </a:r>
            <a:r>
              <a:rPr lang="en-US" sz="13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FTE</a:t>
            </a:r>
            <a:endParaRPr lang="en-US" sz="2700" dirty="0"/>
          </a:p>
        </p:txBody>
      </p:sp>
      <p:sp>
        <p:nvSpPr>
          <p:cNvPr id="90" name="Text 81"/>
          <p:cNvSpPr txBox="1"/>
          <p:nvPr/>
        </p:nvSpPr>
        <p:spPr>
          <a:xfrm>
            <a:off x="8546897" y="2800807"/>
            <a:ext cx="30486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Operations, Lab, Rearing</a:t>
            </a:r>
            <a:endParaRPr lang="en-US" sz="900" dirty="0"/>
          </a:p>
        </p:txBody>
      </p:sp>
      <p:sp>
        <p:nvSpPr>
          <p:cNvPr id="91" name="Shape 82"/>
          <p:cNvSpPr/>
          <p:nvPr/>
        </p:nvSpPr>
        <p:spPr>
          <a:xfrm>
            <a:off x="8356702" y="3181198"/>
            <a:ext cx="38405" cy="76169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83"/>
          <p:cNvSpPr txBox="1"/>
          <p:nvPr/>
        </p:nvSpPr>
        <p:spPr>
          <a:xfrm>
            <a:off x="8546897" y="3181198"/>
            <a:ext cx="30623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Team</a:t>
            </a:r>
            <a:endParaRPr lang="en-US" sz="1000" dirty="0"/>
          </a:p>
        </p:txBody>
      </p:sp>
      <p:sp>
        <p:nvSpPr>
          <p:cNvPr id="93" name="Text 84"/>
          <p:cNvSpPr txBox="1"/>
          <p:nvPr/>
        </p:nvSpPr>
        <p:spPr>
          <a:xfrm>
            <a:off x="8546897" y="3372307"/>
            <a:ext cx="321960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47857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42</a:t>
            </a:r>
            <a:r>
              <a:rPr lang="en-US" sz="1300" b="1" dirty="0">
                <a:solidFill>
                  <a:srgbClr val="6B7280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FTE</a:t>
            </a:r>
            <a:endParaRPr lang="en-US" sz="2700" dirty="0"/>
          </a:p>
        </p:txBody>
      </p:sp>
      <p:sp>
        <p:nvSpPr>
          <p:cNvPr id="94" name="Text 85"/>
          <p:cNvSpPr txBox="1"/>
          <p:nvPr/>
        </p:nvSpPr>
        <p:spPr>
          <a:xfrm>
            <a:off x="8546897" y="3791102"/>
            <a:ext cx="30486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Expansion &amp; Ag Tech</a:t>
            </a:r>
            <a:endParaRPr lang="en-US" sz="900" dirty="0"/>
          </a:p>
        </p:txBody>
      </p:sp>
      <p:sp>
        <p:nvSpPr>
          <p:cNvPr id="95" name="Shape 86"/>
          <p:cNvSpPr/>
          <p:nvPr/>
        </p:nvSpPr>
        <p:spPr>
          <a:xfrm>
            <a:off x="0" y="7110374"/>
            <a:ext cx="12191695" cy="1618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6" name="Shape 87"/>
          <p:cNvSpPr/>
          <p:nvPr/>
        </p:nvSpPr>
        <p:spPr>
          <a:xfrm>
            <a:off x="0" y="7110374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88"/>
          <p:cNvSpPr txBox="1"/>
          <p:nvPr/>
        </p:nvSpPr>
        <p:spPr>
          <a:xfrm>
            <a:off x="457200" y="7119518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98" name="Text 89"/>
          <p:cNvSpPr txBox="1"/>
          <p:nvPr/>
        </p:nvSpPr>
        <p:spPr>
          <a:xfrm>
            <a:off x="7720279" y="7119518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0762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67105"/>
            <a:ext cx="1219169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304495"/>
            <a:ext cx="462503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Moat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533095"/>
            <a:ext cx="478231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Competitive Advantages</a:t>
            </a:r>
            <a:endParaRPr lang="en-US" sz="27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 t="-45" b="-45"/>
          <a:stretch/>
        </p:blipFill>
        <p:spPr>
          <a:xfrm>
            <a:off x="9603943" y="666598"/>
            <a:ext cx="256946" cy="228600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9937699" y="647395"/>
            <a:ext cx="194310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Leadership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0" y="1076249"/>
            <a:ext cx="12191695" cy="6334049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57200" y="1304849"/>
            <a:ext cx="2704795" cy="182880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57200" y="1304849"/>
            <a:ext cx="2704795" cy="3840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09905" y="1495044"/>
            <a:ext cx="342900" cy="342900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rcRect t="-842" b="-842"/>
          <a:stretch/>
        </p:blipFill>
        <p:spPr>
          <a:xfrm>
            <a:off x="685800" y="1580998"/>
            <a:ext cx="190195" cy="171907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2008937" y="1495044"/>
            <a:ext cx="1009498" cy="267005"/>
          </a:xfrm>
          <a:prstGeom prst="roundRect">
            <a:avLst>
              <a:gd name="adj" fmla="val 342465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 txBox="1"/>
          <p:nvPr/>
        </p:nvSpPr>
        <p:spPr>
          <a:xfrm>
            <a:off x="609905" y="1962302"/>
            <a:ext cx="25292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Diversified Revenue</a:t>
            </a:r>
            <a:endParaRPr lang="en-US" sz="1300" dirty="0"/>
          </a:p>
        </p:txBody>
      </p:sp>
      <p:sp>
        <p:nvSpPr>
          <p:cNvPr id="18" name="Text 14"/>
          <p:cNvSpPr txBox="1"/>
          <p:nvPr/>
        </p:nvSpPr>
        <p:spPr>
          <a:xfrm>
            <a:off x="609905" y="2695651"/>
            <a:ext cx="248625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Spanning 6 industries. No product &gt;33% revenue.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3314700" y="1304849"/>
            <a:ext cx="2704795" cy="182880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3314700" y="1304849"/>
            <a:ext cx="2704795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3467405" y="1495044"/>
            <a:ext cx="342900" cy="342900"/>
          </a:xfrm>
          <a:prstGeom prst="ellipse">
            <a:avLst/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rcRect l="-760" r="-760"/>
          <a:stretch/>
        </p:blipFill>
        <p:spPr>
          <a:xfrm>
            <a:off x="3562502" y="1580998"/>
            <a:ext cx="152705" cy="171907"/>
          </a:xfrm>
          <a:prstGeom prst="rect">
            <a:avLst/>
          </a:prstGeom>
        </p:spPr>
      </p:pic>
      <p:sp>
        <p:nvSpPr>
          <p:cNvPr id="23" name="Shape 18"/>
          <p:cNvSpPr/>
          <p:nvPr/>
        </p:nvSpPr>
        <p:spPr>
          <a:xfrm>
            <a:off x="5053889" y="1495044"/>
            <a:ext cx="819302" cy="267005"/>
          </a:xfrm>
          <a:prstGeom prst="roundRect">
            <a:avLst>
              <a:gd name="adj" fmla="val 342465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9"/>
          <p:cNvSpPr txBox="1"/>
          <p:nvPr/>
        </p:nvSpPr>
        <p:spPr>
          <a:xfrm>
            <a:off x="3467405" y="1962302"/>
            <a:ext cx="25292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Pharma-Grade Specs</a:t>
            </a:r>
            <a:endParaRPr lang="en-US" sz="1300" dirty="0"/>
          </a:p>
        </p:txBody>
      </p:sp>
      <p:sp>
        <p:nvSpPr>
          <p:cNvPr id="25" name="Text 20"/>
          <p:cNvSpPr txBox="1"/>
          <p:nvPr/>
        </p:nvSpPr>
        <p:spPr>
          <a:xfrm>
            <a:off x="3467405" y="2695651"/>
            <a:ext cx="248625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HPLC/LC-MS analytics ensure strict purity standards.</a:t>
            </a:r>
            <a:endParaRPr lang="en-US" sz="900" dirty="0"/>
          </a:p>
        </p:txBody>
      </p:sp>
      <p:sp>
        <p:nvSpPr>
          <p:cNvPr id="26" name="Shape 21"/>
          <p:cNvSpPr/>
          <p:nvPr/>
        </p:nvSpPr>
        <p:spPr>
          <a:xfrm>
            <a:off x="6172200" y="1304849"/>
            <a:ext cx="2704795" cy="182880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2"/>
          <p:cNvSpPr/>
          <p:nvPr/>
        </p:nvSpPr>
        <p:spPr>
          <a:xfrm>
            <a:off x="6172200" y="1304849"/>
            <a:ext cx="2704795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3"/>
          <p:cNvSpPr/>
          <p:nvPr/>
        </p:nvSpPr>
        <p:spPr>
          <a:xfrm>
            <a:off x="6324905" y="1495044"/>
            <a:ext cx="342900" cy="342900"/>
          </a:xfrm>
          <a:prstGeom prst="ellipse">
            <a:avLst/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rcRect l="-1064" r="-1064"/>
          <a:stretch/>
        </p:blipFill>
        <p:spPr>
          <a:xfrm>
            <a:off x="6386170" y="1580998"/>
            <a:ext cx="219456" cy="171907"/>
          </a:xfrm>
          <a:prstGeom prst="rect">
            <a:avLst/>
          </a:prstGeom>
        </p:spPr>
      </p:pic>
      <p:sp>
        <p:nvSpPr>
          <p:cNvPr id="30" name="Shape 24"/>
          <p:cNvSpPr/>
          <p:nvPr/>
        </p:nvSpPr>
        <p:spPr>
          <a:xfrm>
            <a:off x="7947965" y="1495044"/>
            <a:ext cx="780898" cy="267005"/>
          </a:xfrm>
          <a:prstGeom prst="roundRect">
            <a:avLst>
              <a:gd name="adj" fmla="val 342465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 txBox="1"/>
          <p:nvPr/>
        </p:nvSpPr>
        <p:spPr>
          <a:xfrm>
            <a:off x="6324905" y="1962302"/>
            <a:ext cx="25292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Dual-Source Strategy</a:t>
            </a:r>
            <a:endParaRPr lang="en-US" sz="1300" dirty="0"/>
          </a:p>
        </p:txBody>
      </p:sp>
      <p:sp>
        <p:nvSpPr>
          <p:cNvPr id="32" name="Text 26"/>
          <p:cNvSpPr txBox="1"/>
          <p:nvPr/>
        </p:nvSpPr>
        <p:spPr>
          <a:xfrm>
            <a:off x="6324905" y="2695651"/>
            <a:ext cx="248625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Insect + Vegan Chitosan covers all market segments.</a:t>
            </a:r>
            <a:endParaRPr lang="en-US" sz="900" dirty="0"/>
          </a:p>
        </p:txBody>
      </p:sp>
      <p:sp>
        <p:nvSpPr>
          <p:cNvPr id="33" name="Shape 27"/>
          <p:cNvSpPr/>
          <p:nvPr/>
        </p:nvSpPr>
        <p:spPr>
          <a:xfrm>
            <a:off x="9029700" y="1304849"/>
            <a:ext cx="2704795" cy="182880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8"/>
          <p:cNvSpPr/>
          <p:nvPr/>
        </p:nvSpPr>
        <p:spPr>
          <a:xfrm>
            <a:off x="9029700" y="1304849"/>
            <a:ext cx="2704795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29"/>
          <p:cNvSpPr/>
          <p:nvPr/>
        </p:nvSpPr>
        <p:spPr>
          <a:xfrm>
            <a:off x="9182405" y="1495044"/>
            <a:ext cx="342900" cy="342900"/>
          </a:xfrm>
          <a:prstGeom prst="ellipse">
            <a:avLst/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rcRect l="-760" r="-760"/>
          <a:stretch/>
        </p:blipFill>
        <p:spPr>
          <a:xfrm>
            <a:off x="9277502" y="1580998"/>
            <a:ext cx="152705" cy="171907"/>
          </a:xfrm>
          <a:prstGeom prst="rect">
            <a:avLst/>
          </a:prstGeom>
        </p:spPr>
      </p:pic>
      <p:sp>
        <p:nvSpPr>
          <p:cNvPr id="37" name="Shape 30"/>
          <p:cNvSpPr/>
          <p:nvPr/>
        </p:nvSpPr>
        <p:spPr>
          <a:xfrm>
            <a:off x="10732313" y="1495044"/>
            <a:ext cx="857707" cy="267005"/>
          </a:xfrm>
          <a:prstGeom prst="roundRect">
            <a:avLst>
              <a:gd name="adj" fmla="val 342465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1"/>
          <p:cNvSpPr txBox="1"/>
          <p:nvPr/>
        </p:nvSpPr>
        <p:spPr>
          <a:xfrm>
            <a:off x="9182405" y="1962302"/>
            <a:ext cx="25292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Proven Technology</a:t>
            </a:r>
            <a:endParaRPr lang="en-US" sz="1300" dirty="0"/>
          </a:p>
        </p:txBody>
      </p:sp>
      <p:sp>
        <p:nvSpPr>
          <p:cNvPr id="39" name="Text 32"/>
          <p:cNvSpPr txBox="1"/>
          <p:nvPr/>
        </p:nvSpPr>
        <p:spPr>
          <a:xfrm>
            <a:off x="9182405" y="2695651"/>
            <a:ext cx="248625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Validated extraction efficiency &gt;90% deacetylation.</a:t>
            </a:r>
            <a:endParaRPr lang="en-US" sz="900" dirty="0"/>
          </a:p>
        </p:txBody>
      </p:sp>
      <p:sp>
        <p:nvSpPr>
          <p:cNvPr id="40" name="Shape 33"/>
          <p:cNvSpPr/>
          <p:nvPr/>
        </p:nvSpPr>
        <p:spPr>
          <a:xfrm>
            <a:off x="457200" y="3362249"/>
            <a:ext cx="11277295" cy="3819449"/>
          </a:xfrm>
          <a:prstGeom prst="roundRect">
            <a:avLst>
              <a:gd name="adj" fmla="val 716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4"/>
          <p:cNvSpPr/>
          <p:nvPr/>
        </p:nvSpPr>
        <p:spPr>
          <a:xfrm>
            <a:off x="685800" y="3933749"/>
            <a:ext cx="1082009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5"/>
          <p:cNvSpPr txBox="1"/>
          <p:nvPr/>
        </p:nvSpPr>
        <p:spPr>
          <a:xfrm>
            <a:off x="685800" y="3590849"/>
            <a:ext cx="49441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Guatemala Advantage vs. Global Competitors</a:t>
            </a:r>
            <a:endParaRPr lang="en-US" sz="1500" dirty="0"/>
          </a:p>
        </p:txBody>
      </p:sp>
      <p:sp>
        <p:nvSpPr>
          <p:cNvPr id="43" name="Shape 36"/>
          <p:cNvSpPr/>
          <p:nvPr/>
        </p:nvSpPr>
        <p:spPr>
          <a:xfrm>
            <a:off x="7310628" y="36667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37"/>
          <p:cNvSpPr txBox="1"/>
          <p:nvPr/>
        </p:nvSpPr>
        <p:spPr>
          <a:xfrm>
            <a:off x="7463333" y="3648456"/>
            <a:ext cx="14575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 (Promecens)</a:t>
            </a:r>
            <a:endParaRPr lang="en-US" sz="900" dirty="0"/>
          </a:p>
        </p:txBody>
      </p:sp>
      <p:sp>
        <p:nvSpPr>
          <p:cNvPr id="45" name="Shape 38"/>
          <p:cNvSpPr/>
          <p:nvPr/>
        </p:nvSpPr>
        <p:spPr>
          <a:xfrm>
            <a:off x="8983980" y="36667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93C5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39"/>
          <p:cNvSpPr txBox="1"/>
          <p:nvPr/>
        </p:nvSpPr>
        <p:spPr>
          <a:xfrm>
            <a:off x="9136685" y="3648456"/>
            <a:ext cx="9811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 Competitors</a:t>
            </a:r>
            <a:endParaRPr lang="en-US" sz="900" dirty="0"/>
          </a:p>
        </p:txBody>
      </p:sp>
      <p:sp>
        <p:nvSpPr>
          <p:cNvPr id="47" name="Shape 40"/>
          <p:cNvSpPr/>
          <p:nvPr/>
        </p:nvSpPr>
        <p:spPr>
          <a:xfrm>
            <a:off x="10177272" y="36667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Text 41"/>
          <p:cNvSpPr txBox="1"/>
          <p:nvPr/>
        </p:nvSpPr>
        <p:spPr>
          <a:xfrm>
            <a:off x="10329977" y="3648456"/>
            <a:ext cx="1267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EU/Asia Competitors</a:t>
            </a:r>
            <a:endParaRPr lang="en-US" sz="900" dirty="0"/>
          </a:p>
        </p:txBody>
      </p:sp>
      <p:sp>
        <p:nvSpPr>
          <p:cNvPr id="49" name="Shape 42"/>
          <p:cNvSpPr/>
          <p:nvPr/>
        </p:nvSpPr>
        <p:spPr>
          <a:xfrm>
            <a:off x="4958791" y="4095598"/>
            <a:ext cx="914400" cy="190195"/>
          </a:xfrm>
          <a:prstGeom prst="roundRect">
            <a:avLst>
              <a:gd name="adj" fmla="val 96154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43"/>
          <p:cNvSpPr/>
          <p:nvPr/>
        </p:nvSpPr>
        <p:spPr>
          <a:xfrm>
            <a:off x="10597896" y="4095598"/>
            <a:ext cx="914400" cy="190195"/>
          </a:xfrm>
          <a:prstGeom prst="roundRect">
            <a:avLst>
              <a:gd name="adj" fmla="val 96154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Shape 44"/>
          <p:cNvSpPr/>
          <p:nvPr/>
        </p:nvSpPr>
        <p:spPr>
          <a:xfrm>
            <a:off x="5041087" y="5639105"/>
            <a:ext cx="828446" cy="190195"/>
          </a:xfrm>
          <a:prstGeom prst="roundRect">
            <a:avLst>
              <a:gd name="adj" fmla="val 96154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45"/>
          <p:cNvSpPr/>
          <p:nvPr/>
        </p:nvSpPr>
        <p:spPr>
          <a:xfrm>
            <a:off x="10502798" y="5639105"/>
            <a:ext cx="1009498" cy="190195"/>
          </a:xfrm>
          <a:prstGeom prst="roundRect">
            <a:avLst>
              <a:gd name="adj" fmla="val 96154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46"/>
          <p:cNvSpPr txBox="1"/>
          <p:nvPr/>
        </p:nvSpPr>
        <p:spPr>
          <a:xfrm>
            <a:off x="2084832" y="1524305"/>
            <a:ext cx="9720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RESILIENCE</a:t>
            </a:r>
            <a:endParaRPr lang="en-US" sz="1200" dirty="0"/>
          </a:p>
        </p:txBody>
      </p:sp>
      <p:sp>
        <p:nvSpPr>
          <p:cNvPr id="54" name="Text 47"/>
          <p:cNvSpPr txBox="1"/>
          <p:nvPr/>
        </p:nvSpPr>
        <p:spPr>
          <a:xfrm>
            <a:off x="609905" y="2257654"/>
            <a:ext cx="438912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</a:t>
            </a:r>
            <a:endParaRPr lang="en-US" sz="1800" dirty="0"/>
          </a:p>
        </p:txBody>
      </p:sp>
      <p:sp>
        <p:nvSpPr>
          <p:cNvPr id="55" name="Text 48"/>
          <p:cNvSpPr txBox="1"/>
          <p:nvPr/>
        </p:nvSpPr>
        <p:spPr>
          <a:xfrm>
            <a:off x="908914" y="2381098"/>
            <a:ext cx="6099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STREAMS</a:t>
            </a:r>
            <a:endParaRPr lang="en-US" sz="900" dirty="0"/>
          </a:p>
        </p:txBody>
      </p:sp>
      <p:sp>
        <p:nvSpPr>
          <p:cNvPr id="56" name="Text 49"/>
          <p:cNvSpPr txBox="1"/>
          <p:nvPr/>
        </p:nvSpPr>
        <p:spPr>
          <a:xfrm>
            <a:off x="5129784" y="1524305"/>
            <a:ext cx="7818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QUALITY</a:t>
            </a:r>
            <a:endParaRPr lang="en-US" sz="1200" dirty="0"/>
          </a:p>
        </p:txBody>
      </p:sp>
      <p:sp>
        <p:nvSpPr>
          <p:cNvPr id="57" name="Text 50"/>
          <p:cNvSpPr txBox="1"/>
          <p:nvPr/>
        </p:nvSpPr>
        <p:spPr>
          <a:xfrm>
            <a:off x="3467405" y="2257654"/>
            <a:ext cx="981151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$1.52M</a:t>
            </a:r>
            <a:endParaRPr lang="en-US" sz="1800" dirty="0"/>
          </a:p>
        </p:txBody>
      </p:sp>
      <p:sp>
        <p:nvSpPr>
          <p:cNvPr id="58" name="Text 51"/>
          <p:cNvSpPr txBox="1"/>
          <p:nvPr/>
        </p:nvSpPr>
        <p:spPr>
          <a:xfrm>
            <a:off x="4308653" y="2381098"/>
            <a:ext cx="3145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</a:t>
            </a:r>
            <a:endParaRPr lang="en-US" sz="900" dirty="0"/>
          </a:p>
        </p:txBody>
      </p:sp>
      <p:sp>
        <p:nvSpPr>
          <p:cNvPr id="59" name="Text 52"/>
          <p:cNvSpPr txBox="1"/>
          <p:nvPr/>
        </p:nvSpPr>
        <p:spPr>
          <a:xfrm>
            <a:off x="8024774" y="1524305"/>
            <a:ext cx="7434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</a:t>
            </a:r>
            <a:endParaRPr lang="en-US" sz="1200" dirty="0"/>
          </a:p>
        </p:txBody>
      </p:sp>
      <p:sp>
        <p:nvSpPr>
          <p:cNvPr id="60" name="Text 53"/>
          <p:cNvSpPr txBox="1"/>
          <p:nvPr/>
        </p:nvSpPr>
        <p:spPr>
          <a:xfrm>
            <a:off x="6324905" y="2257654"/>
            <a:ext cx="77175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</a:t>
            </a:r>
            <a:endParaRPr lang="en-US" sz="1800" dirty="0"/>
          </a:p>
        </p:txBody>
      </p:sp>
      <p:sp>
        <p:nvSpPr>
          <p:cNvPr id="61" name="Text 54"/>
          <p:cNvSpPr txBox="1"/>
          <p:nvPr/>
        </p:nvSpPr>
        <p:spPr>
          <a:xfrm>
            <a:off x="6960413" y="2381098"/>
            <a:ext cx="6958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COVERAGE</a:t>
            </a:r>
            <a:endParaRPr lang="en-US" sz="900" dirty="0"/>
          </a:p>
        </p:txBody>
      </p:sp>
      <p:sp>
        <p:nvSpPr>
          <p:cNvPr id="62" name="Text 55"/>
          <p:cNvSpPr txBox="1"/>
          <p:nvPr/>
        </p:nvSpPr>
        <p:spPr>
          <a:xfrm>
            <a:off x="10808208" y="1524305"/>
            <a:ext cx="8193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EFFICACY</a:t>
            </a:r>
            <a:endParaRPr lang="en-US" sz="1200" dirty="0"/>
          </a:p>
        </p:txBody>
      </p:sp>
      <p:sp>
        <p:nvSpPr>
          <p:cNvPr id="63" name="Text 56"/>
          <p:cNvSpPr txBox="1"/>
          <p:nvPr/>
        </p:nvSpPr>
        <p:spPr>
          <a:xfrm>
            <a:off x="9182405" y="2257654"/>
            <a:ext cx="838505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53.5%</a:t>
            </a:r>
            <a:endParaRPr lang="en-US" sz="1800" dirty="0"/>
          </a:p>
        </p:txBody>
      </p:sp>
      <p:sp>
        <p:nvSpPr>
          <p:cNvPr id="64" name="Text 57"/>
          <p:cNvSpPr txBox="1"/>
          <p:nvPr/>
        </p:nvSpPr>
        <p:spPr>
          <a:xfrm>
            <a:off x="9883750" y="2381098"/>
            <a:ext cx="40965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YIELD</a:t>
            </a:r>
            <a:endParaRPr lang="en-US" sz="900" dirty="0"/>
          </a:p>
        </p:txBody>
      </p:sp>
      <p:pic>
        <p:nvPicPr>
          <p:cNvPr id="65" name="Image 5" descr="preencoded.png"/>
          <p:cNvPicPr>
            <a:picLocks noChangeAspect="1"/>
          </p:cNvPicPr>
          <p:nvPr/>
        </p:nvPicPr>
        <p:blipFill>
          <a:blip r:embed="rId8"/>
          <a:srcRect l="-1507" r="-1507"/>
          <a:stretch/>
        </p:blipFill>
        <p:spPr>
          <a:xfrm>
            <a:off x="685800" y="4122115"/>
            <a:ext cx="171907" cy="133502"/>
          </a:xfrm>
          <a:prstGeom prst="rect">
            <a:avLst/>
          </a:prstGeom>
        </p:spPr>
      </p:pic>
      <p:sp>
        <p:nvSpPr>
          <p:cNvPr id="66" name="Text 58"/>
          <p:cNvSpPr txBox="1"/>
          <p:nvPr/>
        </p:nvSpPr>
        <p:spPr>
          <a:xfrm>
            <a:off x="933602" y="4095598"/>
            <a:ext cx="192938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Labor Costs (28 FTE)</a:t>
            </a:r>
            <a:endParaRPr lang="en-US" sz="1000" dirty="0"/>
          </a:p>
        </p:txBody>
      </p:sp>
      <p:sp>
        <p:nvSpPr>
          <p:cNvPr id="67" name="Text 59"/>
          <p:cNvSpPr txBox="1"/>
          <p:nvPr/>
        </p:nvSpPr>
        <p:spPr>
          <a:xfrm>
            <a:off x="5035601" y="4105656"/>
            <a:ext cx="8485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70% SAVINGS</a:t>
            </a:r>
            <a:endParaRPr lang="en-US" sz="900" dirty="0"/>
          </a:p>
        </p:txBody>
      </p:sp>
      <p:pic>
        <p:nvPicPr>
          <p:cNvPr id="68" name="Image 6" descr="preencoded.png"/>
          <p:cNvPicPr>
            <a:picLocks noChangeAspect="1"/>
          </p:cNvPicPr>
          <p:nvPr/>
        </p:nvPicPr>
        <p:blipFill>
          <a:blip r:embed="rId9"/>
          <a:srcRect l="-837" r="-837"/>
          <a:stretch/>
        </p:blipFill>
        <p:spPr>
          <a:xfrm>
            <a:off x="6324905" y="4122115"/>
            <a:ext cx="152705" cy="133502"/>
          </a:xfrm>
          <a:prstGeom prst="rect">
            <a:avLst/>
          </a:prstGeom>
        </p:spPr>
      </p:pic>
      <p:sp>
        <p:nvSpPr>
          <p:cNvPr id="69" name="Text 60"/>
          <p:cNvSpPr txBox="1"/>
          <p:nvPr/>
        </p:nvSpPr>
        <p:spPr>
          <a:xfrm>
            <a:off x="6553505" y="4095598"/>
            <a:ext cx="17483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Production COGS</a:t>
            </a:r>
            <a:endParaRPr lang="en-US" sz="1000" dirty="0"/>
          </a:p>
        </p:txBody>
      </p:sp>
      <p:sp>
        <p:nvSpPr>
          <p:cNvPr id="70" name="Text 61"/>
          <p:cNvSpPr txBox="1"/>
          <p:nvPr/>
        </p:nvSpPr>
        <p:spPr>
          <a:xfrm>
            <a:off x="10673791" y="4105656"/>
            <a:ext cx="8485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40% SAVINGS</a:t>
            </a:r>
            <a:endParaRPr lang="en-US" sz="900" dirty="0"/>
          </a:p>
        </p:txBody>
      </p:sp>
      <p:pic>
        <p:nvPicPr>
          <p:cNvPr id="71" name="Image 7" descr="preencoded.png"/>
          <p:cNvPicPr>
            <a:picLocks noChangeAspect="1"/>
          </p:cNvPicPr>
          <p:nvPr/>
        </p:nvPicPr>
        <p:blipFill>
          <a:blip r:embed="rId10"/>
          <a:srcRect l="-1507" r="-1507"/>
          <a:stretch/>
        </p:blipFill>
        <p:spPr>
          <a:xfrm>
            <a:off x="685800" y="5664708"/>
            <a:ext cx="171907" cy="133502"/>
          </a:xfrm>
          <a:prstGeom prst="rect">
            <a:avLst/>
          </a:prstGeom>
        </p:spPr>
      </p:pic>
      <p:sp>
        <p:nvSpPr>
          <p:cNvPr id="72" name="Text 62"/>
          <p:cNvSpPr txBox="1"/>
          <p:nvPr/>
        </p:nvSpPr>
        <p:spPr>
          <a:xfrm>
            <a:off x="933602" y="5639105"/>
            <a:ext cx="201533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Shipping Time to US Markets</a:t>
            </a:r>
            <a:endParaRPr lang="en-US" sz="1000" dirty="0"/>
          </a:p>
        </p:txBody>
      </p:sp>
      <p:sp>
        <p:nvSpPr>
          <p:cNvPr id="73" name="Text 63"/>
          <p:cNvSpPr txBox="1"/>
          <p:nvPr/>
        </p:nvSpPr>
        <p:spPr>
          <a:xfrm>
            <a:off x="5117897" y="5648249"/>
            <a:ext cx="7626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85% FASTER</a:t>
            </a:r>
            <a:endParaRPr lang="en-US" sz="900" dirty="0"/>
          </a:p>
        </p:txBody>
      </p:sp>
      <p:pic>
        <p:nvPicPr>
          <p:cNvPr id="74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324905" y="5664708"/>
            <a:ext cx="133502" cy="133502"/>
          </a:xfrm>
          <a:prstGeom prst="rect">
            <a:avLst/>
          </a:prstGeom>
        </p:spPr>
      </p:pic>
      <p:sp>
        <p:nvSpPr>
          <p:cNvPr id="75" name="Text 64"/>
          <p:cNvSpPr txBox="1"/>
          <p:nvPr/>
        </p:nvSpPr>
        <p:spPr>
          <a:xfrm>
            <a:off x="6534302" y="5639105"/>
            <a:ext cx="20820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Time Zone Difference (US EST)</a:t>
            </a:r>
            <a:endParaRPr lang="en-US" sz="1000" dirty="0"/>
          </a:p>
        </p:txBody>
      </p:sp>
      <p:sp>
        <p:nvSpPr>
          <p:cNvPr id="76" name="Text 65"/>
          <p:cNvSpPr txBox="1"/>
          <p:nvPr/>
        </p:nvSpPr>
        <p:spPr>
          <a:xfrm>
            <a:off x="10578694" y="5648249"/>
            <a:ext cx="9436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REAL-TIME OPS</a:t>
            </a:r>
            <a:endParaRPr lang="en-US" sz="900" dirty="0"/>
          </a:p>
        </p:txBody>
      </p:sp>
      <p:sp>
        <p:nvSpPr>
          <p:cNvPr id="77" name="Text 66"/>
          <p:cNvSpPr txBox="1"/>
          <p:nvPr/>
        </p:nvSpPr>
        <p:spPr>
          <a:xfrm>
            <a:off x="685800" y="4324198"/>
            <a:ext cx="6958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</a:t>
            </a:r>
            <a:endParaRPr lang="en-US" sz="900" dirty="0"/>
          </a:p>
        </p:txBody>
      </p:sp>
      <p:sp>
        <p:nvSpPr>
          <p:cNvPr id="78" name="Text 67"/>
          <p:cNvSpPr txBox="1"/>
          <p:nvPr/>
        </p:nvSpPr>
        <p:spPr>
          <a:xfrm>
            <a:off x="5469026" y="4324198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$0.85M</a:t>
            </a:r>
            <a:endParaRPr lang="en-US" sz="900" dirty="0"/>
          </a:p>
        </p:txBody>
      </p:sp>
      <p:sp>
        <p:nvSpPr>
          <p:cNvPr id="79" name="Shape 68"/>
          <p:cNvSpPr/>
          <p:nvPr/>
        </p:nvSpPr>
        <p:spPr>
          <a:xfrm>
            <a:off x="685800" y="449610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0" name="Shape 69"/>
          <p:cNvSpPr/>
          <p:nvPr/>
        </p:nvSpPr>
        <p:spPr>
          <a:xfrm>
            <a:off x="685800" y="4496105"/>
            <a:ext cx="1505102" cy="114300"/>
          </a:xfrm>
          <a:prstGeom prst="roundRect">
            <a:avLst>
              <a:gd name="adj" fmla="val 800000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1" name="Text 70"/>
          <p:cNvSpPr txBox="1"/>
          <p:nvPr/>
        </p:nvSpPr>
        <p:spPr>
          <a:xfrm>
            <a:off x="685800" y="4686300"/>
            <a:ext cx="715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EU Average</a:t>
            </a:r>
            <a:endParaRPr lang="en-US" sz="900" dirty="0"/>
          </a:p>
        </p:txBody>
      </p:sp>
      <p:sp>
        <p:nvSpPr>
          <p:cNvPr id="82" name="Text 71"/>
          <p:cNvSpPr txBox="1"/>
          <p:nvPr/>
        </p:nvSpPr>
        <p:spPr>
          <a:xfrm>
            <a:off x="5469026" y="4686300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$2.40M</a:t>
            </a:r>
            <a:endParaRPr lang="en-US" sz="900" dirty="0"/>
          </a:p>
        </p:txBody>
      </p:sp>
      <p:sp>
        <p:nvSpPr>
          <p:cNvPr id="83" name="Shape 72"/>
          <p:cNvSpPr/>
          <p:nvPr/>
        </p:nvSpPr>
        <p:spPr>
          <a:xfrm>
            <a:off x="685800" y="4858207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4" name="Shape 73"/>
          <p:cNvSpPr/>
          <p:nvPr/>
        </p:nvSpPr>
        <p:spPr>
          <a:xfrm>
            <a:off x="685800" y="4858207"/>
            <a:ext cx="4257446" cy="114300"/>
          </a:xfrm>
          <a:prstGeom prst="roundRect">
            <a:avLst>
              <a:gd name="adj" fmla="val 8000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5" name="Text 74"/>
          <p:cNvSpPr txBox="1"/>
          <p:nvPr/>
        </p:nvSpPr>
        <p:spPr>
          <a:xfrm>
            <a:off x="685800" y="5048402"/>
            <a:ext cx="715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 Average</a:t>
            </a:r>
            <a:endParaRPr lang="en-US" sz="900" dirty="0"/>
          </a:p>
        </p:txBody>
      </p:sp>
      <p:sp>
        <p:nvSpPr>
          <p:cNvPr id="86" name="Text 75"/>
          <p:cNvSpPr txBox="1"/>
          <p:nvPr/>
        </p:nvSpPr>
        <p:spPr>
          <a:xfrm>
            <a:off x="5469026" y="5048402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$2.90M</a:t>
            </a:r>
            <a:endParaRPr lang="en-US" sz="900" dirty="0"/>
          </a:p>
        </p:txBody>
      </p:sp>
      <p:sp>
        <p:nvSpPr>
          <p:cNvPr id="87" name="Shape 76"/>
          <p:cNvSpPr/>
          <p:nvPr/>
        </p:nvSpPr>
        <p:spPr>
          <a:xfrm>
            <a:off x="685800" y="521939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8" name="Shape 77"/>
          <p:cNvSpPr/>
          <p:nvPr/>
        </p:nvSpPr>
        <p:spPr>
          <a:xfrm>
            <a:off x="685800" y="521939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93C5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9" name="Text 78"/>
          <p:cNvSpPr txBox="1"/>
          <p:nvPr/>
        </p:nvSpPr>
        <p:spPr>
          <a:xfrm>
            <a:off x="6324905" y="4324198"/>
            <a:ext cx="6958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</a:t>
            </a:r>
            <a:endParaRPr lang="en-US" sz="900" dirty="0"/>
          </a:p>
        </p:txBody>
      </p:sp>
      <p:sp>
        <p:nvSpPr>
          <p:cNvPr id="90" name="Text 79"/>
          <p:cNvSpPr txBox="1"/>
          <p:nvPr/>
        </p:nvSpPr>
        <p:spPr>
          <a:xfrm>
            <a:off x="11108131" y="4324198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$3.52M</a:t>
            </a:r>
            <a:endParaRPr lang="en-US" sz="900" dirty="0"/>
          </a:p>
        </p:txBody>
      </p:sp>
      <p:sp>
        <p:nvSpPr>
          <p:cNvPr id="91" name="Shape 80"/>
          <p:cNvSpPr/>
          <p:nvPr/>
        </p:nvSpPr>
        <p:spPr>
          <a:xfrm>
            <a:off x="6324905" y="449610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2" name="Shape 81"/>
          <p:cNvSpPr/>
          <p:nvPr/>
        </p:nvSpPr>
        <p:spPr>
          <a:xfrm>
            <a:off x="6324905" y="4496105"/>
            <a:ext cx="3114446" cy="114300"/>
          </a:xfrm>
          <a:prstGeom prst="roundRect">
            <a:avLst>
              <a:gd name="adj" fmla="val 800000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3" name="Text 82"/>
          <p:cNvSpPr txBox="1"/>
          <p:nvPr/>
        </p:nvSpPr>
        <p:spPr>
          <a:xfrm>
            <a:off x="6324905" y="4686300"/>
            <a:ext cx="8961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EU Competitor</a:t>
            </a:r>
            <a:endParaRPr lang="en-US" sz="900" dirty="0"/>
          </a:p>
        </p:txBody>
      </p:sp>
      <p:sp>
        <p:nvSpPr>
          <p:cNvPr id="94" name="Text 83"/>
          <p:cNvSpPr txBox="1"/>
          <p:nvPr/>
        </p:nvSpPr>
        <p:spPr>
          <a:xfrm>
            <a:off x="11108131" y="4686300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$4.90M</a:t>
            </a:r>
            <a:endParaRPr lang="en-US" sz="900" dirty="0"/>
          </a:p>
        </p:txBody>
      </p:sp>
      <p:sp>
        <p:nvSpPr>
          <p:cNvPr id="95" name="Shape 84"/>
          <p:cNvSpPr/>
          <p:nvPr/>
        </p:nvSpPr>
        <p:spPr>
          <a:xfrm>
            <a:off x="6324905" y="4858207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6" name="Shape 85"/>
          <p:cNvSpPr/>
          <p:nvPr/>
        </p:nvSpPr>
        <p:spPr>
          <a:xfrm>
            <a:off x="6324905" y="4858207"/>
            <a:ext cx="4352544" cy="114300"/>
          </a:xfrm>
          <a:prstGeom prst="roundRect">
            <a:avLst>
              <a:gd name="adj" fmla="val 8000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7" name="Text 86"/>
          <p:cNvSpPr txBox="1"/>
          <p:nvPr/>
        </p:nvSpPr>
        <p:spPr>
          <a:xfrm>
            <a:off x="6324905" y="5048402"/>
            <a:ext cx="8961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 Competitor</a:t>
            </a:r>
            <a:endParaRPr lang="en-US" sz="900" dirty="0"/>
          </a:p>
        </p:txBody>
      </p:sp>
      <p:sp>
        <p:nvSpPr>
          <p:cNvPr id="98" name="Text 87"/>
          <p:cNvSpPr txBox="1"/>
          <p:nvPr/>
        </p:nvSpPr>
        <p:spPr>
          <a:xfrm>
            <a:off x="11108131" y="5048402"/>
            <a:ext cx="4864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$5.80M</a:t>
            </a:r>
            <a:endParaRPr lang="en-US" sz="900" dirty="0"/>
          </a:p>
        </p:txBody>
      </p:sp>
      <p:sp>
        <p:nvSpPr>
          <p:cNvPr id="99" name="Shape 88"/>
          <p:cNvSpPr/>
          <p:nvPr/>
        </p:nvSpPr>
        <p:spPr>
          <a:xfrm>
            <a:off x="6324905" y="521939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0" name="Shape 89"/>
          <p:cNvSpPr/>
          <p:nvPr/>
        </p:nvSpPr>
        <p:spPr>
          <a:xfrm>
            <a:off x="6324905" y="5219395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93C5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1" name="Text 90"/>
          <p:cNvSpPr txBox="1"/>
          <p:nvPr/>
        </p:nvSpPr>
        <p:spPr>
          <a:xfrm>
            <a:off x="685800" y="5867705"/>
            <a:ext cx="9528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 (Air)</a:t>
            </a:r>
            <a:endParaRPr lang="en-US" sz="900" dirty="0"/>
          </a:p>
        </p:txBody>
      </p:sp>
      <p:sp>
        <p:nvSpPr>
          <p:cNvPr id="102" name="Text 91"/>
          <p:cNvSpPr txBox="1"/>
          <p:nvPr/>
        </p:nvSpPr>
        <p:spPr>
          <a:xfrm>
            <a:off x="5438851" y="5867705"/>
            <a:ext cx="5148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Hours</a:t>
            </a:r>
            <a:endParaRPr lang="en-US" sz="900" dirty="0"/>
          </a:p>
        </p:txBody>
      </p:sp>
      <p:sp>
        <p:nvSpPr>
          <p:cNvPr id="103" name="Shape 92"/>
          <p:cNvSpPr/>
          <p:nvPr/>
        </p:nvSpPr>
        <p:spPr>
          <a:xfrm>
            <a:off x="685800" y="6038698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Shape 93"/>
          <p:cNvSpPr/>
          <p:nvPr/>
        </p:nvSpPr>
        <p:spPr>
          <a:xfrm>
            <a:off x="685800" y="6038698"/>
            <a:ext cx="780898" cy="114300"/>
          </a:xfrm>
          <a:prstGeom prst="roundRect">
            <a:avLst>
              <a:gd name="adj" fmla="val 800000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" name="Text 94"/>
          <p:cNvSpPr txBox="1"/>
          <p:nvPr/>
        </p:nvSpPr>
        <p:spPr>
          <a:xfrm>
            <a:off x="685800" y="6229807"/>
            <a:ext cx="667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China (Air)</a:t>
            </a:r>
            <a:endParaRPr lang="en-US" sz="900" dirty="0"/>
          </a:p>
        </p:txBody>
      </p:sp>
      <p:sp>
        <p:nvSpPr>
          <p:cNvPr id="106" name="Text 95"/>
          <p:cNvSpPr txBox="1"/>
          <p:nvPr/>
        </p:nvSpPr>
        <p:spPr>
          <a:xfrm>
            <a:off x="5373929" y="6229807"/>
            <a:ext cx="5815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Hours</a:t>
            </a:r>
            <a:endParaRPr lang="en-US" sz="900" dirty="0"/>
          </a:p>
        </p:txBody>
      </p:sp>
      <p:sp>
        <p:nvSpPr>
          <p:cNvPr id="107" name="Shape 96"/>
          <p:cNvSpPr/>
          <p:nvPr/>
        </p:nvSpPr>
        <p:spPr>
          <a:xfrm>
            <a:off x="685800" y="6400800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" name="Shape 97"/>
          <p:cNvSpPr/>
          <p:nvPr/>
        </p:nvSpPr>
        <p:spPr>
          <a:xfrm>
            <a:off x="685800" y="6400800"/>
            <a:ext cx="3886200" cy="114300"/>
          </a:xfrm>
          <a:prstGeom prst="roundRect">
            <a:avLst>
              <a:gd name="adj" fmla="val 8000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9" name="Text 98"/>
          <p:cNvSpPr txBox="1"/>
          <p:nvPr/>
        </p:nvSpPr>
        <p:spPr>
          <a:xfrm>
            <a:off x="685800" y="6590995"/>
            <a:ext cx="6291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India (Air)</a:t>
            </a:r>
            <a:endParaRPr lang="en-US" sz="900" dirty="0"/>
          </a:p>
        </p:txBody>
      </p:sp>
      <p:sp>
        <p:nvSpPr>
          <p:cNvPr id="110" name="Text 99"/>
          <p:cNvSpPr txBox="1"/>
          <p:nvPr/>
        </p:nvSpPr>
        <p:spPr>
          <a:xfrm>
            <a:off x="5308092" y="6590995"/>
            <a:ext cx="6483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24+ Hours</a:t>
            </a:r>
            <a:endParaRPr lang="en-US" sz="900" dirty="0"/>
          </a:p>
        </p:txBody>
      </p:sp>
      <p:sp>
        <p:nvSpPr>
          <p:cNvPr id="111" name="Shape 100"/>
          <p:cNvSpPr/>
          <p:nvPr/>
        </p:nvSpPr>
        <p:spPr>
          <a:xfrm>
            <a:off x="685800" y="6762902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2" name="Shape 101"/>
          <p:cNvSpPr/>
          <p:nvPr/>
        </p:nvSpPr>
        <p:spPr>
          <a:xfrm>
            <a:off x="685800" y="6762902"/>
            <a:ext cx="4667098" cy="114300"/>
          </a:xfrm>
          <a:prstGeom prst="roundRect">
            <a:avLst>
              <a:gd name="adj" fmla="val 8000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3" name="Text 102"/>
          <p:cNvSpPr txBox="1"/>
          <p:nvPr/>
        </p:nvSpPr>
        <p:spPr>
          <a:xfrm>
            <a:off x="6324905" y="5867705"/>
            <a:ext cx="6958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</a:t>
            </a:r>
            <a:endParaRPr lang="en-US" sz="900" dirty="0"/>
          </a:p>
        </p:txBody>
      </p:sp>
      <p:sp>
        <p:nvSpPr>
          <p:cNvPr id="114" name="Text 103"/>
          <p:cNvSpPr txBox="1"/>
          <p:nvPr/>
        </p:nvSpPr>
        <p:spPr>
          <a:xfrm>
            <a:off x="10107778" y="5867705"/>
            <a:ext cx="14859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 Hours (Same Timezone)</a:t>
            </a:r>
            <a:endParaRPr lang="en-US" sz="900" dirty="0"/>
          </a:p>
        </p:txBody>
      </p:sp>
      <p:sp>
        <p:nvSpPr>
          <p:cNvPr id="115" name="Shape 104"/>
          <p:cNvSpPr/>
          <p:nvPr/>
        </p:nvSpPr>
        <p:spPr>
          <a:xfrm>
            <a:off x="6324905" y="6038698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" name="Shape 105"/>
          <p:cNvSpPr/>
          <p:nvPr/>
        </p:nvSpPr>
        <p:spPr>
          <a:xfrm>
            <a:off x="6324905" y="6038698"/>
            <a:ext cx="105156" cy="114300"/>
          </a:xfrm>
          <a:prstGeom prst="roundRect">
            <a:avLst>
              <a:gd name="adj" fmla="val 869565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7" name="Text 106"/>
          <p:cNvSpPr txBox="1"/>
          <p:nvPr/>
        </p:nvSpPr>
        <p:spPr>
          <a:xfrm>
            <a:off x="6324905" y="6229807"/>
            <a:ext cx="9720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Western Europe</a:t>
            </a:r>
            <a:endParaRPr lang="en-US" sz="900" dirty="0"/>
          </a:p>
        </p:txBody>
      </p:sp>
      <p:sp>
        <p:nvSpPr>
          <p:cNvPr id="118" name="Text 107"/>
          <p:cNvSpPr txBox="1"/>
          <p:nvPr/>
        </p:nvSpPr>
        <p:spPr>
          <a:xfrm>
            <a:off x="11012119" y="6229807"/>
            <a:ext cx="5815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 Hours</a:t>
            </a:r>
            <a:endParaRPr lang="en-US" sz="900" dirty="0"/>
          </a:p>
        </p:txBody>
      </p:sp>
      <p:sp>
        <p:nvSpPr>
          <p:cNvPr id="119" name="Shape 108"/>
          <p:cNvSpPr/>
          <p:nvPr/>
        </p:nvSpPr>
        <p:spPr>
          <a:xfrm>
            <a:off x="6324905" y="6400800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0" name="Shape 109"/>
          <p:cNvSpPr/>
          <p:nvPr/>
        </p:nvSpPr>
        <p:spPr>
          <a:xfrm>
            <a:off x="6324905" y="6400800"/>
            <a:ext cx="2076602" cy="114300"/>
          </a:xfrm>
          <a:prstGeom prst="roundRect">
            <a:avLst>
              <a:gd name="adj" fmla="val 800000"/>
            </a:avLst>
          </a:prstGeom>
          <a:solidFill>
            <a:srgbClr val="93C5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1" name="Text 110"/>
          <p:cNvSpPr txBox="1"/>
          <p:nvPr/>
        </p:nvSpPr>
        <p:spPr>
          <a:xfrm>
            <a:off x="6324905" y="6590995"/>
            <a:ext cx="10579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Asia (China/India)</a:t>
            </a:r>
            <a:endParaRPr lang="en-US" sz="900" dirty="0"/>
          </a:p>
        </p:txBody>
      </p:sp>
      <p:sp>
        <p:nvSpPr>
          <p:cNvPr id="122" name="Text 111"/>
          <p:cNvSpPr txBox="1"/>
          <p:nvPr/>
        </p:nvSpPr>
        <p:spPr>
          <a:xfrm>
            <a:off x="10779862" y="6590995"/>
            <a:ext cx="8193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+12-15 Hours</a:t>
            </a:r>
            <a:endParaRPr lang="en-US" sz="900" dirty="0"/>
          </a:p>
        </p:txBody>
      </p:sp>
      <p:sp>
        <p:nvSpPr>
          <p:cNvPr id="123" name="Shape 112"/>
          <p:cNvSpPr/>
          <p:nvPr/>
        </p:nvSpPr>
        <p:spPr>
          <a:xfrm>
            <a:off x="6324905" y="6762902"/>
            <a:ext cx="5181905" cy="114300"/>
          </a:xfrm>
          <a:prstGeom prst="roundRect">
            <a:avLst>
              <a:gd name="adj" fmla="val 8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4" name="Shape 113"/>
          <p:cNvSpPr/>
          <p:nvPr/>
        </p:nvSpPr>
        <p:spPr>
          <a:xfrm>
            <a:off x="6324905" y="6762902"/>
            <a:ext cx="4924044" cy="114300"/>
          </a:xfrm>
          <a:prstGeom prst="roundRect">
            <a:avLst>
              <a:gd name="adj" fmla="val 8000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5" name="Shape 114"/>
          <p:cNvSpPr/>
          <p:nvPr/>
        </p:nvSpPr>
        <p:spPr>
          <a:xfrm>
            <a:off x="0" y="7410298"/>
            <a:ext cx="12191695" cy="1618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6" name="Shape 115"/>
          <p:cNvSpPr/>
          <p:nvPr/>
        </p:nvSpPr>
        <p:spPr>
          <a:xfrm>
            <a:off x="0" y="7410298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Text 116"/>
          <p:cNvSpPr txBox="1"/>
          <p:nvPr/>
        </p:nvSpPr>
        <p:spPr>
          <a:xfrm>
            <a:off x="457200" y="7420356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128" name="Text 117"/>
          <p:cNvSpPr txBox="1"/>
          <p:nvPr/>
        </p:nvSpPr>
        <p:spPr>
          <a:xfrm>
            <a:off x="7720279" y="7420356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0378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287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228600"/>
            <a:ext cx="41148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Framework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418795"/>
            <a:ext cx="42867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Mitigation Matrix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9370771" y="666598"/>
            <a:ext cx="114300" cy="114300"/>
          </a:xfrm>
          <a:prstGeom prst="roundRect">
            <a:avLst>
              <a:gd name="adj" fmla="val 800000"/>
            </a:avLst>
          </a:prstGeom>
          <a:solidFill>
            <a:srgbClr val="065F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0370210" y="666598"/>
            <a:ext cx="114300" cy="114300"/>
          </a:xfrm>
          <a:prstGeom prst="roundRect">
            <a:avLst>
              <a:gd name="adj" fmla="val 80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1056010" y="666598"/>
            <a:ext cx="114300" cy="114300"/>
          </a:xfrm>
          <a:prstGeom prst="roundRect">
            <a:avLst>
              <a:gd name="adj" fmla="val 800000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9560966" y="638251"/>
            <a:ext cx="6675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LOW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10561320" y="638251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11246206" y="638251"/>
            <a:ext cx="5815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MEDIUM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0" y="0"/>
            <a:ext cx="12191695" cy="38405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0" y="1037844"/>
            <a:ext cx="12191695" cy="5362956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7200" y="1295705"/>
            <a:ext cx="11277295" cy="4848149"/>
          </a:xfrm>
          <a:prstGeom prst="roundRect">
            <a:avLst>
              <a:gd name="adj" fmla="val 29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66344" y="1304849"/>
            <a:ext cx="11259007" cy="495605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66344" y="2334463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94944" y="1914754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rcRect l="-837" r="-837"/>
          <a:stretch/>
        </p:blipFill>
        <p:spPr>
          <a:xfrm>
            <a:off x="771754" y="2000707"/>
            <a:ext cx="152705" cy="133502"/>
          </a:xfrm>
          <a:prstGeom prst="rect">
            <a:avLst/>
          </a:prstGeom>
        </p:spPr>
      </p:pic>
      <p:sp>
        <p:nvSpPr>
          <p:cNvPr id="22" name="Text 19"/>
          <p:cNvSpPr txBox="1"/>
          <p:nvPr/>
        </p:nvSpPr>
        <p:spPr>
          <a:xfrm>
            <a:off x="1114654" y="1971446"/>
            <a:ext cx="8723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Risk</a:t>
            </a:r>
            <a:endParaRPr lang="en-US" sz="1000" dirty="0"/>
          </a:p>
        </p:txBody>
      </p:sp>
      <p:sp>
        <p:nvSpPr>
          <p:cNvPr id="23" name="Text 20"/>
          <p:cNvSpPr txBox="1"/>
          <p:nvPr/>
        </p:nvSpPr>
        <p:spPr>
          <a:xfrm>
            <a:off x="3510382" y="1971446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Diversified revenue across 11 streams, 6 industries. No single product &gt;33% of revenue.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66344" y="2338121"/>
            <a:ext cx="11259007" cy="54315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466344" y="2872130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694944" y="2457907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rcRect t="-1100" b="-1100"/>
          <a:stretch/>
        </p:blipFill>
        <p:spPr>
          <a:xfrm>
            <a:off x="790956" y="2542946"/>
            <a:ext cx="114300" cy="133502"/>
          </a:xfrm>
          <a:prstGeom prst="rect">
            <a:avLst/>
          </a:prstGeom>
        </p:spPr>
      </p:pic>
      <p:sp>
        <p:nvSpPr>
          <p:cNvPr id="28" name="Text 24"/>
          <p:cNvSpPr txBox="1"/>
          <p:nvPr/>
        </p:nvSpPr>
        <p:spPr>
          <a:xfrm>
            <a:off x="1114654" y="2514600"/>
            <a:ext cx="10049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Technical Risk</a:t>
            </a:r>
            <a:endParaRPr lang="en-US" sz="1000" dirty="0"/>
          </a:p>
        </p:txBody>
      </p:sp>
      <p:sp>
        <p:nvSpPr>
          <p:cNvPr id="29" name="Text 25"/>
          <p:cNvSpPr txBox="1"/>
          <p:nvPr/>
        </p:nvSpPr>
        <p:spPr>
          <a:xfrm>
            <a:off x="3510382" y="2514600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Proven 53.45% efficiency. $1.52M analytical lab, validated extraction, cGMP protocols.</a:t>
            </a:r>
            <a:endParaRPr lang="en-US" sz="1000" dirty="0"/>
          </a:p>
        </p:txBody>
      </p:sp>
      <p:sp>
        <p:nvSpPr>
          <p:cNvPr id="30" name="Shape 26"/>
          <p:cNvSpPr/>
          <p:nvPr/>
        </p:nvSpPr>
        <p:spPr>
          <a:xfrm>
            <a:off x="466344" y="3415284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7"/>
          <p:cNvSpPr/>
          <p:nvPr/>
        </p:nvSpPr>
        <p:spPr>
          <a:xfrm>
            <a:off x="694944" y="3000146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5"/>
          <a:srcRect l="-1507" r="-1507"/>
          <a:stretch/>
        </p:blipFill>
        <p:spPr>
          <a:xfrm>
            <a:off x="761695" y="3086100"/>
            <a:ext cx="171907" cy="133502"/>
          </a:xfrm>
          <a:prstGeom prst="rect">
            <a:avLst/>
          </a:prstGeom>
        </p:spPr>
      </p:pic>
      <p:sp>
        <p:nvSpPr>
          <p:cNvPr id="33" name="Text 28"/>
          <p:cNvSpPr txBox="1"/>
          <p:nvPr/>
        </p:nvSpPr>
        <p:spPr>
          <a:xfrm>
            <a:off x="1114654" y="3057754"/>
            <a:ext cx="105338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Feedstock Risk</a:t>
            </a:r>
            <a:endParaRPr lang="en-US" sz="1000" dirty="0"/>
          </a:p>
        </p:txBody>
      </p:sp>
      <p:sp>
        <p:nvSpPr>
          <p:cNvPr id="34" name="Text 29"/>
          <p:cNvSpPr txBox="1"/>
          <p:nvPr/>
        </p:nvSpPr>
        <p:spPr>
          <a:xfrm>
            <a:off x="3510382" y="3057754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Long-term brewery partnership. 48,000 MT/year secured. Zero competing uses.</a:t>
            </a:r>
            <a:endParaRPr lang="en-US" sz="1000" dirty="0"/>
          </a:p>
        </p:txBody>
      </p:sp>
      <p:sp>
        <p:nvSpPr>
          <p:cNvPr id="35" name="Shape 30"/>
          <p:cNvSpPr/>
          <p:nvPr/>
        </p:nvSpPr>
        <p:spPr>
          <a:xfrm>
            <a:off x="466344" y="3424428"/>
            <a:ext cx="11259007" cy="54315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1"/>
          <p:cNvSpPr/>
          <p:nvPr/>
        </p:nvSpPr>
        <p:spPr>
          <a:xfrm>
            <a:off x="466344" y="3958438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2"/>
          <p:cNvSpPr/>
          <p:nvPr/>
        </p:nvSpPr>
        <p:spPr>
          <a:xfrm>
            <a:off x="694944" y="3543300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6"/>
          <a:srcRect t="-1100" b="-1100"/>
          <a:stretch/>
        </p:blipFill>
        <p:spPr>
          <a:xfrm>
            <a:off x="790956" y="3629254"/>
            <a:ext cx="114300" cy="133502"/>
          </a:xfrm>
          <a:prstGeom prst="rect">
            <a:avLst/>
          </a:prstGeom>
        </p:spPr>
      </p:pic>
      <p:sp>
        <p:nvSpPr>
          <p:cNvPr id="39" name="Text 33"/>
          <p:cNvSpPr txBox="1"/>
          <p:nvPr/>
        </p:nvSpPr>
        <p:spPr>
          <a:xfrm>
            <a:off x="1114654" y="3600907"/>
            <a:ext cx="148132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Pricing Risk (Melanin)</a:t>
            </a:r>
            <a:endParaRPr lang="en-US" sz="1000" dirty="0"/>
          </a:p>
        </p:txBody>
      </p:sp>
      <p:sp>
        <p:nvSpPr>
          <p:cNvPr id="40" name="Text 34"/>
          <p:cNvSpPr txBox="1"/>
          <p:nvPr/>
        </p:nvSpPr>
        <p:spPr>
          <a:xfrm>
            <a:off x="3510382" y="3600907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Conservative $250k/kg pricing vs $400k market. 11 other revenue streams buffer volatility.</a:t>
            </a:r>
            <a:endParaRPr lang="en-US" sz="1000" dirty="0"/>
          </a:p>
        </p:txBody>
      </p:sp>
      <p:sp>
        <p:nvSpPr>
          <p:cNvPr id="41" name="Shape 35"/>
          <p:cNvSpPr/>
          <p:nvPr/>
        </p:nvSpPr>
        <p:spPr>
          <a:xfrm>
            <a:off x="466344" y="4501591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6"/>
          <p:cNvSpPr/>
          <p:nvPr/>
        </p:nvSpPr>
        <p:spPr>
          <a:xfrm>
            <a:off x="694944" y="4086454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4" descr="preencoded.png"/>
          <p:cNvPicPr>
            <a:picLocks noChangeAspect="1"/>
          </p:cNvPicPr>
          <p:nvPr/>
        </p:nvPicPr>
        <p:blipFill>
          <a:blip r:embed="rId7"/>
          <a:srcRect l="-1507" r="-1507"/>
          <a:stretch/>
        </p:blipFill>
        <p:spPr>
          <a:xfrm>
            <a:off x="761695" y="4172407"/>
            <a:ext cx="171907" cy="133502"/>
          </a:xfrm>
          <a:prstGeom prst="rect">
            <a:avLst/>
          </a:prstGeom>
        </p:spPr>
      </p:pic>
      <p:sp>
        <p:nvSpPr>
          <p:cNvPr id="44" name="Text 37"/>
          <p:cNvSpPr txBox="1"/>
          <p:nvPr/>
        </p:nvSpPr>
        <p:spPr>
          <a:xfrm>
            <a:off x="1114654" y="4143146"/>
            <a:ext cx="11768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Operational Risk</a:t>
            </a:r>
            <a:endParaRPr lang="en-US" sz="1000" dirty="0"/>
          </a:p>
        </p:txBody>
      </p:sp>
      <p:sp>
        <p:nvSpPr>
          <p:cNvPr id="45" name="Text 38"/>
          <p:cNvSpPr txBox="1"/>
          <p:nvPr/>
        </p:nvSpPr>
        <p:spPr>
          <a:xfrm>
            <a:off x="3510382" y="4143146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Pharmaceutical-grade QC. Skilled Guatemala workforce with 70% labor cost advantage.</a:t>
            </a:r>
            <a:endParaRPr lang="en-US" sz="1000" dirty="0"/>
          </a:p>
        </p:txBody>
      </p:sp>
      <p:sp>
        <p:nvSpPr>
          <p:cNvPr id="46" name="Shape 39"/>
          <p:cNvSpPr/>
          <p:nvPr/>
        </p:nvSpPr>
        <p:spPr>
          <a:xfrm>
            <a:off x="466344" y="4509821"/>
            <a:ext cx="11259007" cy="54315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40"/>
          <p:cNvSpPr/>
          <p:nvPr/>
        </p:nvSpPr>
        <p:spPr>
          <a:xfrm>
            <a:off x="466344" y="5043830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1"/>
          <p:cNvSpPr/>
          <p:nvPr/>
        </p:nvSpPr>
        <p:spPr>
          <a:xfrm>
            <a:off x="694944" y="4629607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9" name="Image 5" descr="preencoded.png"/>
          <p:cNvPicPr>
            <a:picLocks noChangeAspect="1"/>
          </p:cNvPicPr>
          <p:nvPr/>
        </p:nvPicPr>
        <p:blipFill>
          <a:blip r:embed="rId8"/>
          <a:srcRect l="-1507" r="-1507"/>
          <a:stretch/>
        </p:blipFill>
        <p:spPr>
          <a:xfrm>
            <a:off x="761695" y="4714646"/>
            <a:ext cx="171907" cy="133502"/>
          </a:xfrm>
          <a:prstGeom prst="rect">
            <a:avLst/>
          </a:prstGeom>
        </p:spPr>
      </p:pic>
      <p:sp>
        <p:nvSpPr>
          <p:cNvPr id="50" name="Text 42"/>
          <p:cNvSpPr txBox="1"/>
          <p:nvPr/>
        </p:nvSpPr>
        <p:spPr>
          <a:xfrm>
            <a:off x="1114654" y="4686300"/>
            <a:ext cx="11009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Regulatory Risk</a:t>
            </a:r>
            <a:endParaRPr lang="en-US" sz="1000" dirty="0"/>
          </a:p>
        </p:txBody>
      </p:sp>
      <p:sp>
        <p:nvSpPr>
          <p:cNvPr id="51" name="Text 43"/>
          <p:cNvSpPr txBox="1"/>
          <p:nvPr/>
        </p:nvSpPr>
        <p:spPr>
          <a:xfrm>
            <a:off x="3510382" y="4686300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FDA/USDA engagement. Chitosan GRAS status. Standard food approvals for mushrooms.</a:t>
            </a:r>
            <a:endParaRPr lang="en-US" sz="1000" dirty="0"/>
          </a:p>
        </p:txBody>
      </p:sp>
      <p:sp>
        <p:nvSpPr>
          <p:cNvPr id="52" name="Shape 44"/>
          <p:cNvSpPr/>
          <p:nvPr/>
        </p:nvSpPr>
        <p:spPr>
          <a:xfrm>
            <a:off x="466344" y="5586984"/>
            <a:ext cx="112590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45"/>
          <p:cNvSpPr/>
          <p:nvPr/>
        </p:nvSpPr>
        <p:spPr>
          <a:xfrm>
            <a:off x="694944" y="5171846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4" name="Image 6" descr="preencoded.png"/>
          <p:cNvPicPr>
            <a:picLocks noChangeAspect="1"/>
          </p:cNvPicPr>
          <p:nvPr/>
        </p:nvPicPr>
        <p:blipFill>
          <a:blip r:embed="rId9"/>
          <a:srcRect t="-1100" b="-1100"/>
          <a:stretch/>
        </p:blipFill>
        <p:spPr>
          <a:xfrm>
            <a:off x="790956" y="5257800"/>
            <a:ext cx="114300" cy="133502"/>
          </a:xfrm>
          <a:prstGeom prst="rect">
            <a:avLst/>
          </a:prstGeom>
        </p:spPr>
      </p:pic>
      <p:sp>
        <p:nvSpPr>
          <p:cNvPr id="55" name="Text 46"/>
          <p:cNvSpPr txBox="1"/>
          <p:nvPr/>
        </p:nvSpPr>
        <p:spPr>
          <a:xfrm>
            <a:off x="1114654" y="5229454"/>
            <a:ext cx="12051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Competition Risk</a:t>
            </a:r>
            <a:endParaRPr lang="en-US" sz="1000" dirty="0"/>
          </a:p>
        </p:txBody>
      </p:sp>
      <p:sp>
        <p:nvSpPr>
          <p:cNvPr id="56" name="Text 47"/>
          <p:cNvSpPr txBox="1"/>
          <p:nvPr/>
        </p:nvSpPr>
        <p:spPr>
          <a:xfrm>
            <a:off x="3510382" y="5229454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First-mover advantage (3-5 year lead). Proprietary green extraction. High barrier to entry.</a:t>
            </a:r>
            <a:endParaRPr lang="en-US" sz="1000" dirty="0"/>
          </a:p>
        </p:txBody>
      </p:sp>
      <p:sp>
        <p:nvSpPr>
          <p:cNvPr id="57" name="Shape 48"/>
          <p:cNvSpPr/>
          <p:nvPr/>
        </p:nvSpPr>
        <p:spPr>
          <a:xfrm>
            <a:off x="466344" y="5596128"/>
            <a:ext cx="11259007" cy="54315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49"/>
          <p:cNvSpPr/>
          <p:nvPr/>
        </p:nvSpPr>
        <p:spPr>
          <a:xfrm>
            <a:off x="694944" y="5715000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80898" y="5800954"/>
            <a:ext cx="133502" cy="133502"/>
          </a:xfrm>
          <a:prstGeom prst="rect">
            <a:avLst/>
          </a:prstGeom>
        </p:spPr>
      </p:pic>
      <p:sp>
        <p:nvSpPr>
          <p:cNvPr id="60" name="Text 50"/>
          <p:cNvSpPr txBox="1"/>
          <p:nvPr/>
        </p:nvSpPr>
        <p:spPr>
          <a:xfrm>
            <a:off x="1114654" y="5772607"/>
            <a:ext cx="6437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ESG Risk</a:t>
            </a:r>
            <a:endParaRPr lang="en-US" sz="1000" dirty="0"/>
          </a:p>
        </p:txBody>
      </p:sp>
      <p:sp>
        <p:nvSpPr>
          <p:cNvPr id="61" name="Text 51"/>
          <p:cNvSpPr txBox="1"/>
          <p:nvPr/>
        </p:nvSpPr>
        <p:spPr>
          <a:xfrm>
            <a:off x="3510382" y="5772607"/>
            <a:ext cx="64062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Carbon-negative operations. Waste diversion verified. Sustainability certifications.</a:t>
            </a:r>
            <a:endParaRPr lang="en-US" sz="1000" dirty="0"/>
          </a:p>
        </p:txBody>
      </p:sp>
      <p:sp>
        <p:nvSpPr>
          <p:cNvPr id="62" name="Text 52"/>
          <p:cNvSpPr txBox="1"/>
          <p:nvPr/>
        </p:nvSpPr>
        <p:spPr>
          <a:xfrm>
            <a:off x="694944" y="1457554"/>
            <a:ext cx="1224382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CATEGORY</a:t>
            </a:r>
            <a:endParaRPr lang="en-US" sz="1000" dirty="0"/>
          </a:p>
        </p:txBody>
      </p:sp>
      <p:sp>
        <p:nvSpPr>
          <p:cNvPr id="63" name="Text 53"/>
          <p:cNvSpPr txBox="1"/>
          <p:nvPr/>
        </p:nvSpPr>
        <p:spPr>
          <a:xfrm>
            <a:off x="3510382" y="1457554"/>
            <a:ext cx="17483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MITIGATION STRATEGY</a:t>
            </a:r>
            <a:endParaRPr lang="en-US" sz="1000" dirty="0"/>
          </a:p>
        </p:txBody>
      </p:sp>
      <p:sp>
        <p:nvSpPr>
          <p:cNvPr id="64" name="Text 54"/>
          <p:cNvSpPr txBox="1"/>
          <p:nvPr/>
        </p:nvSpPr>
        <p:spPr>
          <a:xfrm>
            <a:off x="10326319" y="1457554"/>
            <a:ext cx="1110082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52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IMPACT LEVEL</a:t>
            </a:r>
            <a:endParaRPr lang="en-US" sz="1000" dirty="0"/>
          </a:p>
        </p:txBody>
      </p:sp>
      <p:sp>
        <p:nvSpPr>
          <p:cNvPr id="65" name="Shape 55"/>
          <p:cNvSpPr/>
          <p:nvPr/>
        </p:nvSpPr>
        <p:spPr>
          <a:xfrm>
            <a:off x="10623499" y="1943100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56"/>
          <p:cNvSpPr txBox="1"/>
          <p:nvPr/>
        </p:nvSpPr>
        <p:spPr>
          <a:xfrm>
            <a:off x="10704881" y="1990649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67" name="Shape 57"/>
          <p:cNvSpPr/>
          <p:nvPr/>
        </p:nvSpPr>
        <p:spPr>
          <a:xfrm>
            <a:off x="10623499" y="2486254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58"/>
          <p:cNvSpPr txBox="1"/>
          <p:nvPr/>
        </p:nvSpPr>
        <p:spPr>
          <a:xfrm>
            <a:off x="10704881" y="2533802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69" name="Shape 59"/>
          <p:cNvSpPr/>
          <p:nvPr/>
        </p:nvSpPr>
        <p:spPr>
          <a:xfrm>
            <a:off x="10466222" y="3029407"/>
            <a:ext cx="828446" cy="256946"/>
          </a:xfrm>
          <a:prstGeom prst="roundRect">
            <a:avLst>
              <a:gd name="adj" fmla="val 355872"/>
            </a:avLst>
          </a:prstGeom>
          <a:solidFill>
            <a:srgbClr val="166534"/>
          </a:solidFill>
          <a:ln w="12700">
            <a:solidFill>
              <a:srgbClr val="1453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0"/>
          <p:cNvSpPr txBox="1"/>
          <p:nvPr/>
        </p:nvSpPr>
        <p:spPr>
          <a:xfrm>
            <a:off x="10547604" y="3076956"/>
            <a:ext cx="6675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LOW</a:t>
            </a:r>
            <a:endParaRPr lang="en-US" sz="900" dirty="0"/>
          </a:p>
        </p:txBody>
      </p:sp>
      <p:sp>
        <p:nvSpPr>
          <p:cNvPr id="71" name="Shape 61"/>
          <p:cNvSpPr/>
          <p:nvPr/>
        </p:nvSpPr>
        <p:spPr>
          <a:xfrm>
            <a:off x="10623499" y="3571646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62"/>
          <p:cNvSpPr txBox="1"/>
          <p:nvPr/>
        </p:nvSpPr>
        <p:spPr>
          <a:xfrm>
            <a:off x="10704881" y="3619195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73" name="Shape 63"/>
          <p:cNvSpPr/>
          <p:nvPr/>
        </p:nvSpPr>
        <p:spPr>
          <a:xfrm>
            <a:off x="10623499" y="4114800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64"/>
          <p:cNvSpPr txBox="1"/>
          <p:nvPr/>
        </p:nvSpPr>
        <p:spPr>
          <a:xfrm>
            <a:off x="10704881" y="4162349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75" name="Shape 65"/>
          <p:cNvSpPr/>
          <p:nvPr/>
        </p:nvSpPr>
        <p:spPr>
          <a:xfrm>
            <a:off x="10512857" y="4657954"/>
            <a:ext cx="743407" cy="256946"/>
          </a:xfrm>
          <a:prstGeom prst="roundRect">
            <a:avLst>
              <a:gd name="adj" fmla="val 355872"/>
            </a:avLst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66"/>
          <p:cNvSpPr txBox="1"/>
          <p:nvPr/>
        </p:nvSpPr>
        <p:spPr>
          <a:xfrm>
            <a:off x="10593324" y="4705502"/>
            <a:ext cx="5815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854D0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MEDIUM</a:t>
            </a:r>
            <a:endParaRPr lang="en-US" sz="900" dirty="0"/>
          </a:p>
        </p:txBody>
      </p:sp>
      <p:sp>
        <p:nvSpPr>
          <p:cNvPr id="77" name="Shape 67"/>
          <p:cNvSpPr/>
          <p:nvPr/>
        </p:nvSpPr>
        <p:spPr>
          <a:xfrm>
            <a:off x="10623499" y="5201107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68"/>
          <p:cNvSpPr txBox="1"/>
          <p:nvPr/>
        </p:nvSpPr>
        <p:spPr>
          <a:xfrm>
            <a:off x="10704881" y="5248656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79" name="Shape 69"/>
          <p:cNvSpPr/>
          <p:nvPr/>
        </p:nvSpPr>
        <p:spPr>
          <a:xfrm>
            <a:off x="10623499" y="5743346"/>
            <a:ext cx="514807" cy="256946"/>
          </a:xfrm>
          <a:prstGeom prst="roundRect">
            <a:avLst>
              <a:gd name="adj" fmla="val 355872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0"/>
          <p:cNvSpPr txBox="1"/>
          <p:nvPr/>
        </p:nvSpPr>
        <p:spPr>
          <a:xfrm>
            <a:off x="10704881" y="5790895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</a:t>
            </a:r>
            <a:endParaRPr lang="en-US" sz="900" dirty="0"/>
          </a:p>
        </p:txBody>
      </p:sp>
      <p:sp>
        <p:nvSpPr>
          <p:cNvPr id="81" name="Shape 71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Shape 72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73"/>
          <p:cNvSpPr txBox="1"/>
          <p:nvPr/>
        </p:nvSpPr>
        <p:spPr>
          <a:xfrm>
            <a:off x="457200" y="6558077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84" name="Text 74"/>
          <p:cNvSpPr txBox="1"/>
          <p:nvPr/>
        </p:nvSpPr>
        <p:spPr>
          <a:xfrm>
            <a:off x="7720279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381305"/>
            <a:ext cx="85441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Vision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571500"/>
            <a:ext cx="8716061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Remediation and Regeneration -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1E3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Doing the Right Thing is Finally Profitable</a:t>
            </a:r>
            <a:endParaRPr lang="en-US" sz="2700" dirty="0"/>
          </a:p>
        </p:txBody>
      </p:sp>
      <p:sp>
        <p:nvSpPr>
          <p:cNvPr id="6" name="Text 4"/>
          <p:cNvSpPr txBox="1"/>
          <p:nvPr/>
        </p:nvSpPr>
        <p:spPr>
          <a:xfrm>
            <a:off x="8786470" y="533095"/>
            <a:ext cx="2948026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Practical Solutions for</a:t>
            </a:r>
            <a:endParaRPr lang="en-US" sz="1300" dirty="0"/>
          </a:p>
          <a:p>
            <a:pPr marL="0" indent="0" algn="r">
              <a:buNone/>
            </a:pPr>
            <a:r>
              <a:rPr lang="en-US" sz="13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Sustainable Food Production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76756"/>
            <a:ext cx="38405" cy="47640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48310" y="1476756"/>
            <a:ext cx="9338767" cy="47640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Our biorefinery delivers a </a:t>
            </a: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Remediation Trifecta</a:t>
            </a:r>
            <a:r>
              <a:rPr lang="en-US" sz="10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—addressing soil health, chemical elimination, and water protection through nature-based solutions.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2048256"/>
            <a:ext cx="3610051" cy="1904695"/>
          </a:xfrm>
          <a:prstGeom prst="roundRect">
            <a:avLst>
              <a:gd name="adj" fmla="val 1920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" y="2048256"/>
            <a:ext cx="3610051" cy="3840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09905" y="2238451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0" y="2314346"/>
            <a:ext cx="152705" cy="152705"/>
          </a:xfrm>
          <a:prstGeom prst="rect">
            <a:avLst/>
          </a:prstGeom>
        </p:spPr>
      </p:pic>
      <p:sp>
        <p:nvSpPr>
          <p:cNvPr id="13" name="Text 10"/>
          <p:cNvSpPr txBox="1"/>
          <p:nvPr/>
        </p:nvSpPr>
        <p:spPr>
          <a:xfrm>
            <a:off x="1028700" y="2257654"/>
            <a:ext cx="201533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Biopolymer Coatings</a:t>
            </a:r>
            <a:endParaRPr lang="en-US" sz="1300" dirty="0"/>
          </a:p>
        </p:txBody>
      </p:sp>
      <p:sp>
        <p:nvSpPr>
          <p:cNvPr id="14" name="Text 11"/>
          <p:cNvSpPr txBox="1"/>
          <p:nvPr/>
        </p:nvSpPr>
        <p:spPr>
          <a:xfrm>
            <a:off x="609905" y="2619756"/>
            <a:ext cx="3419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Chitosan-Nanocellulose</a:t>
            </a:r>
            <a:endParaRPr lang="en-US" sz="1200" dirty="0"/>
          </a:p>
        </p:txBody>
      </p:sp>
      <p:sp>
        <p:nvSpPr>
          <p:cNvPr id="15" name="Text 12"/>
          <p:cNvSpPr txBox="1"/>
          <p:nvPr/>
        </p:nvSpPr>
        <p:spPr>
          <a:xfrm>
            <a:off x="609905" y="2924251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Provides </a:t>
            </a: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90-day pathogen protection</a:t>
            </a:r>
            <a:endParaRPr lang="en-US" sz="900" dirty="0"/>
          </a:p>
        </p:txBody>
      </p:sp>
      <p:sp>
        <p:nvSpPr>
          <p:cNvPr id="16" name="Text 13"/>
          <p:cNvSpPr txBox="1"/>
          <p:nvPr/>
        </p:nvSpPr>
        <p:spPr>
          <a:xfrm>
            <a:off x="609905" y="311444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Eliminates synthetic pesticides</a:t>
            </a:r>
            <a:endParaRPr lang="en-US" sz="900" dirty="0"/>
          </a:p>
        </p:txBody>
      </p:sp>
      <p:sp>
        <p:nvSpPr>
          <p:cNvPr id="17" name="Text 14"/>
          <p:cNvSpPr txBox="1"/>
          <p:nvPr/>
        </p:nvSpPr>
        <p:spPr>
          <a:xfrm>
            <a:off x="609905" y="330555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Extends post-harvest shelf life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292194" y="2048256"/>
            <a:ext cx="3610051" cy="1904695"/>
          </a:xfrm>
          <a:prstGeom prst="roundRect">
            <a:avLst>
              <a:gd name="adj" fmla="val 1920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292194" y="2048256"/>
            <a:ext cx="3610051" cy="38405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444898" y="2238451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FEF3C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0794" y="2314346"/>
            <a:ext cx="152705" cy="152705"/>
          </a:xfrm>
          <a:prstGeom prst="rect">
            <a:avLst/>
          </a:prstGeom>
        </p:spPr>
      </p:pic>
      <p:sp>
        <p:nvSpPr>
          <p:cNvPr id="22" name="Text 18"/>
          <p:cNvSpPr txBox="1"/>
          <p:nvPr/>
        </p:nvSpPr>
        <p:spPr>
          <a:xfrm>
            <a:off x="4863694" y="2257654"/>
            <a:ext cx="154807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Soil Restoration</a:t>
            </a:r>
            <a:endParaRPr lang="en-US" sz="1300" dirty="0"/>
          </a:p>
        </p:txBody>
      </p:sp>
      <p:sp>
        <p:nvSpPr>
          <p:cNvPr id="23" name="Text 19"/>
          <p:cNvSpPr txBox="1"/>
          <p:nvPr/>
        </p:nvSpPr>
        <p:spPr>
          <a:xfrm>
            <a:off x="4444898" y="2619756"/>
            <a:ext cx="3419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Inoculated Biochar</a:t>
            </a:r>
            <a:endParaRPr lang="en-US" sz="1200" dirty="0"/>
          </a:p>
        </p:txBody>
      </p:sp>
      <p:sp>
        <p:nvSpPr>
          <p:cNvPr id="24" name="Text 20"/>
          <p:cNvSpPr txBox="1"/>
          <p:nvPr/>
        </p:nvSpPr>
        <p:spPr>
          <a:xfrm>
            <a:off x="4444898" y="2924251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Sequesters </a:t>
            </a: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10,000+ tons CO₂ /yr</a:t>
            </a:r>
            <a:endParaRPr lang="en-US" sz="900" b="1" dirty="0"/>
          </a:p>
        </p:txBody>
      </p:sp>
      <p:sp>
        <p:nvSpPr>
          <p:cNvPr id="25" name="Text 21"/>
          <p:cNvSpPr txBox="1"/>
          <p:nvPr/>
        </p:nvSpPr>
        <p:spPr>
          <a:xfrm>
            <a:off x="4444898" y="311444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Remediates heavy metals</a:t>
            </a:r>
            <a:endParaRPr lang="en-US" sz="900" dirty="0"/>
          </a:p>
        </p:txBody>
      </p:sp>
      <p:sp>
        <p:nvSpPr>
          <p:cNvPr id="26" name="Text 22"/>
          <p:cNvSpPr txBox="1"/>
          <p:nvPr/>
        </p:nvSpPr>
        <p:spPr>
          <a:xfrm>
            <a:off x="4444898" y="330555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+40% nutrient retention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8128102" y="2048256"/>
            <a:ext cx="3610051" cy="1904695"/>
          </a:xfrm>
          <a:prstGeom prst="roundRect">
            <a:avLst>
              <a:gd name="adj" fmla="val 1920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8128102" y="2048256"/>
            <a:ext cx="3610051" cy="38405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5"/>
          <p:cNvSpPr/>
          <p:nvPr/>
        </p:nvSpPr>
        <p:spPr>
          <a:xfrm>
            <a:off x="8280806" y="2238451"/>
            <a:ext cx="304495" cy="304495"/>
          </a:xfrm>
          <a:prstGeom prst="roundRect">
            <a:avLst>
              <a:gd name="adj" fmla="val 300300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 r:embed="rId5"/>
          <a:srcRect l="-33" r="-33"/>
          <a:stretch/>
        </p:blipFill>
        <p:spPr>
          <a:xfrm>
            <a:off x="8346643" y="2314346"/>
            <a:ext cx="171907" cy="152705"/>
          </a:xfrm>
          <a:prstGeom prst="rect">
            <a:avLst/>
          </a:prstGeom>
        </p:spPr>
      </p:pic>
      <p:sp>
        <p:nvSpPr>
          <p:cNvPr id="31" name="Text 26"/>
          <p:cNvSpPr txBox="1"/>
          <p:nvPr/>
        </p:nvSpPr>
        <p:spPr>
          <a:xfrm>
            <a:off x="8699602" y="2257654"/>
            <a:ext cx="123352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Clean Water</a:t>
            </a:r>
            <a:endParaRPr lang="en-US" sz="1300" dirty="0"/>
          </a:p>
        </p:txBody>
      </p:sp>
      <p:sp>
        <p:nvSpPr>
          <p:cNvPr id="32" name="Text 27"/>
          <p:cNvSpPr txBox="1"/>
          <p:nvPr/>
        </p:nvSpPr>
        <p:spPr>
          <a:xfrm>
            <a:off x="8280806" y="2619756"/>
            <a:ext cx="3419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 Protection</a:t>
            </a:r>
            <a:endParaRPr lang="en-US" sz="1200" dirty="0"/>
          </a:p>
        </p:txBody>
      </p:sp>
      <p:sp>
        <p:nvSpPr>
          <p:cNvPr id="33" name="Text 28"/>
          <p:cNvSpPr txBox="1"/>
          <p:nvPr/>
        </p:nvSpPr>
        <p:spPr>
          <a:xfrm>
            <a:off x="8280806" y="2924251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Ensures </a:t>
            </a:r>
            <a:r>
              <a:rPr lang="en-US" sz="9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zero toxic runoff</a:t>
            </a:r>
            <a:endParaRPr lang="en-US" sz="900" dirty="0"/>
          </a:p>
        </p:txBody>
      </p:sp>
      <p:sp>
        <p:nvSpPr>
          <p:cNvPr id="34" name="Text 29"/>
          <p:cNvSpPr txBox="1"/>
          <p:nvPr/>
        </p:nvSpPr>
        <p:spPr>
          <a:xfrm>
            <a:off x="8280806" y="311444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Closed-loop waste model</a:t>
            </a:r>
            <a:endParaRPr lang="en-US" sz="900" dirty="0"/>
          </a:p>
        </p:txBody>
      </p:sp>
      <p:sp>
        <p:nvSpPr>
          <p:cNvPr id="35" name="Text 30"/>
          <p:cNvSpPr txBox="1"/>
          <p:nvPr/>
        </p:nvSpPr>
        <p:spPr>
          <a:xfrm>
            <a:off x="8280806" y="3305556"/>
            <a:ext cx="3391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Protects freshwater sources</a:t>
            </a:r>
            <a:endParaRPr lang="en-US" sz="900" dirty="0"/>
          </a:p>
        </p:txBody>
      </p:sp>
      <p:sp>
        <p:nvSpPr>
          <p:cNvPr id="36" name="Text 31"/>
          <p:cNvSpPr txBox="1"/>
          <p:nvPr/>
        </p:nvSpPr>
        <p:spPr>
          <a:xfrm>
            <a:off x="457200" y="4000500"/>
            <a:ext cx="113641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Investment &amp; Value Creation Path</a:t>
            </a:r>
            <a:endParaRPr lang="en-US" sz="900" dirty="0"/>
          </a:p>
        </p:txBody>
      </p:sp>
      <p:sp>
        <p:nvSpPr>
          <p:cNvPr id="37" name="Shape 32"/>
          <p:cNvSpPr/>
          <p:nvPr/>
        </p:nvSpPr>
        <p:spPr>
          <a:xfrm>
            <a:off x="457200" y="4457700"/>
            <a:ext cx="11277295" cy="19202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3"/>
          <p:cNvSpPr/>
          <p:nvPr/>
        </p:nvSpPr>
        <p:spPr>
          <a:xfrm>
            <a:off x="457200" y="5143500"/>
            <a:ext cx="6772046" cy="1143000"/>
          </a:xfrm>
          <a:prstGeom prst="rect">
            <a:avLst/>
          </a:prstGeom>
          <a:solidFill>
            <a:srgbClr val="1E3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5"/>
          <p:cNvSpPr/>
          <p:nvPr/>
        </p:nvSpPr>
        <p:spPr>
          <a:xfrm>
            <a:off x="7223760" y="5143500"/>
            <a:ext cx="4515307" cy="1143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6"/>
          <p:cNvSpPr/>
          <p:nvPr/>
        </p:nvSpPr>
        <p:spPr>
          <a:xfrm>
            <a:off x="7223760" y="5143500"/>
            <a:ext cx="9144" cy="1143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7"/>
          <p:cNvSpPr txBox="1"/>
          <p:nvPr/>
        </p:nvSpPr>
        <p:spPr>
          <a:xfrm>
            <a:off x="7461504" y="5219395"/>
            <a:ext cx="41340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Join the Platform</a:t>
            </a:r>
            <a:endParaRPr lang="en-US" sz="900" dirty="0"/>
          </a:p>
        </p:txBody>
      </p:sp>
      <p:pic>
        <p:nvPicPr>
          <p:cNvPr id="4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461504" y="5486400"/>
            <a:ext cx="152705" cy="152705"/>
          </a:xfrm>
          <a:prstGeom prst="rect">
            <a:avLst/>
          </a:prstGeom>
        </p:spPr>
      </p:pic>
      <p:sp>
        <p:nvSpPr>
          <p:cNvPr id="44" name="Text 38"/>
          <p:cNvSpPr txBox="1"/>
          <p:nvPr/>
        </p:nvSpPr>
        <p:spPr>
          <a:xfrm>
            <a:off x="7690104" y="5447995"/>
            <a:ext cx="18004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info@shieldnutra.com</a:t>
            </a:r>
            <a:endParaRPr lang="en-US" sz="1200" dirty="0"/>
          </a:p>
        </p:txBody>
      </p:sp>
      <p:sp>
        <p:nvSpPr>
          <p:cNvPr id="45" name="Text 39"/>
          <p:cNvSpPr txBox="1"/>
          <p:nvPr/>
        </p:nvSpPr>
        <p:spPr>
          <a:xfrm>
            <a:off x="7461504" y="5829300"/>
            <a:ext cx="15051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Investment Process</a:t>
            </a:r>
            <a:endParaRPr lang="en-US" sz="1200" dirty="0"/>
          </a:p>
        </p:txBody>
      </p:sp>
      <p:sp>
        <p:nvSpPr>
          <p:cNvPr id="46" name="Text 40"/>
          <p:cNvSpPr txBox="1"/>
          <p:nvPr/>
        </p:nvSpPr>
        <p:spPr>
          <a:xfrm>
            <a:off x="7461504" y="6057900"/>
            <a:ext cx="1476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Series A Open</a:t>
            </a:r>
            <a:endParaRPr lang="en-US" sz="900" dirty="0"/>
          </a:p>
        </p:txBody>
      </p:sp>
      <p:sp>
        <p:nvSpPr>
          <p:cNvPr id="47" name="Shape 41"/>
          <p:cNvSpPr/>
          <p:nvPr/>
        </p:nvSpPr>
        <p:spPr>
          <a:xfrm>
            <a:off x="9695383" y="5867705"/>
            <a:ext cx="1819656" cy="304495"/>
          </a:xfrm>
          <a:prstGeom prst="roundRect">
            <a:avLst>
              <a:gd name="adj" fmla="val 75075"/>
            </a:avLst>
          </a:prstGeom>
          <a:solidFill>
            <a:srgbClr val="2563EB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Text 42"/>
          <p:cNvSpPr txBox="1"/>
          <p:nvPr/>
        </p:nvSpPr>
        <p:spPr>
          <a:xfrm>
            <a:off x="9805111" y="5934456"/>
            <a:ext cx="14575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Request Full Data Room</a:t>
            </a:r>
            <a:endParaRPr lang="en-US" sz="900" dirty="0"/>
          </a:p>
        </p:txBody>
      </p:sp>
      <p:pic>
        <p:nvPicPr>
          <p:cNvPr id="49" name="Image 4" descr="preencoded.png"/>
          <p:cNvPicPr>
            <a:picLocks noChangeAspect="1"/>
          </p:cNvPicPr>
          <p:nvPr/>
        </p:nvPicPr>
        <p:blipFill>
          <a:blip r:embed="rId7"/>
          <a:srcRect l="-2571" r="-2571"/>
          <a:stretch/>
        </p:blipFill>
        <p:spPr>
          <a:xfrm>
            <a:off x="11248949" y="5958230"/>
            <a:ext cx="105156" cy="114300"/>
          </a:xfrm>
          <a:prstGeom prst="rect">
            <a:avLst/>
          </a:prstGeom>
        </p:spPr>
      </p:pic>
      <p:sp>
        <p:nvSpPr>
          <p:cNvPr id="50" name="Shape 43"/>
          <p:cNvSpPr/>
          <p:nvPr/>
        </p:nvSpPr>
        <p:spPr>
          <a:xfrm>
            <a:off x="1084478" y="4381805"/>
            <a:ext cx="152705" cy="152705"/>
          </a:xfrm>
          <a:prstGeom prst="roundRect">
            <a:avLst>
              <a:gd name="adj" fmla="val 598802"/>
            </a:avLst>
          </a:prstGeom>
          <a:solidFill>
            <a:srgbClr val="2563EB"/>
          </a:solidFill>
          <a:ln w="254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Text 44"/>
          <p:cNvSpPr txBox="1"/>
          <p:nvPr/>
        </p:nvSpPr>
        <p:spPr>
          <a:xfrm>
            <a:off x="899770" y="4524451"/>
            <a:ext cx="638251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Today</a:t>
            </a:r>
            <a:endParaRPr lang="en-US" sz="1200" dirty="0"/>
          </a:p>
        </p:txBody>
      </p:sp>
      <p:sp>
        <p:nvSpPr>
          <p:cNvPr id="52" name="Text 45"/>
          <p:cNvSpPr txBox="1"/>
          <p:nvPr/>
        </p:nvSpPr>
        <p:spPr>
          <a:xfrm>
            <a:off x="887882" y="4723790"/>
            <a:ext cx="652882" cy="306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$14.12M</a:t>
            </a:r>
            <a:endParaRPr lang="en-US" sz="1000" dirty="0"/>
          </a:p>
        </p:txBody>
      </p:sp>
      <p:sp>
        <p:nvSpPr>
          <p:cNvPr id="53" name="Text 46"/>
          <p:cNvSpPr txBox="1"/>
          <p:nvPr/>
        </p:nvSpPr>
        <p:spPr>
          <a:xfrm>
            <a:off x="609905" y="4914900"/>
            <a:ext cx="12198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Seed &amp; Series A</a:t>
            </a:r>
            <a:endParaRPr lang="en-US" sz="1200" dirty="0"/>
          </a:p>
        </p:txBody>
      </p:sp>
      <p:sp>
        <p:nvSpPr>
          <p:cNvPr id="54" name="Shape 47"/>
          <p:cNvSpPr/>
          <p:nvPr/>
        </p:nvSpPr>
        <p:spPr>
          <a:xfrm>
            <a:off x="4380890" y="4381805"/>
            <a:ext cx="152705" cy="152705"/>
          </a:xfrm>
          <a:prstGeom prst="roundRect">
            <a:avLst>
              <a:gd name="adj" fmla="val 598802"/>
            </a:avLst>
          </a:prstGeom>
          <a:solidFill>
            <a:srgbClr val="9CA3AF"/>
          </a:solidFill>
          <a:ln w="254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5" name="Text 48"/>
          <p:cNvSpPr txBox="1"/>
          <p:nvPr/>
        </p:nvSpPr>
        <p:spPr>
          <a:xfrm>
            <a:off x="4199839" y="4514393"/>
            <a:ext cx="629107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3</a:t>
            </a:r>
            <a:endParaRPr lang="en-US" sz="1200" dirty="0"/>
          </a:p>
        </p:txBody>
      </p:sp>
      <p:sp>
        <p:nvSpPr>
          <p:cNvPr id="56" name="Text 49"/>
          <p:cNvSpPr txBox="1"/>
          <p:nvPr/>
        </p:nvSpPr>
        <p:spPr>
          <a:xfrm>
            <a:off x="4139489" y="4723787"/>
            <a:ext cx="738835" cy="324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Scale Ops</a:t>
            </a:r>
            <a:endParaRPr lang="en-US" sz="1000" dirty="0"/>
          </a:p>
        </p:txBody>
      </p:sp>
      <p:sp>
        <p:nvSpPr>
          <p:cNvPr id="57" name="Text 50"/>
          <p:cNvSpPr txBox="1"/>
          <p:nvPr/>
        </p:nvSpPr>
        <p:spPr>
          <a:xfrm>
            <a:off x="3900830" y="4895698"/>
            <a:ext cx="1228954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Launch</a:t>
            </a:r>
            <a:endParaRPr lang="en-US" sz="1200" dirty="0"/>
          </a:p>
        </p:txBody>
      </p:sp>
      <p:sp>
        <p:nvSpPr>
          <p:cNvPr id="58" name="Shape 51"/>
          <p:cNvSpPr/>
          <p:nvPr/>
        </p:nvSpPr>
        <p:spPr>
          <a:xfrm>
            <a:off x="7765085" y="4381805"/>
            <a:ext cx="152705" cy="152705"/>
          </a:xfrm>
          <a:prstGeom prst="roundRect">
            <a:avLst>
              <a:gd name="adj" fmla="val 598802"/>
            </a:avLst>
          </a:prstGeom>
          <a:solidFill>
            <a:srgbClr val="10B981"/>
          </a:solidFill>
          <a:ln w="254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9" name="Text 52"/>
          <p:cNvSpPr txBox="1"/>
          <p:nvPr/>
        </p:nvSpPr>
        <p:spPr>
          <a:xfrm>
            <a:off x="7584948" y="4534510"/>
            <a:ext cx="629107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4</a:t>
            </a:r>
            <a:endParaRPr lang="en-US" sz="1200" dirty="0"/>
          </a:p>
        </p:txBody>
      </p:sp>
      <p:sp>
        <p:nvSpPr>
          <p:cNvPr id="60" name="Text 53"/>
          <p:cNvSpPr txBox="1"/>
          <p:nvPr/>
        </p:nvSpPr>
        <p:spPr>
          <a:xfrm>
            <a:off x="7608722" y="4723787"/>
            <a:ext cx="566928" cy="306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Impact</a:t>
            </a:r>
            <a:endParaRPr lang="en-US" sz="1000" dirty="0"/>
          </a:p>
        </p:txBody>
      </p:sp>
      <p:sp>
        <p:nvSpPr>
          <p:cNvPr id="61" name="Text 54"/>
          <p:cNvSpPr txBox="1"/>
          <p:nvPr/>
        </p:nvSpPr>
        <p:spPr>
          <a:xfrm>
            <a:off x="7201814" y="4914900"/>
            <a:ext cx="14008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1M+ Acres Healed</a:t>
            </a:r>
            <a:endParaRPr lang="en-US" sz="1200" dirty="0"/>
          </a:p>
        </p:txBody>
      </p:sp>
      <p:sp>
        <p:nvSpPr>
          <p:cNvPr id="62" name="Shape 55"/>
          <p:cNvSpPr/>
          <p:nvPr/>
        </p:nvSpPr>
        <p:spPr>
          <a:xfrm>
            <a:off x="11050524" y="4381805"/>
            <a:ext cx="152705" cy="152705"/>
          </a:xfrm>
          <a:prstGeom prst="roundRect">
            <a:avLst>
              <a:gd name="adj" fmla="val 598802"/>
            </a:avLst>
          </a:prstGeom>
          <a:solidFill>
            <a:srgbClr val="1E3A8A"/>
          </a:solidFill>
          <a:ln w="254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3" name="Text 56"/>
          <p:cNvSpPr txBox="1"/>
          <p:nvPr/>
        </p:nvSpPr>
        <p:spPr>
          <a:xfrm>
            <a:off x="10869473" y="4543653"/>
            <a:ext cx="629107" cy="295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5</a:t>
            </a:r>
            <a:endParaRPr lang="en-US" sz="1200" dirty="0"/>
          </a:p>
        </p:txBody>
      </p:sp>
      <p:sp>
        <p:nvSpPr>
          <p:cNvPr id="64" name="Text 57"/>
          <p:cNvSpPr txBox="1"/>
          <p:nvPr/>
        </p:nvSpPr>
        <p:spPr>
          <a:xfrm>
            <a:off x="10983773" y="4762195"/>
            <a:ext cx="385877" cy="267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EXIT</a:t>
            </a:r>
            <a:endParaRPr lang="en-US" sz="1000" dirty="0"/>
          </a:p>
        </p:txBody>
      </p:sp>
      <p:sp>
        <p:nvSpPr>
          <p:cNvPr id="65" name="Text 58"/>
          <p:cNvSpPr txBox="1"/>
          <p:nvPr/>
        </p:nvSpPr>
        <p:spPr>
          <a:xfrm>
            <a:off x="10671048" y="4929530"/>
            <a:ext cx="1028700" cy="32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IPO</a:t>
            </a:r>
            <a:endParaRPr lang="en-US" sz="1200" dirty="0"/>
          </a:p>
        </p:txBody>
      </p:sp>
      <p:sp>
        <p:nvSpPr>
          <p:cNvPr id="66" name="Shape 59"/>
          <p:cNvSpPr/>
          <p:nvPr/>
        </p:nvSpPr>
        <p:spPr>
          <a:xfrm>
            <a:off x="685800" y="5219395"/>
            <a:ext cx="1543507" cy="304495"/>
          </a:xfrm>
          <a:prstGeom prst="roundRect">
            <a:avLst>
              <a:gd name="adj" fmla="val 37538"/>
            </a:avLst>
          </a:prstGeom>
          <a:solidFill>
            <a:srgbClr val="1D4E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7" name="Text 60"/>
          <p:cNvSpPr txBox="1"/>
          <p:nvPr/>
        </p:nvSpPr>
        <p:spPr>
          <a:xfrm>
            <a:off x="685800" y="5600700"/>
            <a:ext cx="64008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3C5F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 Exit Valuation</a:t>
            </a:r>
            <a:endParaRPr lang="en-US" sz="900" dirty="0"/>
          </a:p>
        </p:txBody>
      </p:sp>
      <p:sp>
        <p:nvSpPr>
          <p:cNvPr id="68" name="Text 61"/>
          <p:cNvSpPr txBox="1"/>
          <p:nvPr/>
        </p:nvSpPr>
        <p:spPr>
          <a:xfrm>
            <a:off x="685800" y="5753405"/>
            <a:ext cx="66586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$1.2 Billion IPO</a:t>
            </a:r>
            <a:endParaRPr lang="en-US" sz="3600" dirty="0"/>
          </a:p>
        </p:txBody>
      </p:sp>
      <p:sp>
        <p:nvSpPr>
          <p:cNvPr id="69" name="Text 62"/>
          <p:cNvSpPr txBox="1"/>
          <p:nvPr/>
        </p:nvSpPr>
        <p:spPr>
          <a:xfrm>
            <a:off x="761695" y="5266944"/>
            <a:ext cx="15051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5-YEAR TIMELINE</a:t>
            </a:r>
            <a:endParaRPr lang="en-US" sz="1200" dirty="0"/>
          </a:p>
        </p:txBody>
      </p:sp>
      <p:sp>
        <p:nvSpPr>
          <p:cNvPr id="70" name="Text 63"/>
          <p:cNvSpPr txBox="1"/>
          <p:nvPr/>
        </p:nvSpPr>
        <p:spPr>
          <a:xfrm>
            <a:off x="2342693" y="5286146"/>
            <a:ext cx="12006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12× EBITDA Multiple</a:t>
            </a:r>
            <a:endParaRPr lang="en-US" sz="900" dirty="0"/>
          </a:p>
        </p:txBody>
      </p:sp>
      <p:sp>
        <p:nvSpPr>
          <p:cNvPr id="71" name="Shape 64"/>
          <p:cNvSpPr/>
          <p:nvPr/>
        </p:nvSpPr>
        <p:spPr>
          <a:xfrm>
            <a:off x="457200" y="6476695"/>
            <a:ext cx="112772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65"/>
          <p:cNvSpPr txBox="1"/>
          <p:nvPr/>
        </p:nvSpPr>
        <p:spPr>
          <a:xfrm>
            <a:off x="7720279" y="6596482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-37490" y="-615391"/>
            <a:ext cx="13340182" cy="8097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200" b="1" kern="0" spc="1125" dirty="0">
                <a:solidFill>
                  <a:srgbClr val="E5E7EB">
                    <a:alpha val="2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1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10762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0" y="106710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457200" y="304495"/>
            <a:ext cx="58155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Guatemala BSF Biorefinery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533095"/>
            <a:ext cx="5972861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Executive Summary</a:t>
            </a:r>
            <a:r>
              <a:rPr lang="en-US" sz="27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| Phase 1 &amp; 2</a:t>
            </a:r>
            <a:endParaRPr lang="en-US" sz="2700" dirty="0"/>
          </a:p>
        </p:txBody>
      </p:sp>
      <p:sp>
        <p:nvSpPr>
          <p:cNvPr id="10" name="Text 8"/>
          <p:cNvSpPr txBox="1"/>
          <p:nvPr/>
        </p:nvSpPr>
        <p:spPr>
          <a:xfrm>
            <a:off x="9711842" y="571500"/>
            <a:ext cx="20244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Integrated Financial Overview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9725558" y="761695"/>
            <a:ext cx="20098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January 2026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333902" y="1380744"/>
            <a:ext cx="2648102" cy="1495044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333902" y="1380744"/>
            <a:ext cx="38405" cy="1495044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3562502" y="1571854"/>
            <a:ext cx="12911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5 Revenue</a:t>
            </a:r>
            <a:endParaRPr lang="en-US" sz="10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00700" y="1571854"/>
            <a:ext cx="190195" cy="190195"/>
          </a:xfrm>
          <a:prstGeom prst="rect">
            <a:avLst/>
          </a:prstGeom>
        </p:spPr>
      </p:pic>
      <p:sp>
        <p:nvSpPr>
          <p:cNvPr id="16" name="Text 13"/>
          <p:cNvSpPr txBox="1"/>
          <p:nvPr/>
        </p:nvSpPr>
        <p:spPr>
          <a:xfrm>
            <a:off x="3562502" y="1837944"/>
            <a:ext cx="24862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$81.40M</a:t>
            </a:r>
            <a:endParaRPr lang="en-US" sz="2700" dirty="0"/>
          </a:p>
        </p:txBody>
      </p:sp>
      <p:sp>
        <p:nvSpPr>
          <p:cNvPr id="17" name="Text 14"/>
          <p:cNvSpPr txBox="1"/>
          <p:nvPr/>
        </p:nvSpPr>
        <p:spPr>
          <a:xfrm>
            <a:off x="3562502" y="2257654"/>
            <a:ext cx="23289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 Products</a:t>
            </a:r>
            <a:endParaRPr lang="en-US" sz="1000" dirty="0"/>
          </a:p>
        </p:txBody>
      </p:sp>
      <p:sp>
        <p:nvSpPr>
          <p:cNvPr id="18" name="Text 15"/>
          <p:cNvSpPr txBox="1"/>
          <p:nvPr/>
        </p:nvSpPr>
        <p:spPr>
          <a:xfrm>
            <a:off x="3562502" y="2523744"/>
            <a:ext cx="2315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($54.1M) + Phase 2 ($27.3M)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6210605" y="1380744"/>
            <a:ext cx="2648102" cy="1495044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6210605" y="1380744"/>
            <a:ext cx="38405" cy="149504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 txBox="1"/>
          <p:nvPr/>
        </p:nvSpPr>
        <p:spPr>
          <a:xfrm>
            <a:off x="6439205" y="1571854"/>
            <a:ext cx="9006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5-Year ROI</a:t>
            </a:r>
            <a:endParaRPr lang="en-US" sz="1000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24951" y="1571854"/>
            <a:ext cx="142646" cy="190195"/>
          </a:xfrm>
          <a:prstGeom prst="rect">
            <a:avLst/>
          </a:prstGeom>
        </p:spPr>
      </p:pic>
      <p:sp>
        <p:nvSpPr>
          <p:cNvPr id="23" name="Text 19"/>
          <p:cNvSpPr txBox="1"/>
          <p:nvPr/>
        </p:nvSpPr>
        <p:spPr>
          <a:xfrm>
            <a:off x="6439205" y="1837944"/>
            <a:ext cx="24862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1,334%</a:t>
            </a:r>
            <a:endParaRPr lang="en-US" sz="2700" dirty="0"/>
          </a:p>
        </p:txBody>
      </p:sp>
      <p:sp>
        <p:nvSpPr>
          <p:cNvPr id="24" name="Text 20"/>
          <p:cNvSpPr txBox="1"/>
          <p:nvPr/>
        </p:nvSpPr>
        <p:spPr>
          <a:xfrm>
            <a:off x="6439205" y="2257654"/>
            <a:ext cx="23289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Cumulative Return</a:t>
            </a:r>
            <a:endParaRPr lang="en-US" sz="1000" dirty="0"/>
          </a:p>
        </p:txBody>
      </p:sp>
      <p:sp>
        <p:nvSpPr>
          <p:cNvPr id="25" name="Text 21"/>
          <p:cNvSpPr txBox="1"/>
          <p:nvPr/>
        </p:nvSpPr>
        <p:spPr>
          <a:xfrm>
            <a:off x="6439205" y="2523744"/>
            <a:ext cx="2315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$202.45M Total EBITDA</a:t>
            </a:r>
            <a:endParaRPr lang="en-US" sz="900" dirty="0"/>
          </a:p>
        </p:txBody>
      </p:sp>
      <p:sp>
        <p:nvSpPr>
          <p:cNvPr id="26" name="Shape 22"/>
          <p:cNvSpPr/>
          <p:nvPr/>
        </p:nvSpPr>
        <p:spPr>
          <a:xfrm>
            <a:off x="9087307" y="1380744"/>
            <a:ext cx="2648102" cy="1495044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3"/>
          <p:cNvSpPr/>
          <p:nvPr/>
        </p:nvSpPr>
        <p:spPr>
          <a:xfrm>
            <a:off x="9087307" y="1380744"/>
            <a:ext cx="38405" cy="149504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4"/>
          <p:cNvSpPr txBox="1"/>
          <p:nvPr/>
        </p:nvSpPr>
        <p:spPr>
          <a:xfrm>
            <a:off x="9315907" y="1571854"/>
            <a:ext cx="13386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Payback Period</a:t>
            </a:r>
            <a:endParaRPr lang="en-US" sz="10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401654" y="1571854"/>
            <a:ext cx="142646" cy="190195"/>
          </a:xfrm>
          <a:prstGeom prst="rect">
            <a:avLst/>
          </a:prstGeom>
        </p:spPr>
      </p:pic>
      <p:sp>
        <p:nvSpPr>
          <p:cNvPr id="30" name="Text 25"/>
          <p:cNvSpPr txBox="1"/>
          <p:nvPr/>
        </p:nvSpPr>
        <p:spPr>
          <a:xfrm>
            <a:off x="9315907" y="1837944"/>
            <a:ext cx="24862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8.3</a:t>
            </a:r>
            <a:endParaRPr lang="en-US" sz="2700" dirty="0"/>
          </a:p>
        </p:txBody>
      </p:sp>
      <p:sp>
        <p:nvSpPr>
          <p:cNvPr id="31" name="Text 26"/>
          <p:cNvSpPr txBox="1"/>
          <p:nvPr/>
        </p:nvSpPr>
        <p:spPr>
          <a:xfrm>
            <a:off x="9315907" y="2257654"/>
            <a:ext cx="23289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Months</a:t>
            </a:r>
            <a:endParaRPr lang="en-US" sz="1000" dirty="0"/>
          </a:p>
        </p:txBody>
      </p:sp>
      <p:sp>
        <p:nvSpPr>
          <p:cNvPr id="32" name="Text 27"/>
          <p:cNvSpPr txBox="1"/>
          <p:nvPr/>
        </p:nvSpPr>
        <p:spPr>
          <a:xfrm>
            <a:off x="9315907" y="2523744"/>
            <a:ext cx="2315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Rapid capital recovery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457200" y="3105302"/>
            <a:ext cx="3562502" cy="3181198"/>
          </a:xfrm>
          <a:prstGeom prst="roundRect">
            <a:avLst>
              <a:gd name="adj" fmla="val 1033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9"/>
          <p:cNvSpPr/>
          <p:nvPr/>
        </p:nvSpPr>
        <p:spPr>
          <a:xfrm>
            <a:off x="657454" y="3572561"/>
            <a:ext cx="31619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0"/>
          <p:cNvSpPr txBox="1"/>
          <p:nvPr/>
        </p:nvSpPr>
        <p:spPr>
          <a:xfrm>
            <a:off x="657454" y="3305556"/>
            <a:ext cx="3277210" cy="229514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Mix (Year 5)</a:t>
            </a:r>
            <a:r>
              <a:rPr lang="en-US" sz="900" b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 Streams</a:t>
            </a:r>
            <a:endParaRPr lang="en-US" sz="1200" dirty="0"/>
          </a:p>
        </p:txBody>
      </p:sp>
      <p:sp>
        <p:nvSpPr>
          <p:cNvPr id="36" name="Shape 31"/>
          <p:cNvSpPr/>
          <p:nvPr/>
        </p:nvSpPr>
        <p:spPr>
          <a:xfrm>
            <a:off x="657454" y="3696005"/>
            <a:ext cx="3161995" cy="743407"/>
          </a:xfrm>
          <a:prstGeom prst="roundRect">
            <a:avLst>
              <a:gd name="adj" fmla="val 12616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2"/>
          <p:cNvSpPr txBox="1"/>
          <p:nvPr/>
        </p:nvSpPr>
        <p:spPr>
          <a:xfrm>
            <a:off x="743407" y="3781044"/>
            <a:ext cx="3076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CORE ($54.10M)</a:t>
            </a:r>
            <a:endParaRPr lang="en-US" sz="900" dirty="0"/>
          </a:p>
        </p:txBody>
      </p:sp>
      <p:sp>
        <p:nvSpPr>
          <p:cNvPr id="38" name="Shape 33"/>
          <p:cNvSpPr/>
          <p:nvPr/>
        </p:nvSpPr>
        <p:spPr>
          <a:xfrm>
            <a:off x="657454" y="4552798"/>
            <a:ext cx="3161995" cy="743407"/>
          </a:xfrm>
          <a:prstGeom prst="roundRect">
            <a:avLst>
              <a:gd name="adj" fmla="val 12616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4"/>
          <p:cNvSpPr txBox="1"/>
          <p:nvPr/>
        </p:nvSpPr>
        <p:spPr>
          <a:xfrm>
            <a:off x="743407" y="4638751"/>
            <a:ext cx="3076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EXPANSION ($27.30M)</a:t>
            </a:r>
            <a:endParaRPr lang="en-US" sz="900" dirty="0"/>
          </a:p>
        </p:txBody>
      </p:sp>
      <p:sp>
        <p:nvSpPr>
          <p:cNvPr id="40" name="Shape 35"/>
          <p:cNvSpPr/>
          <p:nvPr/>
        </p:nvSpPr>
        <p:spPr>
          <a:xfrm>
            <a:off x="657454" y="5743346"/>
            <a:ext cx="3161995" cy="342900"/>
          </a:xfrm>
          <a:prstGeom prst="roundRect">
            <a:avLst>
              <a:gd name="adj" fmla="val 29630"/>
            </a:avLst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6"/>
          <p:cNvSpPr/>
          <p:nvPr/>
        </p:nvSpPr>
        <p:spPr>
          <a:xfrm>
            <a:off x="457200" y="6439205"/>
            <a:ext cx="1127729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7"/>
          <p:cNvSpPr txBox="1"/>
          <p:nvPr/>
        </p:nvSpPr>
        <p:spPr>
          <a:xfrm>
            <a:off x="457200" y="6562649"/>
            <a:ext cx="6324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validates core tech ($9.45M). Phase 2 launches Year 3 with 7 additional revenue streams ($4.675M CAPEX).</a:t>
            </a:r>
            <a:endParaRPr lang="en-US" sz="900" dirty="0"/>
          </a:p>
        </p:txBody>
      </p:sp>
      <p:pic>
        <p:nvPicPr>
          <p:cNvPr id="43" name="Image 3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8773668" y="6581851"/>
            <a:ext cx="105156" cy="114300"/>
          </a:xfrm>
          <a:prstGeom prst="rect">
            <a:avLst/>
          </a:prstGeom>
        </p:spPr>
      </p:pic>
      <p:sp>
        <p:nvSpPr>
          <p:cNvPr id="44" name="Text 38"/>
          <p:cNvSpPr txBox="1"/>
          <p:nvPr/>
        </p:nvSpPr>
        <p:spPr>
          <a:xfrm>
            <a:off x="8916314" y="6562649"/>
            <a:ext cx="1324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 Diversified Products</a:t>
            </a:r>
            <a:endParaRPr lang="en-US" sz="900" dirty="0"/>
          </a:p>
        </p:txBody>
      </p:sp>
      <p:pic>
        <p:nvPicPr>
          <p:cNvPr id="45" name="Image 4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10297973" y="6581851"/>
            <a:ext cx="105156" cy="114300"/>
          </a:xfrm>
          <a:prstGeom prst="rect">
            <a:avLst/>
          </a:prstGeom>
        </p:spPr>
      </p:pic>
      <p:sp>
        <p:nvSpPr>
          <p:cNvPr id="46" name="Text 39"/>
          <p:cNvSpPr txBox="1"/>
          <p:nvPr/>
        </p:nvSpPr>
        <p:spPr>
          <a:xfrm>
            <a:off x="10440619" y="6562649"/>
            <a:ext cx="13816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Circular Economy Model</a:t>
            </a:r>
            <a:endParaRPr lang="en-US" sz="900" dirty="0"/>
          </a:p>
        </p:txBody>
      </p:sp>
      <p:sp>
        <p:nvSpPr>
          <p:cNvPr id="47" name="Text 40"/>
          <p:cNvSpPr txBox="1"/>
          <p:nvPr/>
        </p:nvSpPr>
        <p:spPr>
          <a:xfrm>
            <a:off x="743407" y="3972154"/>
            <a:ext cx="131947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Melanin &amp; Chitosan</a:t>
            </a:r>
            <a:endParaRPr lang="en-US" sz="1000" dirty="0"/>
          </a:p>
        </p:txBody>
      </p:sp>
      <p:sp>
        <p:nvSpPr>
          <p:cNvPr id="48" name="Text 41"/>
          <p:cNvSpPr txBox="1"/>
          <p:nvPr/>
        </p:nvSpPr>
        <p:spPr>
          <a:xfrm>
            <a:off x="3258922" y="3972154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$42.8M</a:t>
            </a:r>
            <a:endParaRPr lang="en-US" sz="1000" dirty="0"/>
          </a:p>
        </p:txBody>
      </p:sp>
      <p:sp>
        <p:nvSpPr>
          <p:cNvPr id="49" name="Text 42"/>
          <p:cNvSpPr txBox="1"/>
          <p:nvPr/>
        </p:nvSpPr>
        <p:spPr>
          <a:xfrm>
            <a:off x="743407" y="4190695"/>
            <a:ext cx="7717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Protein &amp; Oil</a:t>
            </a:r>
            <a:endParaRPr lang="en-US" sz="900" dirty="0"/>
          </a:p>
        </p:txBody>
      </p:sp>
      <p:sp>
        <p:nvSpPr>
          <p:cNvPr id="50" name="Text 43"/>
          <p:cNvSpPr txBox="1"/>
          <p:nvPr/>
        </p:nvSpPr>
        <p:spPr>
          <a:xfrm>
            <a:off x="3332988" y="4190695"/>
            <a:ext cx="4864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$11.3M</a:t>
            </a:r>
            <a:endParaRPr lang="en-US" sz="900" dirty="0"/>
          </a:p>
        </p:txBody>
      </p:sp>
      <p:sp>
        <p:nvSpPr>
          <p:cNvPr id="51" name="Text 44"/>
          <p:cNvSpPr txBox="1"/>
          <p:nvPr/>
        </p:nvSpPr>
        <p:spPr>
          <a:xfrm>
            <a:off x="743407" y="4828946"/>
            <a:ext cx="14913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Biochar &amp; Mushrooms</a:t>
            </a:r>
            <a:endParaRPr lang="en-US" sz="1000" dirty="0"/>
          </a:p>
        </p:txBody>
      </p:sp>
      <p:sp>
        <p:nvSpPr>
          <p:cNvPr id="52" name="Text 45"/>
          <p:cNvSpPr txBox="1"/>
          <p:nvPr/>
        </p:nvSpPr>
        <p:spPr>
          <a:xfrm>
            <a:off x="3258922" y="4828946"/>
            <a:ext cx="5769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$16.0M</a:t>
            </a:r>
            <a:endParaRPr lang="en-US" sz="1000" dirty="0"/>
          </a:p>
        </p:txBody>
      </p:sp>
      <p:sp>
        <p:nvSpPr>
          <p:cNvPr id="53" name="Text 46"/>
          <p:cNvSpPr txBox="1"/>
          <p:nvPr/>
        </p:nvSpPr>
        <p:spPr>
          <a:xfrm>
            <a:off x="743407" y="5048402"/>
            <a:ext cx="14676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Biochemicals (AMPs, Poly)</a:t>
            </a:r>
            <a:endParaRPr lang="en-US" sz="900" dirty="0"/>
          </a:p>
        </p:txBody>
      </p:sp>
      <p:sp>
        <p:nvSpPr>
          <p:cNvPr id="54" name="Text 47"/>
          <p:cNvSpPr txBox="1"/>
          <p:nvPr/>
        </p:nvSpPr>
        <p:spPr>
          <a:xfrm>
            <a:off x="3332988" y="5048402"/>
            <a:ext cx="4864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$11.3M</a:t>
            </a:r>
            <a:endParaRPr lang="en-US" sz="900" dirty="0"/>
          </a:p>
        </p:txBody>
      </p:sp>
      <p:sp>
        <p:nvSpPr>
          <p:cNvPr id="55" name="Text 48"/>
          <p:cNvSpPr txBox="1"/>
          <p:nvPr/>
        </p:nvSpPr>
        <p:spPr>
          <a:xfrm>
            <a:off x="733349" y="5829300"/>
            <a:ext cx="11338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Avg. EBITDA Margin</a:t>
            </a:r>
            <a:endParaRPr lang="en-US" sz="900" dirty="0"/>
          </a:p>
        </p:txBody>
      </p:sp>
      <p:sp>
        <p:nvSpPr>
          <p:cNvPr id="56" name="Text 49"/>
          <p:cNvSpPr txBox="1"/>
          <p:nvPr/>
        </p:nvSpPr>
        <p:spPr>
          <a:xfrm>
            <a:off x="3350362" y="5820156"/>
            <a:ext cx="4910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79.5%</a:t>
            </a:r>
            <a:endParaRPr lang="en-US" sz="1000" dirty="0"/>
          </a:p>
        </p:txBody>
      </p:sp>
      <p:sp>
        <p:nvSpPr>
          <p:cNvPr id="57" name="Shape 50"/>
          <p:cNvSpPr/>
          <p:nvPr/>
        </p:nvSpPr>
        <p:spPr>
          <a:xfrm>
            <a:off x="457200" y="1380744"/>
            <a:ext cx="2648102" cy="1495044"/>
          </a:xfrm>
          <a:prstGeom prst="roundRect">
            <a:avLst>
              <a:gd name="adj" fmla="val 4675"/>
            </a:avLst>
          </a:prstGeom>
          <a:solidFill>
            <a:srgbClr val="1E3A8A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8" name="Image 5" descr="preencoded.png"/>
          <p:cNvPicPr>
            <a:picLocks noChangeAspect="1"/>
          </p:cNvPicPr>
          <p:nvPr/>
        </p:nvPicPr>
        <p:blipFill>
          <a:blip r:embed="rId7">
            <a:alphaModFix amt="10000"/>
          </a:blip>
          <a:srcRect/>
          <a:stretch/>
        </p:blipFill>
        <p:spPr>
          <a:xfrm>
            <a:off x="2381098" y="1533449"/>
            <a:ext cx="571500" cy="571500"/>
          </a:xfrm>
          <a:prstGeom prst="rect">
            <a:avLst/>
          </a:prstGeom>
        </p:spPr>
      </p:pic>
      <p:sp>
        <p:nvSpPr>
          <p:cNvPr id="59" name="Text 51"/>
          <p:cNvSpPr txBox="1"/>
          <p:nvPr/>
        </p:nvSpPr>
        <p:spPr>
          <a:xfrm>
            <a:off x="647395" y="1571854"/>
            <a:ext cx="23673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Investment (Ph 1+2)</a:t>
            </a:r>
            <a:endParaRPr lang="en-US" sz="1000" dirty="0"/>
          </a:p>
        </p:txBody>
      </p:sp>
      <p:sp>
        <p:nvSpPr>
          <p:cNvPr id="60" name="Text 52"/>
          <p:cNvSpPr txBox="1"/>
          <p:nvPr/>
        </p:nvSpPr>
        <p:spPr>
          <a:xfrm>
            <a:off x="647395" y="1837944"/>
            <a:ext cx="252465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$14.12M</a:t>
            </a:r>
            <a:endParaRPr lang="en-US" sz="2700" dirty="0"/>
          </a:p>
        </p:txBody>
      </p:sp>
      <p:sp>
        <p:nvSpPr>
          <p:cNvPr id="61" name="Text 53"/>
          <p:cNvSpPr txBox="1"/>
          <p:nvPr/>
        </p:nvSpPr>
        <p:spPr>
          <a:xfrm>
            <a:off x="647395" y="2286000"/>
            <a:ext cx="7626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(Y1):</a:t>
            </a:r>
            <a:endParaRPr lang="en-US" sz="900" dirty="0"/>
          </a:p>
        </p:txBody>
      </p:sp>
      <p:sp>
        <p:nvSpPr>
          <p:cNvPr id="62" name="Text 54"/>
          <p:cNvSpPr txBox="1"/>
          <p:nvPr/>
        </p:nvSpPr>
        <p:spPr>
          <a:xfrm>
            <a:off x="2512771" y="2286000"/>
            <a:ext cx="4956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$9.45M</a:t>
            </a:r>
            <a:endParaRPr lang="en-US" sz="900" dirty="0"/>
          </a:p>
        </p:txBody>
      </p:sp>
      <p:sp>
        <p:nvSpPr>
          <p:cNvPr id="63" name="Shape 55"/>
          <p:cNvSpPr/>
          <p:nvPr/>
        </p:nvSpPr>
        <p:spPr>
          <a:xfrm>
            <a:off x="647395" y="2486254"/>
            <a:ext cx="2266798" cy="91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56"/>
          <p:cNvSpPr txBox="1"/>
          <p:nvPr/>
        </p:nvSpPr>
        <p:spPr>
          <a:xfrm>
            <a:off x="647395" y="2523744"/>
            <a:ext cx="7626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(Y3):</a:t>
            </a:r>
            <a:endParaRPr lang="en-US" sz="900" dirty="0"/>
          </a:p>
        </p:txBody>
      </p:sp>
      <p:sp>
        <p:nvSpPr>
          <p:cNvPr id="65" name="Text 57"/>
          <p:cNvSpPr txBox="1"/>
          <p:nvPr/>
        </p:nvSpPr>
        <p:spPr>
          <a:xfrm>
            <a:off x="2447849" y="2523744"/>
            <a:ext cx="5623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$4.675M</a:t>
            </a:r>
            <a:endParaRPr lang="en-US" sz="900" dirty="0"/>
          </a:p>
        </p:txBody>
      </p:sp>
      <p:sp>
        <p:nvSpPr>
          <p:cNvPr id="66" name="Shape 58"/>
          <p:cNvSpPr/>
          <p:nvPr/>
        </p:nvSpPr>
        <p:spPr>
          <a:xfrm>
            <a:off x="4317797" y="3105302"/>
            <a:ext cx="7420356" cy="3181198"/>
          </a:xfrm>
          <a:prstGeom prst="roundRect">
            <a:avLst>
              <a:gd name="adj" fmla="val 1033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" name="Text 59"/>
          <p:cNvSpPr txBox="1"/>
          <p:nvPr/>
        </p:nvSpPr>
        <p:spPr>
          <a:xfrm>
            <a:off x="4518050" y="3305556"/>
            <a:ext cx="714877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5-Year Integrated Revenue Trajectory</a:t>
            </a:r>
            <a:endParaRPr lang="en-US" sz="1300" dirty="0"/>
          </a:p>
        </p:txBody>
      </p:sp>
      <p:pic>
        <p:nvPicPr>
          <p:cNvPr id="68" name="Image 6" descr="preencoded.png"/>
          <p:cNvPicPr>
            <a:picLocks noChangeAspect="1"/>
          </p:cNvPicPr>
          <p:nvPr/>
        </p:nvPicPr>
        <p:blipFill>
          <a:blip r:embed="rId8"/>
          <a:srcRect l="-61" r="-61"/>
          <a:stretch/>
        </p:blipFill>
        <p:spPr>
          <a:xfrm>
            <a:off x="4518050" y="3648456"/>
            <a:ext cx="7019849" cy="2438705"/>
          </a:xfrm>
          <a:prstGeom prst="rect">
            <a:avLst/>
          </a:prstGeom>
        </p:spPr>
      </p:pic>
      <p:sp>
        <p:nvSpPr>
          <p:cNvPr id="69" name="Shape 60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61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2"/>
          <p:cNvSpPr txBox="1"/>
          <p:nvPr/>
        </p:nvSpPr>
        <p:spPr>
          <a:xfrm>
            <a:off x="457200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  <p:sp>
        <p:nvSpPr>
          <p:cNvPr id="72" name="Text 63"/>
          <p:cNvSpPr txBox="1"/>
          <p:nvPr/>
        </p:nvSpPr>
        <p:spPr>
          <a:xfrm>
            <a:off x="10937138" y="6558077"/>
            <a:ext cx="8860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-37490" y="-615391"/>
            <a:ext cx="13340182" cy="8097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200" b="1" kern="0" spc="1125" dirty="0">
                <a:solidFill>
                  <a:srgbClr val="E5E7EB">
                    <a:alpha val="4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11200" dirty="0"/>
          </a:p>
        </p:txBody>
      </p:sp>
      <p:sp>
        <p:nvSpPr>
          <p:cNvPr id="5" name="Shape 3"/>
          <p:cNvSpPr/>
          <p:nvPr/>
        </p:nvSpPr>
        <p:spPr>
          <a:xfrm>
            <a:off x="457200" y="381305"/>
            <a:ext cx="75895" cy="38130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685800" y="381305"/>
            <a:ext cx="31629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Opportunity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685800" y="838505"/>
            <a:ext cx="111922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Transforming Waste Liability into High-Value Assets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257300"/>
            <a:ext cx="2933395" cy="5372100"/>
          </a:xfrm>
          <a:prstGeom prst="roundRect">
            <a:avLst>
              <a:gd name="adj" fmla="val 1619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6344" y="1266444"/>
            <a:ext cx="2915107" cy="75895"/>
          </a:xfrm>
          <a:prstGeom prst="roundRect">
            <a:avLst>
              <a:gd name="adj" fmla="val 1204822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771754" y="1647749"/>
            <a:ext cx="17812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Current State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610612" y="1571854"/>
            <a:ext cx="457200" cy="457200"/>
          </a:xfrm>
          <a:prstGeom prst="roundRect">
            <a:avLst>
              <a:gd name="adj" fmla="val 200000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rcRect l="-1282" r="-1282"/>
          <a:stretch/>
        </p:blipFill>
        <p:spPr>
          <a:xfrm>
            <a:off x="2729484" y="1705356"/>
            <a:ext cx="219456" cy="190195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71754" y="2743200"/>
            <a:ext cx="2305202" cy="933602"/>
          </a:xfrm>
          <a:prstGeom prst="roundRect">
            <a:avLst>
              <a:gd name="adj" fmla="val 11993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933602" y="2980944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7105" y="3114446"/>
            <a:ext cx="190195" cy="19019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1543507" y="2905049"/>
            <a:ext cx="1334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Input Source</a:t>
            </a:r>
            <a:endParaRPr lang="en-US" sz="900" dirty="0"/>
          </a:p>
        </p:txBody>
      </p:sp>
      <p:sp>
        <p:nvSpPr>
          <p:cNvPr id="17" name="Text 13"/>
          <p:cNvSpPr txBox="1"/>
          <p:nvPr/>
        </p:nvSpPr>
        <p:spPr>
          <a:xfrm>
            <a:off x="1543507" y="3057754"/>
            <a:ext cx="13770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Brewery Waste</a:t>
            </a:r>
            <a:endParaRPr lang="en-US" sz="1300" dirty="0"/>
          </a:p>
        </p:txBody>
      </p:sp>
      <p:sp>
        <p:nvSpPr>
          <p:cNvPr id="18" name="Text 14"/>
          <p:cNvSpPr txBox="1"/>
          <p:nvPr/>
        </p:nvSpPr>
        <p:spPr>
          <a:xfrm>
            <a:off x="1543507" y="3323844"/>
            <a:ext cx="13478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48,000 MT / Year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771754" y="3905402"/>
            <a:ext cx="2305202" cy="933602"/>
          </a:xfrm>
          <a:prstGeom prst="roundRect">
            <a:avLst>
              <a:gd name="adj" fmla="val 11993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933602" y="4143146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F3F4F6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>
            <a:alphaModFix amt="70000"/>
          </a:blip>
          <a:srcRect l="-1282" r="-1282"/>
          <a:stretch/>
        </p:blipFill>
        <p:spPr>
          <a:xfrm>
            <a:off x="1052474" y="4276649"/>
            <a:ext cx="219456" cy="190195"/>
          </a:xfrm>
          <a:prstGeom prst="rect">
            <a:avLst/>
          </a:prstGeom>
        </p:spPr>
      </p:pic>
      <p:sp>
        <p:nvSpPr>
          <p:cNvPr id="22" name="Text 17"/>
          <p:cNvSpPr txBox="1"/>
          <p:nvPr/>
        </p:nvSpPr>
        <p:spPr>
          <a:xfrm>
            <a:off x="1543507" y="4067251"/>
            <a:ext cx="14575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 Output</a:t>
            </a:r>
            <a:endParaRPr lang="en-US" sz="900" dirty="0"/>
          </a:p>
        </p:txBody>
      </p:sp>
      <p:sp>
        <p:nvSpPr>
          <p:cNvPr id="23" name="Text 18"/>
          <p:cNvSpPr txBox="1"/>
          <p:nvPr/>
        </p:nvSpPr>
        <p:spPr>
          <a:xfrm>
            <a:off x="1543507" y="4219956"/>
            <a:ext cx="15005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Hog Feed</a:t>
            </a:r>
            <a:endParaRPr lang="en-US" sz="1300" dirty="0"/>
          </a:p>
        </p:txBody>
      </p:sp>
      <p:sp>
        <p:nvSpPr>
          <p:cNvPr id="24" name="Text 19"/>
          <p:cNvSpPr txBox="1"/>
          <p:nvPr/>
        </p:nvSpPr>
        <p:spPr>
          <a:xfrm>
            <a:off x="1543507" y="4486046"/>
            <a:ext cx="14721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Low-value commodity</a:t>
            </a:r>
            <a:endParaRPr lang="en-US" sz="1000" dirty="0"/>
          </a:p>
        </p:txBody>
      </p:sp>
      <p:sp>
        <p:nvSpPr>
          <p:cNvPr id="25" name="Text 20"/>
          <p:cNvSpPr txBox="1"/>
          <p:nvPr/>
        </p:nvSpPr>
        <p:spPr>
          <a:xfrm>
            <a:off x="771754" y="5067605"/>
            <a:ext cx="24057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Annual Revenue</a:t>
            </a:r>
            <a:endParaRPr lang="en-US" sz="1000" dirty="0"/>
          </a:p>
        </p:txBody>
      </p:sp>
      <p:sp>
        <p:nvSpPr>
          <p:cNvPr id="26" name="Text 21"/>
          <p:cNvSpPr txBox="1"/>
          <p:nvPr/>
        </p:nvSpPr>
        <p:spPr>
          <a:xfrm>
            <a:off x="771754" y="5248656"/>
            <a:ext cx="1467612" cy="467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$4.13M</a:t>
            </a:r>
            <a:endParaRPr lang="en-US" sz="2700" dirty="0"/>
          </a:p>
        </p:txBody>
      </p:sp>
      <p:sp>
        <p:nvSpPr>
          <p:cNvPr id="27" name="Text 22"/>
          <p:cNvSpPr txBox="1"/>
          <p:nvPr/>
        </p:nvSpPr>
        <p:spPr>
          <a:xfrm>
            <a:off x="2052828" y="5410505"/>
            <a:ext cx="8055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(@ $86/MT)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771754" y="5753405"/>
            <a:ext cx="2305202" cy="75895"/>
          </a:xfrm>
          <a:prstGeom prst="roundRect">
            <a:avLst>
              <a:gd name="adj" fmla="val 1204822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4"/>
          <p:cNvSpPr/>
          <p:nvPr/>
        </p:nvSpPr>
        <p:spPr>
          <a:xfrm>
            <a:off x="771754" y="5753405"/>
            <a:ext cx="2305202" cy="75895"/>
          </a:xfrm>
          <a:prstGeom prst="rect">
            <a:avLst/>
          </a:prstGeom>
          <a:solidFill>
            <a:srgbClr val="6B72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5"/>
          <p:cNvSpPr/>
          <p:nvPr/>
        </p:nvSpPr>
        <p:spPr>
          <a:xfrm>
            <a:off x="7789774" y="1257300"/>
            <a:ext cx="3952951" cy="5372100"/>
          </a:xfrm>
          <a:prstGeom prst="roundRect">
            <a:avLst>
              <a:gd name="adj" fmla="val 89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6"/>
          <p:cNvSpPr/>
          <p:nvPr/>
        </p:nvSpPr>
        <p:spPr>
          <a:xfrm>
            <a:off x="7799832" y="1266444"/>
            <a:ext cx="3933749" cy="75895"/>
          </a:xfrm>
          <a:prstGeom prst="roundRect">
            <a:avLst>
              <a:gd name="adj" fmla="val 1204822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7"/>
          <p:cNvSpPr txBox="1"/>
          <p:nvPr/>
        </p:nvSpPr>
        <p:spPr>
          <a:xfrm>
            <a:off x="8104327" y="1647749"/>
            <a:ext cx="165780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Future State</a:t>
            </a:r>
            <a:endParaRPr lang="en-US" sz="1800" dirty="0"/>
          </a:p>
        </p:txBody>
      </p:sp>
      <p:sp>
        <p:nvSpPr>
          <p:cNvPr id="33" name="Shape 28"/>
          <p:cNvSpPr/>
          <p:nvPr/>
        </p:nvSpPr>
        <p:spPr>
          <a:xfrm>
            <a:off x="10963656" y="1571854"/>
            <a:ext cx="457200" cy="457200"/>
          </a:xfrm>
          <a:prstGeom prst="roundRect">
            <a:avLst>
              <a:gd name="adj" fmla="val 200000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rcRect l="-1648" r="-1648"/>
          <a:stretch/>
        </p:blipFill>
        <p:spPr>
          <a:xfrm>
            <a:off x="11106302" y="1705356"/>
            <a:ext cx="171907" cy="190195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8104327" y="2257654"/>
            <a:ext cx="3323844" cy="933602"/>
          </a:xfrm>
          <a:prstGeom prst="roundRect">
            <a:avLst>
              <a:gd name="adj" fmla="val 11993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0"/>
          <p:cNvSpPr/>
          <p:nvPr/>
        </p:nvSpPr>
        <p:spPr>
          <a:xfrm>
            <a:off x="8266176" y="2495398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99678" y="2628900"/>
            <a:ext cx="190195" cy="190195"/>
          </a:xfrm>
          <a:prstGeom prst="rect">
            <a:avLst/>
          </a:prstGeom>
        </p:spPr>
      </p:pic>
      <p:sp>
        <p:nvSpPr>
          <p:cNvPr id="38" name="Text 31"/>
          <p:cNvSpPr txBox="1"/>
          <p:nvPr/>
        </p:nvSpPr>
        <p:spPr>
          <a:xfrm>
            <a:off x="8876081" y="2419502"/>
            <a:ext cx="18864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Input Source</a:t>
            </a:r>
            <a:endParaRPr lang="en-US" sz="900" dirty="0"/>
          </a:p>
        </p:txBody>
      </p:sp>
      <p:sp>
        <p:nvSpPr>
          <p:cNvPr id="39" name="Text 32"/>
          <p:cNvSpPr txBox="1"/>
          <p:nvPr/>
        </p:nvSpPr>
        <p:spPr>
          <a:xfrm>
            <a:off x="8876081" y="2572207"/>
            <a:ext cx="192938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48,000 MT</a:t>
            </a:r>
            <a:endParaRPr lang="en-US" sz="1300" dirty="0"/>
          </a:p>
        </p:txBody>
      </p:sp>
      <p:sp>
        <p:nvSpPr>
          <p:cNvPr id="40" name="Text 33"/>
          <p:cNvSpPr txBox="1"/>
          <p:nvPr/>
        </p:nvSpPr>
        <p:spPr>
          <a:xfrm>
            <a:off x="8876081" y="2838298"/>
            <a:ext cx="19010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+ Phase 2 Expansion</a:t>
            </a:r>
            <a:endParaRPr lang="en-US" sz="1000" dirty="0"/>
          </a:p>
        </p:txBody>
      </p:sp>
      <p:sp>
        <p:nvSpPr>
          <p:cNvPr id="41" name="Shape 34"/>
          <p:cNvSpPr/>
          <p:nvPr/>
        </p:nvSpPr>
        <p:spPr>
          <a:xfrm>
            <a:off x="8104327" y="3419856"/>
            <a:ext cx="3323844" cy="933602"/>
          </a:xfrm>
          <a:prstGeom prst="roundRect">
            <a:avLst>
              <a:gd name="adj" fmla="val 11993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35"/>
          <p:cNvSpPr/>
          <p:nvPr/>
        </p:nvSpPr>
        <p:spPr>
          <a:xfrm>
            <a:off x="8266176" y="3657600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8"/>
          <a:srcRect l="-1282" r="-1282"/>
          <a:stretch/>
        </p:blipFill>
        <p:spPr>
          <a:xfrm>
            <a:off x="8385048" y="3791102"/>
            <a:ext cx="219456" cy="190195"/>
          </a:xfrm>
          <a:prstGeom prst="rect">
            <a:avLst/>
          </a:prstGeom>
        </p:spPr>
      </p:pic>
      <p:sp>
        <p:nvSpPr>
          <p:cNvPr id="44" name="Text 36"/>
          <p:cNvSpPr txBox="1"/>
          <p:nvPr/>
        </p:nvSpPr>
        <p:spPr>
          <a:xfrm>
            <a:off x="8876081" y="3581705"/>
            <a:ext cx="2477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 Output</a:t>
            </a:r>
            <a:endParaRPr lang="en-US" sz="900" dirty="0"/>
          </a:p>
        </p:txBody>
      </p:sp>
      <p:sp>
        <p:nvSpPr>
          <p:cNvPr id="45" name="Text 37"/>
          <p:cNvSpPr txBox="1"/>
          <p:nvPr/>
        </p:nvSpPr>
        <p:spPr>
          <a:xfrm>
            <a:off x="8876081" y="3733495"/>
            <a:ext cx="25200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 High-Value Streams</a:t>
            </a:r>
            <a:endParaRPr lang="en-US" sz="1300" dirty="0"/>
          </a:p>
        </p:txBody>
      </p:sp>
      <p:sp>
        <p:nvSpPr>
          <p:cNvPr id="46" name="Text 38"/>
          <p:cNvSpPr txBox="1"/>
          <p:nvPr/>
        </p:nvSpPr>
        <p:spPr>
          <a:xfrm>
            <a:off x="8876081" y="4000500"/>
            <a:ext cx="24908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Pharma, Ag, Food, Advanced Materials</a:t>
            </a:r>
            <a:endParaRPr lang="en-US" sz="1000" dirty="0"/>
          </a:p>
        </p:txBody>
      </p:sp>
      <p:sp>
        <p:nvSpPr>
          <p:cNvPr id="47" name="Text 39"/>
          <p:cNvSpPr txBox="1"/>
          <p:nvPr/>
        </p:nvSpPr>
        <p:spPr>
          <a:xfrm>
            <a:off x="8104327" y="4581144"/>
            <a:ext cx="342442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Annual Revenue (Year 5)</a:t>
            </a:r>
            <a:endParaRPr lang="en-US" sz="1000" dirty="0"/>
          </a:p>
        </p:txBody>
      </p:sp>
      <p:sp>
        <p:nvSpPr>
          <p:cNvPr id="48" name="Text 40"/>
          <p:cNvSpPr txBox="1"/>
          <p:nvPr/>
        </p:nvSpPr>
        <p:spPr>
          <a:xfrm>
            <a:off x="8104327" y="4724705"/>
            <a:ext cx="2220163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$84.60M</a:t>
            </a:r>
            <a:endParaRPr lang="en-US" sz="3600" dirty="0"/>
          </a:p>
        </p:txBody>
      </p:sp>
      <p:sp>
        <p:nvSpPr>
          <p:cNvPr id="49" name="Shape 41"/>
          <p:cNvSpPr/>
          <p:nvPr/>
        </p:nvSpPr>
        <p:spPr>
          <a:xfrm>
            <a:off x="10049256" y="4962449"/>
            <a:ext cx="1104595" cy="228600"/>
          </a:xfrm>
          <a:prstGeom prst="roundRect">
            <a:avLst>
              <a:gd name="adj" fmla="val 66667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2"/>
          <p:cNvSpPr txBox="1"/>
          <p:nvPr/>
        </p:nvSpPr>
        <p:spPr>
          <a:xfrm>
            <a:off x="10125151" y="4981651"/>
            <a:ext cx="105338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+2,000% Uplift</a:t>
            </a:r>
            <a:endParaRPr lang="en-US" sz="1000" dirty="0"/>
          </a:p>
        </p:txBody>
      </p:sp>
      <p:pic>
        <p:nvPicPr>
          <p:cNvPr id="51" name="Image 6" descr="preencoded.png"/>
          <p:cNvPicPr>
            <a:picLocks noChangeAspect="1"/>
          </p:cNvPicPr>
          <p:nvPr/>
        </p:nvPicPr>
        <p:blipFill>
          <a:blip r:embed="rId9"/>
          <a:srcRect l="-122" r="-122"/>
          <a:stretch/>
        </p:blipFill>
        <p:spPr>
          <a:xfrm>
            <a:off x="8104327" y="5362956"/>
            <a:ext cx="3323844" cy="952805"/>
          </a:xfrm>
          <a:prstGeom prst="rect">
            <a:avLst/>
          </a:prstGeom>
        </p:spPr>
      </p:pic>
      <p:sp>
        <p:nvSpPr>
          <p:cNvPr id="52" name="Shape 43"/>
          <p:cNvSpPr/>
          <p:nvPr/>
        </p:nvSpPr>
        <p:spPr>
          <a:xfrm>
            <a:off x="5790895" y="3666744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1E40AF"/>
          </a:solidFill>
          <a:ln w="50800">
            <a:solidFill>
              <a:srgbClr val="FFFFFF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3" name="Image 7" descr="preencoded.png"/>
          <p:cNvPicPr>
            <a:picLocks noChangeAspect="1"/>
          </p:cNvPicPr>
          <p:nvPr/>
        </p:nvPicPr>
        <p:blipFill>
          <a:blip r:embed="rId10"/>
          <a:srcRect l="-57" r="-57"/>
          <a:stretch/>
        </p:blipFill>
        <p:spPr>
          <a:xfrm>
            <a:off x="5995721" y="3857854"/>
            <a:ext cx="200254" cy="228600"/>
          </a:xfrm>
          <a:prstGeom prst="rect">
            <a:avLst/>
          </a:prstGeom>
        </p:spPr>
      </p:pic>
      <p:sp>
        <p:nvSpPr>
          <p:cNvPr id="54" name="Shape 44"/>
          <p:cNvSpPr/>
          <p:nvPr/>
        </p:nvSpPr>
        <p:spPr>
          <a:xfrm>
            <a:off x="5342839" y="4352544"/>
            <a:ext cx="1514246" cy="323698"/>
          </a:xfrm>
          <a:prstGeom prst="roundRect">
            <a:avLst>
              <a:gd name="adj" fmla="val 2824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5" name="Text 45"/>
          <p:cNvSpPr txBox="1"/>
          <p:nvPr/>
        </p:nvSpPr>
        <p:spPr>
          <a:xfrm>
            <a:off x="5504688" y="4429354"/>
            <a:ext cx="12911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20x VALUE UPLIFT</a:t>
            </a:r>
            <a:endParaRPr lang="en-US" sz="1000" dirty="0"/>
          </a:p>
        </p:txBody>
      </p:sp>
      <p:sp>
        <p:nvSpPr>
          <p:cNvPr id="56" name="Shape 46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Shape 47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48"/>
          <p:cNvSpPr txBox="1"/>
          <p:nvPr/>
        </p:nvSpPr>
        <p:spPr>
          <a:xfrm>
            <a:off x="457200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  <p:sp>
        <p:nvSpPr>
          <p:cNvPr id="59" name="Text 49"/>
          <p:cNvSpPr txBox="1"/>
          <p:nvPr/>
        </p:nvSpPr>
        <p:spPr>
          <a:xfrm>
            <a:off x="10912450" y="6558077"/>
            <a:ext cx="914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2188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457200" y="381305"/>
            <a:ext cx="50676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Product Portfolio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800100"/>
            <a:ext cx="49395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5 Projection: 11 Revenue Streams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9766706" y="418795"/>
            <a:ext cx="19769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b="1" kern="0" spc="5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Annual Revenue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9523476" y="609905"/>
            <a:ext cx="222016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36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$81.40M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457200" y="1218895"/>
            <a:ext cx="12191695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524098" y="1399946"/>
            <a:ext cx="733349" cy="228600"/>
          </a:xfrm>
          <a:prstGeom prst="roundRect">
            <a:avLst>
              <a:gd name="adj" fmla="val 66667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4367174" y="1380744"/>
            <a:ext cx="27249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3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Biorefinery Products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099402" y="1509674"/>
            <a:ext cx="4638751" cy="9144"/>
          </a:xfrm>
          <a:prstGeom prst="rect">
            <a:avLst/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605272" y="1723644"/>
            <a:ext cx="1971446" cy="2428646"/>
          </a:xfrm>
          <a:prstGeom prst="roundRect">
            <a:avLst>
              <a:gd name="adj" fmla="val 1793"/>
            </a:avLst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rcRect l="-1648" r="-1648"/>
          <a:stretch/>
        </p:blipFill>
        <p:spPr>
          <a:xfrm>
            <a:off x="5729630" y="1848002"/>
            <a:ext cx="171907" cy="190195"/>
          </a:xfrm>
          <a:prstGeom prst="rect">
            <a:avLst/>
          </a:prstGeom>
        </p:spPr>
      </p:pic>
      <p:sp>
        <p:nvSpPr>
          <p:cNvPr id="16" name="Text 13"/>
          <p:cNvSpPr txBox="1"/>
          <p:nvPr/>
        </p:nvSpPr>
        <p:spPr>
          <a:xfrm>
            <a:off x="5729630" y="2115007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 Grade</a:t>
            </a:r>
            <a:endParaRPr lang="en-US" sz="900" dirty="0"/>
          </a:p>
        </p:txBody>
      </p:sp>
      <p:sp>
        <p:nvSpPr>
          <p:cNvPr id="17" name="Text 14"/>
          <p:cNvSpPr txBox="1"/>
          <p:nvPr/>
        </p:nvSpPr>
        <p:spPr>
          <a:xfrm>
            <a:off x="5729630" y="2266798"/>
            <a:ext cx="185348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</a:t>
            </a:r>
            <a:endParaRPr lang="en-US" sz="1300" dirty="0"/>
          </a:p>
        </p:txBody>
      </p:sp>
      <p:sp>
        <p:nvSpPr>
          <p:cNvPr id="18" name="Text 15"/>
          <p:cNvSpPr txBox="1"/>
          <p:nvPr/>
        </p:nvSpPr>
        <p:spPr>
          <a:xfrm>
            <a:off x="5729630" y="2557577"/>
            <a:ext cx="18672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$15.23M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7686446" y="1723644"/>
            <a:ext cx="1971446" cy="2428646"/>
          </a:xfrm>
          <a:prstGeom prst="roundRect">
            <a:avLst>
              <a:gd name="adj" fmla="val 1793"/>
            </a:avLst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10805" y="1848002"/>
            <a:ext cx="142646" cy="190195"/>
          </a:xfrm>
          <a:prstGeom prst="rect">
            <a:avLst/>
          </a:prstGeom>
        </p:spPr>
      </p:pic>
      <p:sp>
        <p:nvSpPr>
          <p:cNvPr id="21" name="Text 17"/>
          <p:cNvSpPr txBox="1"/>
          <p:nvPr/>
        </p:nvSpPr>
        <p:spPr>
          <a:xfrm>
            <a:off x="7810805" y="2115007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Lipids</a:t>
            </a:r>
            <a:endParaRPr lang="en-US" sz="900" dirty="0"/>
          </a:p>
        </p:txBody>
      </p:sp>
      <p:sp>
        <p:nvSpPr>
          <p:cNvPr id="22" name="Text 18"/>
          <p:cNvSpPr txBox="1"/>
          <p:nvPr/>
        </p:nvSpPr>
        <p:spPr>
          <a:xfrm>
            <a:off x="7810805" y="2266798"/>
            <a:ext cx="185348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Insect Oil</a:t>
            </a:r>
            <a:endParaRPr lang="en-US" sz="1300" dirty="0"/>
          </a:p>
        </p:txBody>
      </p:sp>
      <p:sp>
        <p:nvSpPr>
          <p:cNvPr id="23" name="Text 19"/>
          <p:cNvSpPr txBox="1"/>
          <p:nvPr/>
        </p:nvSpPr>
        <p:spPr>
          <a:xfrm>
            <a:off x="7810805" y="2557577"/>
            <a:ext cx="18672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$5.84M</a:t>
            </a:r>
            <a:endParaRPr lang="en-US" sz="1500" dirty="0"/>
          </a:p>
        </p:txBody>
      </p:sp>
      <p:sp>
        <p:nvSpPr>
          <p:cNvPr id="24" name="Shape 20"/>
          <p:cNvSpPr/>
          <p:nvPr/>
        </p:nvSpPr>
        <p:spPr>
          <a:xfrm>
            <a:off x="9767621" y="1723644"/>
            <a:ext cx="1971446" cy="2428646"/>
          </a:xfrm>
          <a:prstGeom prst="roundRect">
            <a:avLst>
              <a:gd name="adj" fmla="val 1793"/>
            </a:avLst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rcRect l="-1282" r="-1282"/>
          <a:stretch/>
        </p:blipFill>
        <p:spPr>
          <a:xfrm>
            <a:off x="9891979" y="1848002"/>
            <a:ext cx="219456" cy="190195"/>
          </a:xfrm>
          <a:prstGeom prst="rect">
            <a:avLst/>
          </a:prstGeom>
        </p:spPr>
      </p:pic>
      <p:sp>
        <p:nvSpPr>
          <p:cNvPr id="26" name="Text 21"/>
          <p:cNvSpPr txBox="1"/>
          <p:nvPr/>
        </p:nvSpPr>
        <p:spPr>
          <a:xfrm>
            <a:off x="9891979" y="2115007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Feed</a:t>
            </a:r>
            <a:endParaRPr lang="en-US" sz="900" dirty="0"/>
          </a:p>
        </p:txBody>
      </p:sp>
      <p:sp>
        <p:nvSpPr>
          <p:cNvPr id="27" name="Text 22"/>
          <p:cNvSpPr txBox="1"/>
          <p:nvPr/>
        </p:nvSpPr>
        <p:spPr>
          <a:xfrm>
            <a:off x="9891979" y="2266798"/>
            <a:ext cx="185348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Protein</a:t>
            </a:r>
            <a:endParaRPr lang="en-US" sz="1300" dirty="0"/>
          </a:p>
        </p:txBody>
      </p:sp>
      <p:sp>
        <p:nvSpPr>
          <p:cNvPr id="28" name="Text 23"/>
          <p:cNvSpPr txBox="1"/>
          <p:nvPr/>
        </p:nvSpPr>
        <p:spPr>
          <a:xfrm>
            <a:off x="9891979" y="2557577"/>
            <a:ext cx="18672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$5.47M</a:t>
            </a:r>
            <a:endParaRPr lang="en-US" sz="1500" dirty="0"/>
          </a:p>
        </p:txBody>
      </p:sp>
      <p:sp>
        <p:nvSpPr>
          <p:cNvPr id="29" name="Shape 24"/>
          <p:cNvSpPr/>
          <p:nvPr/>
        </p:nvSpPr>
        <p:spPr>
          <a:xfrm>
            <a:off x="3524098" y="4324198"/>
            <a:ext cx="733349" cy="228600"/>
          </a:xfrm>
          <a:prstGeom prst="roundRect">
            <a:avLst>
              <a:gd name="adj" fmla="val 66667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5"/>
          <p:cNvSpPr txBox="1"/>
          <p:nvPr/>
        </p:nvSpPr>
        <p:spPr>
          <a:xfrm>
            <a:off x="4367174" y="4304995"/>
            <a:ext cx="30861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64E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Expansion &amp; Regenerative Ag</a:t>
            </a:r>
            <a:endParaRPr lang="en-US" sz="1500" dirty="0"/>
          </a:p>
        </p:txBody>
      </p:sp>
      <p:sp>
        <p:nvSpPr>
          <p:cNvPr id="31" name="Shape 26"/>
          <p:cNvSpPr/>
          <p:nvPr/>
        </p:nvSpPr>
        <p:spPr>
          <a:xfrm>
            <a:off x="7462418" y="4433926"/>
            <a:ext cx="4276649" cy="9144"/>
          </a:xfrm>
          <a:prstGeom prst="rect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7"/>
          <p:cNvSpPr/>
          <p:nvPr/>
        </p:nvSpPr>
        <p:spPr>
          <a:xfrm>
            <a:off x="3524098" y="4647895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48456" y="4791456"/>
            <a:ext cx="152705" cy="152705"/>
          </a:xfrm>
          <a:prstGeom prst="rect">
            <a:avLst/>
          </a:prstGeom>
        </p:spPr>
      </p:pic>
      <p:sp>
        <p:nvSpPr>
          <p:cNvPr id="34" name="Text 28"/>
          <p:cNvSpPr txBox="1"/>
          <p:nvPr/>
        </p:nvSpPr>
        <p:spPr>
          <a:xfrm>
            <a:off x="3877056" y="4772254"/>
            <a:ext cx="6437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Biochar</a:t>
            </a:r>
            <a:endParaRPr lang="en-US" sz="1000" dirty="0"/>
          </a:p>
        </p:txBody>
      </p:sp>
      <p:sp>
        <p:nvSpPr>
          <p:cNvPr id="35" name="Text 29"/>
          <p:cNvSpPr txBox="1"/>
          <p:nvPr/>
        </p:nvSpPr>
        <p:spPr>
          <a:xfrm>
            <a:off x="3648456" y="5000854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$7.0M</a:t>
            </a:r>
            <a:endParaRPr lang="en-US" sz="1300" dirty="0"/>
          </a:p>
        </p:txBody>
      </p:sp>
      <p:sp>
        <p:nvSpPr>
          <p:cNvPr id="36" name="Text 30"/>
          <p:cNvSpPr txBox="1"/>
          <p:nvPr/>
        </p:nvSpPr>
        <p:spPr>
          <a:xfrm>
            <a:off x="3648456" y="5266944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Fertilizer</a:t>
            </a:r>
            <a:endParaRPr lang="en-US" sz="900" dirty="0"/>
          </a:p>
        </p:txBody>
      </p:sp>
      <p:sp>
        <p:nvSpPr>
          <p:cNvPr id="37" name="Shape 31"/>
          <p:cNvSpPr/>
          <p:nvPr/>
        </p:nvSpPr>
        <p:spPr>
          <a:xfrm>
            <a:off x="5605272" y="4647895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4" descr="preencoded.png"/>
          <p:cNvPicPr>
            <a:picLocks noChangeAspect="1"/>
          </p:cNvPicPr>
          <p:nvPr/>
        </p:nvPicPr>
        <p:blipFill>
          <a:blip r:embed="rId7"/>
          <a:srcRect t="-43" b="-43"/>
          <a:stretch/>
        </p:blipFill>
        <p:spPr>
          <a:xfrm>
            <a:off x="5729630" y="4791456"/>
            <a:ext cx="133502" cy="152705"/>
          </a:xfrm>
          <a:prstGeom prst="rect">
            <a:avLst/>
          </a:prstGeom>
        </p:spPr>
      </p:pic>
      <p:sp>
        <p:nvSpPr>
          <p:cNvPr id="39" name="Text 32"/>
          <p:cNvSpPr txBox="1"/>
          <p:nvPr/>
        </p:nvSpPr>
        <p:spPr>
          <a:xfrm>
            <a:off x="5939028" y="4772254"/>
            <a:ext cx="92903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Mushrooms</a:t>
            </a:r>
            <a:endParaRPr lang="en-US" sz="1000" dirty="0"/>
          </a:p>
        </p:txBody>
      </p:sp>
      <p:sp>
        <p:nvSpPr>
          <p:cNvPr id="40" name="Text 33"/>
          <p:cNvSpPr txBox="1"/>
          <p:nvPr/>
        </p:nvSpPr>
        <p:spPr>
          <a:xfrm>
            <a:off x="5729630" y="5000854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$4.8M</a:t>
            </a:r>
            <a:endParaRPr lang="en-US" sz="1300" dirty="0"/>
          </a:p>
        </p:txBody>
      </p:sp>
      <p:sp>
        <p:nvSpPr>
          <p:cNvPr id="41" name="Text 34"/>
          <p:cNvSpPr txBox="1"/>
          <p:nvPr/>
        </p:nvSpPr>
        <p:spPr>
          <a:xfrm>
            <a:off x="5729630" y="5266944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Fresh Food</a:t>
            </a:r>
            <a:endParaRPr lang="en-US" sz="900" dirty="0"/>
          </a:p>
        </p:txBody>
      </p:sp>
      <p:sp>
        <p:nvSpPr>
          <p:cNvPr id="42" name="Shape 35"/>
          <p:cNvSpPr/>
          <p:nvPr/>
        </p:nvSpPr>
        <p:spPr>
          <a:xfrm>
            <a:off x="7686446" y="4647895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810805" y="4791456"/>
            <a:ext cx="152705" cy="152705"/>
          </a:xfrm>
          <a:prstGeom prst="rect">
            <a:avLst/>
          </a:prstGeom>
        </p:spPr>
      </p:pic>
      <p:sp>
        <p:nvSpPr>
          <p:cNvPr id="44" name="Text 36"/>
          <p:cNvSpPr txBox="1"/>
          <p:nvPr/>
        </p:nvSpPr>
        <p:spPr>
          <a:xfrm>
            <a:off x="8039405" y="4772254"/>
            <a:ext cx="11192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Polydopamine</a:t>
            </a:r>
            <a:endParaRPr lang="en-US" sz="1000" dirty="0"/>
          </a:p>
        </p:txBody>
      </p:sp>
      <p:sp>
        <p:nvSpPr>
          <p:cNvPr id="45" name="Text 37"/>
          <p:cNvSpPr txBox="1"/>
          <p:nvPr/>
        </p:nvSpPr>
        <p:spPr>
          <a:xfrm>
            <a:off x="7810805" y="5000854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$4.5M</a:t>
            </a:r>
            <a:endParaRPr lang="en-US" sz="1300" dirty="0"/>
          </a:p>
        </p:txBody>
      </p:sp>
      <p:sp>
        <p:nvSpPr>
          <p:cNvPr id="46" name="Text 38"/>
          <p:cNvSpPr txBox="1"/>
          <p:nvPr/>
        </p:nvSpPr>
        <p:spPr>
          <a:xfrm>
            <a:off x="7810805" y="5266944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Advanced Mat.</a:t>
            </a:r>
            <a:endParaRPr lang="en-US" sz="900" dirty="0"/>
          </a:p>
        </p:txBody>
      </p:sp>
      <p:sp>
        <p:nvSpPr>
          <p:cNvPr id="47" name="Shape 39"/>
          <p:cNvSpPr/>
          <p:nvPr/>
        </p:nvSpPr>
        <p:spPr>
          <a:xfrm>
            <a:off x="9767621" y="4647895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891979" y="4791456"/>
            <a:ext cx="152705" cy="152705"/>
          </a:xfrm>
          <a:prstGeom prst="rect">
            <a:avLst/>
          </a:prstGeom>
        </p:spPr>
      </p:pic>
      <p:sp>
        <p:nvSpPr>
          <p:cNvPr id="49" name="Text 40"/>
          <p:cNvSpPr txBox="1"/>
          <p:nvPr/>
        </p:nvSpPr>
        <p:spPr>
          <a:xfrm>
            <a:off x="10120579" y="4772254"/>
            <a:ext cx="9198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M. Chitosan</a:t>
            </a:r>
            <a:endParaRPr lang="en-US" sz="1000" dirty="0"/>
          </a:p>
        </p:txBody>
      </p:sp>
      <p:sp>
        <p:nvSpPr>
          <p:cNvPr id="50" name="Text 41"/>
          <p:cNvSpPr txBox="1"/>
          <p:nvPr/>
        </p:nvSpPr>
        <p:spPr>
          <a:xfrm>
            <a:off x="9891979" y="5000854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$4.2M</a:t>
            </a:r>
            <a:endParaRPr lang="en-US" sz="1300" dirty="0"/>
          </a:p>
        </p:txBody>
      </p:sp>
      <p:sp>
        <p:nvSpPr>
          <p:cNvPr id="51" name="Text 42"/>
          <p:cNvSpPr txBox="1"/>
          <p:nvPr/>
        </p:nvSpPr>
        <p:spPr>
          <a:xfrm>
            <a:off x="9891979" y="5266944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Vegan Source</a:t>
            </a:r>
            <a:endParaRPr lang="en-US" sz="900" dirty="0"/>
          </a:p>
        </p:txBody>
      </p:sp>
      <p:sp>
        <p:nvSpPr>
          <p:cNvPr id="52" name="Shape 43"/>
          <p:cNvSpPr/>
          <p:nvPr/>
        </p:nvSpPr>
        <p:spPr>
          <a:xfrm>
            <a:off x="3524098" y="5658307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3" name="Image 7" descr="preencoded.png"/>
          <p:cNvPicPr>
            <a:picLocks noChangeAspect="1"/>
          </p:cNvPicPr>
          <p:nvPr/>
        </p:nvPicPr>
        <p:blipFill>
          <a:blip r:embed="rId10"/>
          <a:srcRect l="-33" r="-33"/>
          <a:stretch/>
        </p:blipFill>
        <p:spPr>
          <a:xfrm>
            <a:off x="3648456" y="5800954"/>
            <a:ext cx="171907" cy="152705"/>
          </a:xfrm>
          <a:prstGeom prst="rect">
            <a:avLst/>
          </a:prstGeom>
        </p:spPr>
      </p:pic>
      <p:sp>
        <p:nvSpPr>
          <p:cNvPr id="54" name="Text 44"/>
          <p:cNvSpPr txBox="1"/>
          <p:nvPr/>
        </p:nvSpPr>
        <p:spPr>
          <a:xfrm>
            <a:off x="3895344" y="5781751"/>
            <a:ext cx="10908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Nanocellulose</a:t>
            </a:r>
            <a:endParaRPr lang="en-US" sz="1000" dirty="0"/>
          </a:p>
        </p:txBody>
      </p:sp>
      <p:sp>
        <p:nvSpPr>
          <p:cNvPr id="55" name="Text 45"/>
          <p:cNvSpPr txBox="1"/>
          <p:nvPr/>
        </p:nvSpPr>
        <p:spPr>
          <a:xfrm>
            <a:off x="3648456" y="6010351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$4.0M</a:t>
            </a:r>
            <a:endParaRPr lang="en-US" sz="1300" dirty="0"/>
          </a:p>
        </p:txBody>
      </p:sp>
      <p:sp>
        <p:nvSpPr>
          <p:cNvPr id="56" name="Text 46"/>
          <p:cNvSpPr txBox="1"/>
          <p:nvPr/>
        </p:nvSpPr>
        <p:spPr>
          <a:xfrm>
            <a:off x="3648456" y="6277356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Coatings</a:t>
            </a:r>
            <a:endParaRPr lang="en-US" sz="900" dirty="0"/>
          </a:p>
        </p:txBody>
      </p:sp>
      <p:sp>
        <p:nvSpPr>
          <p:cNvPr id="57" name="Shape 47"/>
          <p:cNvSpPr/>
          <p:nvPr/>
        </p:nvSpPr>
        <p:spPr>
          <a:xfrm>
            <a:off x="5605272" y="5658307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8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729630" y="5800954"/>
            <a:ext cx="152705" cy="152705"/>
          </a:xfrm>
          <a:prstGeom prst="rect">
            <a:avLst/>
          </a:prstGeom>
        </p:spPr>
      </p:pic>
      <p:sp>
        <p:nvSpPr>
          <p:cNvPr id="59" name="Text 48"/>
          <p:cNvSpPr txBox="1"/>
          <p:nvPr/>
        </p:nvSpPr>
        <p:spPr>
          <a:xfrm>
            <a:off x="5958230" y="5781751"/>
            <a:ext cx="5001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AMPs</a:t>
            </a:r>
            <a:endParaRPr lang="en-US" sz="1000" dirty="0"/>
          </a:p>
        </p:txBody>
      </p:sp>
      <p:sp>
        <p:nvSpPr>
          <p:cNvPr id="60" name="Text 49"/>
          <p:cNvSpPr txBox="1"/>
          <p:nvPr/>
        </p:nvSpPr>
        <p:spPr>
          <a:xfrm>
            <a:off x="5729630" y="6010351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$3.5M</a:t>
            </a:r>
            <a:endParaRPr lang="en-US" sz="1300" dirty="0"/>
          </a:p>
        </p:txBody>
      </p:sp>
      <p:sp>
        <p:nvSpPr>
          <p:cNvPr id="61" name="Text 50"/>
          <p:cNvSpPr txBox="1"/>
          <p:nvPr/>
        </p:nvSpPr>
        <p:spPr>
          <a:xfrm>
            <a:off x="5729630" y="6277356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</a:t>
            </a:r>
            <a:endParaRPr lang="en-US" sz="900" dirty="0"/>
          </a:p>
        </p:txBody>
      </p:sp>
      <p:sp>
        <p:nvSpPr>
          <p:cNvPr id="62" name="Shape 51"/>
          <p:cNvSpPr/>
          <p:nvPr/>
        </p:nvSpPr>
        <p:spPr>
          <a:xfrm>
            <a:off x="7686446" y="5658307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3" name="Image 9" descr="preencoded.png"/>
          <p:cNvPicPr>
            <a:picLocks noChangeAspect="1"/>
          </p:cNvPicPr>
          <p:nvPr/>
        </p:nvPicPr>
        <p:blipFill>
          <a:blip r:embed="rId12"/>
          <a:srcRect l="-33" r="-33"/>
          <a:stretch/>
        </p:blipFill>
        <p:spPr>
          <a:xfrm>
            <a:off x="7810805" y="5800954"/>
            <a:ext cx="171907" cy="152705"/>
          </a:xfrm>
          <a:prstGeom prst="rect">
            <a:avLst/>
          </a:prstGeom>
        </p:spPr>
      </p:pic>
      <p:sp>
        <p:nvSpPr>
          <p:cNvPr id="64" name="Text 52"/>
          <p:cNvSpPr txBox="1"/>
          <p:nvPr/>
        </p:nvSpPr>
        <p:spPr>
          <a:xfrm>
            <a:off x="8058607" y="5781751"/>
            <a:ext cx="9006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Cordycepin</a:t>
            </a:r>
            <a:endParaRPr lang="en-US" sz="1000" dirty="0"/>
          </a:p>
        </p:txBody>
      </p:sp>
      <p:sp>
        <p:nvSpPr>
          <p:cNvPr id="65" name="Text 53"/>
          <p:cNvSpPr txBox="1"/>
          <p:nvPr/>
        </p:nvSpPr>
        <p:spPr>
          <a:xfrm>
            <a:off x="7810805" y="6010351"/>
            <a:ext cx="18534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$2.0M</a:t>
            </a:r>
            <a:endParaRPr lang="en-US" sz="1300" dirty="0"/>
          </a:p>
        </p:txBody>
      </p:sp>
      <p:sp>
        <p:nvSpPr>
          <p:cNvPr id="66" name="Text 54"/>
          <p:cNvSpPr txBox="1"/>
          <p:nvPr/>
        </p:nvSpPr>
        <p:spPr>
          <a:xfrm>
            <a:off x="7810805" y="6277356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Nutraceutical</a:t>
            </a:r>
            <a:endParaRPr lang="en-US" sz="900" dirty="0"/>
          </a:p>
        </p:txBody>
      </p:sp>
      <p:sp>
        <p:nvSpPr>
          <p:cNvPr id="67" name="Shape 55"/>
          <p:cNvSpPr/>
          <p:nvPr/>
        </p:nvSpPr>
        <p:spPr>
          <a:xfrm>
            <a:off x="9767621" y="5658307"/>
            <a:ext cx="1971446" cy="895198"/>
          </a:xfrm>
          <a:prstGeom prst="roundRect">
            <a:avLst>
              <a:gd name="adj" fmla="val 8693"/>
            </a:avLst>
          </a:prstGeom>
          <a:solidFill>
            <a:srgbClr val="F3F4F6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8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891979" y="5800954"/>
            <a:ext cx="152705" cy="152705"/>
          </a:xfrm>
          <a:prstGeom prst="rect">
            <a:avLst/>
          </a:prstGeom>
        </p:spPr>
      </p:pic>
      <p:sp>
        <p:nvSpPr>
          <p:cNvPr id="69" name="Text 56"/>
          <p:cNvSpPr txBox="1"/>
          <p:nvPr/>
        </p:nvSpPr>
        <p:spPr>
          <a:xfrm>
            <a:off x="10120579" y="5781751"/>
            <a:ext cx="5769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Insulin</a:t>
            </a:r>
            <a:endParaRPr lang="en-US" sz="1000" dirty="0"/>
          </a:p>
        </p:txBody>
      </p:sp>
      <p:sp>
        <p:nvSpPr>
          <p:cNvPr id="70" name="Text 57"/>
          <p:cNvSpPr txBox="1"/>
          <p:nvPr/>
        </p:nvSpPr>
        <p:spPr>
          <a:xfrm>
            <a:off x="9891979" y="6048756"/>
            <a:ext cx="1810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 R&amp;D</a:t>
            </a:r>
            <a:endParaRPr lang="en-US" sz="900" dirty="0"/>
          </a:p>
        </p:txBody>
      </p:sp>
      <p:sp>
        <p:nvSpPr>
          <p:cNvPr id="71" name="Text 58"/>
          <p:cNvSpPr txBox="1"/>
          <p:nvPr/>
        </p:nvSpPr>
        <p:spPr>
          <a:xfrm>
            <a:off x="9891979" y="6200546"/>
            <a:ext cx="18388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Future Pipeline</a:t>
            </a:r>
            <a:endParaRPr lang="en-US" sz="1200" dirty="0"/>
          </a:p>
        </p:txBody>
      </p:sp>
      <p:sp>
        <p:nvSpPr>
          <p:cNvPr id="72" name="Text 59"/>
          <p:cNvSpPr txBox="1"/>
          <p:nvPr/>
        </p:nvSpPr>
        <p:spPr>
          <a:xfrm>
            <a:off x="3638398" y="1438351"/>
            <a:ext cx="590702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</a:t>
            </a:r>
            <a:endParaRPr lang="en-US" sz="900" dirty="0"/>
          </a:p>
        </p:txBody>
      </p:sp>
      <p:sp>
        <p:nvSpPr>
          <p:cNvPr id="73" name="Text 60"/>
          <p:cNvSpPr txBox="1"/>
          <p:nvPr/>
        </p:nvSpPr>
        <p:spPr>
          <a:xfrm>
            <a:off x="7214616" y="1837944"/>
            <a:ext cx="3246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19%</a:t>
            </a:r>
            <a:endParaRPr lang="en-US" sz="900" dirty="0"/>
          </a:p>
        </p:txBody>
      </p:sp>
      <p:sp>
        <p:nvSpPr>
          <p:cNvPr id="74" name="Text 61"/>
          <p:cNvSpPr txBox="1"/>
          <p:nvPr/>
        </p:nvSpPr>
        <p:spPr>
          <a:xfrm>
            <a:off x="9361627" y="1837944"/>
            <a:ext cx="257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7%</a:t>
            </a:r>
            <a:endParaRPr lang="en-US" sz="900" dirty="0"/>
          </a:p>
        </p:txBody>
      </p:sp>
      <p:sp>
        <p:nvSpPr>
          <p:cNvPr id="75" name="Text 62"/>
          <p:cNvSpPr txBox="1"/>
          <p:nvPr/>
        </p:nvSpPr>
        <p:spPr>
          <a:xfrm>
            <a:off x="11442802" y="1837944"/>
            <a:ext cx="257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7%</a:t>
            </a:r>
            <a:endParaRPr lang="en-US" sz="900" dirty="0"/>
          </a:p>
        </p:txBody>
      </p:sp>
      <p:sp>
        <p:nvSpPr>
          <p:cNvPr id="76" name="Text 63"/>
          <p:cNvSpPr txBox="1"/>
          <p:nvPr/>
        </p:nvSpPr>
        <p:spPr>
          <a:xfrm>
            <a:off x="3638398" y="4352544"/>
            <a:ext cx="5907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</a:t>
            </a:r>
            <a:endParaRPr lang="en-US" sz="900" dirty="0"/>
          </a:p>
        </p:txBody>
      </p:sp>
      <p:sp>
        <p:nvSpPr>
          <p:cNvPr id="77" name="Shape 64"/>
          <p:cNvSpPr/>
          <p:nvPr/>
        </p:nvSpPr>
        <p:spPr>
          <a:xfrm>
            <a:off x="457200" y="1380744"/>
            <a:ext cx="2762402" cy="5171846"/>
          </a:xfrm>
          <a:prstGeom prst="roundRect">
            <a:avLst>
              <a:gd name="adj" fmla="val 137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8" name="Shape 65"/>
          <p:cNvSpPr/>
          <p:nvPr/>
        </p:nvSpPr>
        <p:spPr>
          <a:xfrm>
            <a:off x="619049" y="2305202"/>
            <a:ext cx="243870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66"/>
          <p:cNvSpPr txBox="1"/>
          <p:nvPr/>
        </p:nvSpPr>
        <p:spPr>
          <a:xfrm>
            <a:off x="619049" y="1962302"/>
            <a:ext cx="2567635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Mix</a:t>
            </a:r>
            <a:endParaRPr lang="en-US" sz="1300" dirty="0"/>
          </a:p>
        </p:txBody>
      </p:sp>
      <p:pic>
        <p:nvPicPr>
          <p:cNvPr id="80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19049" y="2467051"/>
            <a:ext cx="2438705" cy="2438705"/>
          </a:xfrm>
          <a:prstGeom prst="rect">
            <a:avLst/>
          </a:prstGeom>
        </p:spPr>
      </p:pic>
      <p:sp>
        <p:nvSpPr>
          <p:cNvPr id="81" name="Text 67"/>
          <p:cNvSpPr txBox="1"/>
          <p:nvPr/>
        </p:nvSpPr>
        <p:spPr>
          <a:xfrm>
            <a:off x="1655064" y="3457346"/>
            <a:ext cx="4572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</a:t>
            </a:r>
            <a:endParaRPr lang="en-US" sz="900" dirty="0"/>
          </a:p>
        </p:txBody>
      </p:sp>
      <p:sp>
        <p:nvSpPr>
          <p:cNvPr id="82" name="Text 68"/>
          <p:cNvSpPr txBox="1"/>
          <p:nvPr/>
        </p:nvSpPr>
        <p:spPr>
          <a:xfrm>
            <a:off x="1436522" y="3610051"/>
            <a:ext cx="9811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$81.4M</a:t>
            </a:r>
            <a:endParaRPr lang="en-US" sz="1800" dirty="0"/>
          </a:p>
        </p:txBody>
      </p:sp>
      <p:sp>
        <p:nvSpPr>
          <p:cNvPr id="83" name="Shape 69"/>
          <p:cNvSpPr/>
          <p:nvPr/>
        </p:nvSpPr>
        <p:spPr>
          <a:xfrm>
            <a:off x="619049" y="5134356"/>
            <a:ext cx="2438705" cy="362102"/>
          </a:xfrm>
          <a:prstGeom prst="roundRect">
            <a:avLst>
              <a:gd name="adj" fmla="val 2658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70"/>
          <p:cNvSpPr/>
          <p:nvPr/>
        </p:nvSpPr>
        <p:spPr>
          <a:xfrm>
            <a:off x="705002" y="5257800"/>
            <a:ext cx="114300" cy="114300"/>
          </a:xfrm>
          <a:prstGeom prst="roundRect">
            <a:avLst>
              <a:gd name="adj" fmla="val 800000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5" name="Text 71"/>
          <p:cNvSpPr txBox="1"/>
          <p:nvPr/>
        </p:nvSpPr>
        <p:spPr>
          <a:xfrm>
            <a:off x="895198" y="5219395"/>
            <a:ext cx="6144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</a:t>
            </a:r>
            <a:endParaRPr lang="en-US" sz="1000" dirty="0"/>
          </a:p>
        </p:txBody>
      </p:sp>
      <p:sp>
        <p:nvSpPr>
          <p:cNvPr id="86" name="Text 72"/>
          <p:cNvSpPr txBox="1"/>
          <p:nvPr/>
        </p:nvSpPr>
        <p:spPr>
          <a:xfrm>
            <a:off x="2426818" y="5219395"/>
            <a:ext cx="652882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$54.10M</a:t>
            </a:r>
            <a:endParaRPr lang="en-US" sz="1000" dirty="0"/>
          </a:p>
        </p:txBody>
      </p:sp>
      <p:sp>
        <p:nvSpPr>
          <p:cNvPr id="87" name="Shape 73"/>
          <p:cNvSpPr/>
          <p:nvPr/>
        </p:nvSpPr>
        <p:spPr>
          <a:xfrm>
            <a:off x="619049" y="5609844"/>
            <a:ext cx="2438705" cy="362102"/>
          </a:xfrm>
          <a:prstGeom prst="roundRect">
            <a:avLst>
              <a:gd name="adj" fmla="val 26582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74"/>
          <p:cNvSpPr/>
          <p:nvPr/>
        </p:nvSpPr>
        <p:spPr>
          <a:xfrm>
            <a:off x="705002" y="5734202"/>
            <a:ext cx="114300" cy="114300"/>
          </a:xfrm>
          <a:prstGeom prst="roundRect">
            <a:avLst>
              <a:gd name="adj" fmla="val 80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9" name="Text 75"/>
          <p:cNvSpPr txBox="1"/>
          <p:nvPr/>
        </p:nvSpPr>
        <p:spPr>
          <a:xfrm>
            <a:off x="895198" y="5695798"/>
            <a:ext cx="61447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64E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</a:t>
            </a:r>
            <a:endParaRPr lang="en-US" sz="1000" dirty="0"/>
          </a:p>
        </p:txBody>
      </p:sp>
      <p:sp>
        <p:nvSpPr>
          <p:cNvPr id="90" name="Text 76"/>
          <p:cNvSpPr txBox="1"/>
          <p:nvPr/>
        </p:nvSpPr>
        <p:spPr>
          <a:xfrm>
            <a:off x="2426818" y="5695798"/>
            <a:ext cx="652882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64E3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$27.30M</a:t>
            </a:r>
            <a:endParaRPr lang="en-US" sz="1000" dirty="0"/>
          </a:p>
        </p:txBody>
      </p:sp>
      <p:sp>
        <p:nvSpPr>
          <p:cNvPr id="91" name="Shape 77"/>
          <p:cNvSpPr/>
          <p:nvPr/>
        </p:nvSpPr>
        <p:spPr>
          <a:xfrm>
            <a:off x="3524098" y="1723644"/>
            <a:ext cx="1971446" cy="2428646"/>
          </a:xfrm>
          <a:prstGeom prst="roundRect">
            <a:avLst>
              <a:gd name="adj" fmla="val 1793"/>
            </a:avLst>
          </a:prstGeom>
          <a:solidFill>
            <a:srgbClr val="FFFFFF"/>
          </a:solidFill>
          <a:ln w="25400">
            <a:solidFill>
              <a:srgbClr val="2563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3" name="Text 79"/>
          <p:cNvSpPr txBox="1"/>
          <p:nvPr/>
        </p:nvSpPr>
        <p:spPr>
          <a:xfrm>
            <a:off x="4550968" y="1772106"/>
            <a:ext cx="965607" cy="44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DRIVER</a:t>
            </a:r>
            <a:endParaRPr lang="en-US" sz="1200" dirty="0"/>
          </a:p>
        </p:txBody>
      </p:sp>
      <p:pic>
        <p:nvPicPr>
          <p:cNvPr id="94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657600" y="1857146"/>
            <a:ext cx="190195" cy="190195"/>
          </a:xfrm>
          <a:prstGeom prst="rect">
            <a:avLst/>
          </a:prstGeom>
        </p:spPr>
      </p:pic>
      <p:sp>
        <p:nvSpPr>
          <p:cNvPr id="95" name="Shape 80"/>
          <p:cNvSpPr/>
          <p:nvPr/>
        </p:nvSpPr>
        <p:spPr>
          <a:xfrm>
            <a:off x="5009998" y="1857146"/>
            <a:ext cx="352044" cy="190195"/>
          </a:xfrm>
          <a:prstGeom prst="roundRect">
            <a:avLst>
              <a:gd name="adj" fmla="val 96154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6" name="Text 81"/>
          <p:cNvSpPr txBox="1"/>
          <p:nvPr/>
        </p:nvSpPr>
        <p:spPr>
          <a:xfrm>
            <a:off x="5066690" y="1867205"/>
            <a:ext cx="324612" cy="523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BE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34%</a:t>
            </a:r>
            <a:endParaRPr lang="en-US" sz="900" dirty="0"/>
          </a:p>
        </p:txBody>
      </p:sp>
      <p:sp>
        <p:nvSpPr>
          <p:cNvPr id="97" name="Text 82"/>
          <p:cNvSpPr txBox="1"/>
          <p:nvPr/>
        </p:nvSpPr>
        <p:spPr>
          <a:xfrm>
            <a:off x="3657600" y="2124151"/>
            <a:ext cx="17913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Bioelectronics</a:t>
            </a:r>
            <a:endParaRPr lang="en-US" sz="900" dirty="0"/>
          </a:p>
        </p:txBody>
      </p:sp>
      <p:sp>
        <p:nvSpPr>
          <p:cNvPr id="98" name="Text 83"/>
          <p:cNvSpPr txBox="1"/>
          <p:nvPr/>
        </p:nvSpPr>
        <p:spPr>
          <a:xfrm>
            <a:off x="3657600" y="2276856"/>
            <a:ext cx="183428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Melanin</a:t>
            </a:r>
            <a:endParaRPr lang="en-US" sz="1300" dirty="0"/>
          </a:p>
        </p:txBody>
      </p:sp>
      <p:sp>
        <p:nvSpPr>
          <p:cNvPr id="99" name="Text 84"/>
          <p:cNvSpPr txBox="1"/>
          <p:nvPr/>
        </p:nvSpPr>
        <p:spPr>
          <a:xfrm>
            <a:off x="3657600" y="2566721"/>
            <a:ext cx="18772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4E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$27.56M</a:t>
            </a:r>
            <a:endParaRPr lang="en-US" sz="1800" dirty="0"/>
          </a:p>
        </p:txBody>
      </p:sp>
      <p:sp>
        <p:nvSpPr>
          <p:cNvPr id="100" name="Shape 85"/>
          <p:cNvSpPr/>
          <p:nvPr/>
        </p:nvSpPr>
        <p:spPr>
          <a:xfrm>
            <a:off x="0" y="0"/>
            <a:ext cx="12191695" cy="15270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1" name="Shape 86"/>
          <p:cNvSpPr/>
          <p:nvPr/>
        </p:nvSpPr>
        <p:spPr>
          <a:xfrm>
            <a:off x="0" y="6553505"/>
            <a:ext cx="12191695" cy="304495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Shape 87"/>
          <p:cNvSpPr/>
          <p:nvPr/>
        </p:nvSpPr>
        <p:spPr>
          <a:xfrm>
            <a:off x="0" y="655350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Text 88"/>
          <p:cNvSpPr txBox="1"/>
          <p:nvPr/>
        </p:nvSpPr>
        <p:spPr>
          <a:xfrm>
            <a:off x="457200" y="6596482"/>
            <a:ext cx="125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kern="0" spc="3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</a:t>
            </a:r>
            <a:endParaRPr lang="en-US" sz="1200" dirty="0"/>
          </a:p>
        </p:txBody>
      </p:sp>
      <p:sp>
        <p:nvSpPr>
          <p:cNvPr id="104" name="Text 89"/>
          <p:cNvSpPr txBox="1"/>
          <p:nvPr/>
        </p:nvSpPr>
        <p:spPr>
          <a:xfrm>
            <a:off x="6382512" y="6596482"/>
            <a:ext cx="54681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9753905" y="0"/>
            <a:ext cx="2438705" cy="2438705"/>
          </a:xfrm>
          <a:prstGeom prst="rect">
            <a:avLst/>
          </a:prstGeom>
          <a:solidFill>
            <a:srgbClr val="ECFDF5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5333695"/>
            <a:ext cx="1524305" cy="1524305"/>
          </a:xfrm>
          <a:prstGeom prst="rect">
            <a:avLst/>
          </a:prstGeom>
          <a:solidFill>
            <a:srgbClr val="EFF6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381305"/>
            <a:ext cx="75895" cy="38130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85800" y="381305"/>
            <a:ext cx="571500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1 Core Product Portfolio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685800" y="838505"/>
            <a:ext cx="111922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High-value fractionation of 48,000 MT/year brewery waste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33902" y="1410005"/>
            <a:ext cx="2648102" cy="4381805"/>
          </a:xfrm>
          <a:prstGeom prst="roundRect">
            <a:avLst>
              <a:gd name="adj" fmla="val 1987"/>
            </a:avLst>
          </a:prstGeom>
          <a:solidFill>
            <a:srgbClr val="FFFFFF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333902" y="1410005"/>
            <a:ext cx="2648102" cy="75895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52544" y="1714500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rcRect l="-1118" r="-1118"/>
          <a:stretch/>
        </p:blipFill>
        <p:spPr>
          <a:xfrm>
            <a:off x="4548226" y="1876349"/>
            <a:ext cx="219456" cy="286207"/>
          </a:xfrm>
          <a:prstGeom prst="rect">
            <a:avLst/>
          </a:prstGeom>
        </p:spPr>
      </p:pic>
      <p:sp>
        <p:nvSpPr>
          <p:cNvPr id="14" name="Text 11"/>
          <p:cNvSpPr txBox="1"/>
          <p:nvPr/>
        </p:nvSpPr>
        <p:spPr>
          <a:xfrm>
            <a:off x="3651199" y="2476195"/>
            <a:ext cx="2019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Green Chitosan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3892601" y="2819095"/>
            <a:ext cx="153893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Pharmaceutical Grade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3562502" y="3238805"/>
            <a:ext cx="21909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 txBox="1"/>
          <p:nvPr/>
        </p:nvSpPr>
        <p:spPr>
          <a:xfrm>
            <a:off x="3562502" y="340065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Pricing</a:t>
            </a:r>
            <a:endParaRPr lang="en-US" sz="900" dirty="0"/>
          </a:p>
        </p:txBody>
      </p:sp>
      <p:sp>
        <p:nvSpPr>
          <p:cNvPr id="18" name="Text 15"/>
          <p:cNvSpPr txBox="1"/>
          <p:nvPr/>
        </p:nvSpPr>
        <p:spPr>
          <a:xfrm>
            <a:off x="3562502" y="3552444"/>
            <a:ext cx="23628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$75</a:t>
            </a: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800" dirty="0"/>
          </a:p>
        </p:txBody>
      </p:sp>
      <p:sp>
        <p:nvSpPr>
          <p:cNvPr id="19" name="Text 16"/>
          <p:cNvSpPr txBox="1"/>
          <p:nvPr/>
        </p:nvSpPr>
        <p:spPr>
          <a:xfrm>
            <a:off x="3562502" y="40096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20" name="Text 17"/>
          <p:cNvSpPr txBox="1"/>
          <p:nvPr/>
        </p:nvSpPr>
        <p:spPr>
          <a:xfrm>
            <a:off x="3562502" y="4162349"/>
            <a:ext cx="231983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580 kg</a:t>
            </a:r>
            <a:endParaRPr lang="en-US" sz="1300" dirty="0"/>
          </a:p>
        </p:txBody>
      </p:sp>
      <p:sp>
        <p:nvSpPr>
          <p:cNvPr id="21" name="Text 18"/>
          <p:cNvSpPr txBox="1"/>
          <p:nvPr/>
        </p:nvSpPr>
        <p:spPr>
          <a:xfrm>
            <a:off x="3562502" y="45811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3562502" y="4772254"/>
            <a:ext cx="571500" cy="228600"/>
          </a:xfrm>
          <a:prstGeom prst="roundRect">
            <a:avLst>
              <a:gd name="adj" fmla="val 66667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209898" y="4772254"/>
            <a:ext cx="866851" cy="228600"/>
          </a:xfrm>
          <a:prstGeom prst="roundRect">
            <a:avLst>
              <a:gd name="adj" fmla="val 66667"/>
            </a:avLst>
          </a:prstGeom>
          <a:solidFill>
            <a:srgbClr val="ECFD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3333902" y="5372100"/>
            <a:ext cx="2648102" cy="418795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 txBox="1"/>
          <p:nvPr/>
        </p:nvSpPr>
        <p:spPr>
          <a:xfrm>
            <a:off x="3283610" y="5486400"/>
            <a:ext cx="27486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$15.23M Annual Revenue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6210605" y="1410005"/>
            <a:ext cx="2648102" cy="4381805"/>
          </a:xfrm>
          <a:prstGeom prst="roundRect">
            <a:avLst>
              <a:gd name="adj" fmla="val 1987"/>
            </a:avLst>
          </a:prstGeom>
          <a:solidFill>
            <a:srgbClr val="FFFFFF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6210605" y="1410005"/>
            <a:ext cx="2648102" cy="75895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7229246" y="1714500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4"/>
          <a:srcRect l="-266" r="-266"/>
          <a:stretch/>
        </p:blipFill>
        <p:spPr>
          <a:xfrm>
            <a:off x="7372807" y="1876349"/>
            <a:ext cx="323698" cy="286207"/>
          </a:xfrm>
          <a:prstGeom prst="rect">
            <a:avLst/>
          </a:prstGeom>
        </p:spPr>
      </p:pic>
      <p:sp>
        <p:nvSpPr>
          <p:cNvPr id="30" name="Text 26"/>
          <p:cNvSpPr txBox="1"/>
          <p:nvPr/>
        </p:nvSpPr>
        <p:spPr>
          <a:xfrm>
            <a:off x="6692494" y="2476195"/>
            <a:ext cx="168615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Protein Meal</a:t>
            </a:r>
            <a:endParaRPr lang="en-US" sz="1800" dirty="0"/>
          </a:p>
        </p:txBody>
      </p:sp>
      <p:sp>
        <p:nvSpPr>
          <p:cNvPr id="31" name="Text 27"/>
          <p:cNvSpPr txBox="1"/>
          <p:nvPr/>
        </p:nvSpPr>
        <p:spPr>
          <a:xfrm>
            <a:off x="6816852" y="2819095"/>
            <a:ext cx="14438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Defatted Insect Meal</a:t>
            </a:r>
            <a:endParaRPr lang="en-US" sz="1000" dirty="0"/>
          </a:p>
        </p:txBody>
      </p:sp>
      <p:sp>
        <p:nvSpPr>
          <p:cNvPr id="32" name="Shape 28"/>
          <p:cNvSpPr/>
          <p:nvPr/>
        </p:nvSpPr>
        <p:spPr>
          <a:xfrm>
            <a:off x="6439205" y="3238805"/>
            <a:ext cx="21909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9"/>
          <p:cNvSpPr txBox="1"/>
          <p:nvPr/>
        </p:nvSpPr>
        <p:spPr>
          <a:xfrm>
            <a:off x="6439205" y="340065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Pricing</a:t>
            </a:r>
            <a:endParaRPr lang="en-US" sz="900" dirty="0"/>
          </a:p>
        </p:txBody>
      </p:sp>
      <p:sp>
        <p:nvSpPr>
          <p:cNvPr id="34" name="Text 30"/>
          <p:cNvSpPr txBox="1"/>
          <p:nvPr/>
        </p:nvSpPr>
        <p:spPr>
          <a:xfrm>
            <a:off x="6439205" y="3552444"/>
            <a:ext cx="23628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$1.50</a:t>
            </a: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800" dirty="0"/>
          </a:p>
        </p:txBody>
      </p:sp>
      <p:sp>
        <p:nvSpPr>
          <p:cNvPr id="35" name="Text 31"/>
          <p:cNvSpPr txBox="1"/>
          <p:nvPr/>
        </p:nvSpPr>
        <p:spPr>
          <a:xfrm>
            <a:off x="6439205" y="40096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36" name="Text 32"/>
          <p:cNvSpPr txBox="1"/>
          <p:nvPr/>
        </p:nvSpPr>
        <p:spPr>
          <a:xfrm>
            <a:off x="6439205" y="4162349"/>
            <a:ext cx="231983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10,422 kg</a:t>
            </a:r>
            <a:endParaRPr lang="en-US" sz="1300" dirty="0"/>
          </a:p>
        </p:txBody>
      </p:sp>
      <p:sp>
        <p:nvSpPr>
          <p:cNvPr id="37" name="Text 33"/>
          <p:cNvSpPr txBox="1"/>
          <p:nvPr/>
        </p:nvSpPr>
        <p:spPr>
          <a:xfrm>
            <a:off x="6439205" y="45811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</a:t>
            </a:r>
            <a:endParaRPr lang="en-US" sz="900" dirty="0"/>
          </a:p>
        </p:txBody>
      </p:sp>
      <p:sp>
        <p:nvSpPr>
          <p:cNvPr id="38" name="Shape 34"/>
          <p:cNvSpPr/>
          <p:nvPr/>
        </p:nvSpPr>
        <p:spPr>
          <a:xfrm>
            <a:off x="6439205" y="4772254"/>
            <a:ext cx="809244" cy="228600"/>
          </a:xfrm>
          <a:prstGeom prst="roundRect">
            <a:avLst>
              <a:gd name="adj" fmla="val 66667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5"/>
          <p:cNvSpPr/>
          <p:nvPr/>
        </p:nvSpPr>
        <p:spPr>
          <a:xfrm>
            <a:off x="7318858" y="4772254"/>
            <a:ext cx="629107" cy="228600"/>
          </a:xfrm>
          <a:prstGeom prst="roundRect">
            <a:avLst>
              <a:gd name="adj" fmla="val 66667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6"/>
          <p:cNvSpPr/>
          <p:nvPr/>
        </p:nvSpPr>
        <p:spPr>
          <a:xfrm>
            <a:off x="6210605" y="5372100"/>
            <a:ext cx="2648102" cy="418795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7"/>
          <p:cNvSpPr txBox="1"/>
          <p:nvPr/>
        </p:nvSpPr>
        <p:spPr>
          <a:xfrm>
            <a:off x="6160313" y="5486400"/>
            <a:ext cx="27486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$5.47M Annual Revenue</a:t>
            </a:r>
            <a:endParaRPr lang="en-US" sz="1000" dirty="0"/>
          </a:p>
        </p:txBody>
      </p:sp>
      <p:sp>
        <p:nvSpPr>
          <p:cNvPr id="42" name="Shape 38"/>
          <p:cNvSpPr/>
          <p:nvPr/>
        </p:nvSpPr>
        <p:spPr>
          <a:xfrm>
            <a:off x="9087307" y="1410005"/>
            <a:ext cx="2648102" cy="4381805"/>
          </a:xfrm>
          <a:prstGeom prst="roundRect">
            <a:avLst>
              <a:gd name="adj" fmla="val 1987"/>
            </a:avLst>
          </a:prstGeom>
          <a:solidFill>
            <a:srgbClr val="FFFFFF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Shape 39"/>
          <p:cNvSpPr/>
          <p:nvPr/>
        </p:nvSpPr>
        <p:spPr>
          <a:xfrm>
            <a:off x="9087307" y="1410005"/>
            <a:ext cx="2648102" cy="75895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0"/>
          <p:cNvSpPr/>
          <p:nvPr/>
        </p:nvSpPr>
        <p:spPr>
          <a:xfrm>
            <a:off x="10105949" y="1714500"/>
            <a:ext cx="609905" cy="609905"/>
          </a:xfrm>
          <a:prstGeom prst="roundRect">
            <a:avLst>
              <a:gd name="adj" fmla="val 149925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5" name="Image 2" descr="preencoded.png"/>
          <p:cNvPicPr>
            <a:picLocks noChangeAspect="1"/>
          </p:cNvPicPr>
          <p:nvPr/>
        </p:nvPicPr>
        <p:blipFill>
          <a:blip r:embed="rId5"/>
          <a:srcRect l="-607" r="-607"/>
          <a:stretch/>
        </p:blipFill>
        <p:spPr>
          <a:xfrm>
            <a:off x="10230307" y="1876349"/>
            <a:ext cx="362102" cy="286207"/>
          </a:xfrm>
          <a:prstGeom prst="rect">
            <a:avLst/>
          </a:prstGeom>
        </p:spPr>
      </p:pic>
      <p:sp>
        <p:nvSpPr>
          <p:cNvPr id="46" name="Text 41"/>
          <p:cNvSpPr txBox="1"/>
          <p:nvPr/>
        </p:nvSpPr>
        <p:spPr>
          <a:xfrm>
            <a:off x="9760306" y="2476195"/>
            <a:ext cx="13057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Insect Oil</a:t>
            </a:r>
            <a:endParaRPr lang="en-US" sz="1800" dirty="0"/>
          </a:p>
        </p:txBody>
      </p:sp>
      <p:sp>
        <p:nvSpPr>
          <p:cNvPr id="47" name="Text 42"/>
          <p:cNvSpPr txBox="1"/>
          <p:nvPr/>
        </p:nvSpPr>
        <p:spPr>
          <a:xfrm>
            <a:off x="9854489" y="2819095"/>
            <a:ext cx="11192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Lauric Acid Rich</a:t>
            </a:r>
            <a:endParaRPr lang="en-US" sz="1000" dirty="0"/>
          </a:p>
        </p:txBody>
      </p:sp>
      <p:sp>
        <p:nvSpPr>
          <p:cNvPr id="48" name="Shape 43"/>
          <p:cNvSpPr/>
          <p:nvPr/>
        </p:nvSpPr>
        <p:spPr>
          <a:xfrm>
            <a:off x="9315907" y="3238805"/>
            <a:ext cx="21909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4"/>
          <p:cNvSpPr txBox="1"/>
          <p:nvPr/>
        </p:nvSpPr>
        <p:spPr>
          <a:xfrm>
            <a:off x="9315907" y="340065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Pricing</a:t>
            </a:r>
            <a:endParaRPr lang="en-US" sz="900" dirty="0"/>
          </a:p>
        </p:txBody>
      </p:sp>
      <p:sp>
        <p:nvSpPr>
          <p:cNvPr id="50" name="Text 45"/>
          <p:cNvSpPr txBox="1"/>
          <p:nvPr/>
        </p:nvSpPr>
        <p:spPr>
          <a:xfrm>
            <a:off x="9315907" y="3552444"/>
            <a:ext cx="23628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$2.50</a:t>
            </a: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/L</a:t>
            </a:r>
            <a:endParaRPr lang="en-US" sz="1800" dirty="0"/>
          </a:p>
        </p:txBody>
      </p:sp>
      <p:sp>
        <p:nvSpPr>
          <p:cNvPr id="51" name="Text 46"/>
          <p:cNvSpPr txBox="1"/>
          <p:nvPr/>
        </p:nvSpPr>
        <p:spPr>
          <a:xfrm>
            <a:off x="9315907" y="40096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52" name="Text 47"/>
          <p:cNvSpPr txBox="1"/>
          <p:nvPr/>
        </p:nvSpPr>
        <p:spPr>
          <a:xfrm>
            <a:off x="9315907" y="4162349"/>
            <a:ext cx="231983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6,676 Liters</a:t>
            </a:r>
            <a:endParaRPr lang="en-US" sz="1300" dirty="0"/>
          </a:p>
        </p:txBody>
      </p:sp>
      <p:sp>
        <p:nvSpPr>
          <p:cNvPr id="53" name="Text 48"/>
          <p:cNvSpPr txBox="1"/>
          <p:nvPr/>
        </p:nvSpPr>
        <p:spPr>
          <a:xfrm>
            <a:off x="9315907" y="4581144"/>
            <a:ext cx="22768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</a:t>
            </a:r>
            <a:endParaRPr lang="en-US" sz="900" dirty="0"/>
          </a:p>
        </p:txBody>
      </p:sp>
      <p:sp>
        <p:nvSpPr>
          <p:cNvPr id="54" name="Shape 49"/>
          <p:cNvSpPr/>
          <p:nvPr/>
        </p:nvSpPr>
        <p:spPr>
          <a:xfrm>
            <a:off x="9315907" y="4772254"/>
            <a:ext cx="638251" cy="228600"/>
          </a:xfrm>
          <a:prstGeom prst="roundRect">
            <a:avLst>
              <a:gd name="adj" fmla="val 66667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50"/>
          <p:cNvSpPr/>
          <p:nvPr/>
        </p:nvSpPr>
        <p:spPr>
          <a:xfrm>
            <a:off x="10026396" y="4772254"/>
            <a:ext cx="705002" cy="228600"/>
          </a:xfrm>
          <a:prstGeom prst="roundRect">
            <a:avLst>
              <a:gd name="adj" fmla="val 66667"/>
            </a:avLst>
          </a:prstGeom>
          <a:solidFill>
            <a:srgbClr val="FFFB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51"/>
          <p:cNvSpPr/>
          <p:nvPr/>
        </p:nvSpPr>
        <p:spPr>
          <a:xfrm>
            <a:off x="9087307" y="5372100"/>
            <a:ext cx="2648102" cy="41879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2"/>
          <p:cNvSpPr txBox="1"/>
          <p:nvPr/>
        </p:nvSpPr>
        <p:spPr>
          <a:xfrm>
            <a:off x="9037015" y="5486400"/>
            <a:ext cx="27486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$5.84M Annual Revenue</a:t>
            </a:r>
            <a:endParaRPr lang="en-US" sz="1000" dirty="0"/>
          </a:p>
        </p:txBody>
      </p:sp>
      <p:sp>
        <p:nvSpPr>
          <p:cNvPr id="58" name="Text 53"/>
          <p:cNvSpPr txBox="1"/>
          <p:nvPr/>
        </p:nvSpPr>
        <p:spPr>
          <a:xfrm>
            <a:off x="3638398" y="4800600"/>
            <a:ext cx="50566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</a:t>
            </a:r>
            <a:endParaRPr lang="en-US" sz="900" dirty="0"/>
          </a:p>
        </p:txBody>
      </p:sp>
      <p:sp>
        <p:nvSpPr>
          <p:cNvPr id="59" name="Text 54"/>
          <p:cNvSpPr txBox="1"/>
          <p:nvPr/>
        </p:nvSpPr>
        <p:spPr>
          <a:xfrm>
            <a:off x="4285793" y="4800600"/>
            <a:ext cx="8001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Agri-Coatings</a:t>
            </a:r>
            <a:endParaRPr lang="en-US" sz="900" dirty="0"/>
          </a:p>
        </p:txBody>
      </p:sp>
      <p:sp>
        <p:nvSpPr>
          <p:cNvPr id="60" name="Text 55"/>
          <p:cNvSpPr txBox="1"/>
          <p:nvPr/>
        </p:nvSpPr>
        <p:spPr>
          <a:xfrm>
            <a:off x="6515100" y="4800600"/>
            <a:ext cx="7434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2400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Aquaculture</a:t>
            </a:r>
            <a:endParaRPr lang="en-US" sz="900" dirty="0"/>
          </a:p>
        </p:txBody>
      </p:sp>
      <p:sp>
        <p:nvSpPr>
          <p:cNvPr id="61" name="Text 56"/>
          <p:cNvSpPr txBox="1"/>
          <p:nvPr/>
        </p:nvSpPr>
        <p:spPr>
          <a:xfrm>
            <a:off x="7394753" y="4800600"/>
            <a:ext cx="5623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2400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Pet Food</a:t>
            </a:r>
            <a:endParaRPr lang="en-US" sz="900" dirty="0"/>
          </a:p>
        </p:txBody>
      </p:sp>
      <p:sp>
        <p:nvSpPr>
          <p:cNvPr id="62" name="Text 57"/>
          <p:cNvSpPr txBox="1"/>
          <p:nvPr/>
        </p:nvSpPr>
        <p:spPr>
          <a:xfrm>
            <a:off x="9391802" y="4800600"/>
            <a:ext cx="5715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Biodiesel</a:t>
            </a:r>
            <a:endParaRPr lang="en-US" sz="900" dirty="0"/>
          </a:p>
        </p:txBody>
      </p:sp>
      <p:sp>
        <p:nvSpPr>
          <p:cNvPr id="63" name="Text 58"/>
          <p:cNvSpPr txBox="1"/>
          <p:nvPr/>
        </p:nvSpPr>
        <p:spPr>
          <a:xfrm>
            <a:off x="10102291" y="4800600"/>
            <a:ext cx="63825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9770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Cosmetics</a:t>
            </a:r>
            <a:endParaRPr lang="en-US" sz="900" dirty="0"/>
          </a:p>
        </p:txBody>
      </p:sp>
      <p:sp>
        <p:nvSpPr>
          <p:cNvPr id="64" name="Shape 59"/>
          <p:cNvSpPr/>
          <p:nvPr/>
        </p:nvSpPr>
        <p:spPr>
          <a:xfrm>
            <a:off x="440500" y="1410005"/>
            <a:ext cx="2648102" cy="4381805"/>
          </a:xfrm>
          <a:prstGeom prst="roundRect">
            <a:avLst>
              <a:gd name="adj" fmla="val 1987"/>
            </a:avLst>
          </a:prstGeom>
          <a:solidFill>
            <a:srgbClr val="FFFFFF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5" name="Shape 60"/>
          <p:cNvSpPr/>
          <p:nvPr/>
        </p:nvSpPr>
        <p:spPr>
          <a:xfrm>
            <a:off x="457200" y="1410005"/>
            <a:ext cx="2648102" cy="75895"/>
          </a:xfrm>
          <a:prstGeom prst="rect">
            <a:avLst/>
          </a:prstGeom>
          <a:solidFill>
            <a:srgbClr val="1F2937"/>
          </a:solidFill>
          <a:ln w="12700">
            <a:solidFill>
              <a:srgbClr val="1F293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1"/>
          <p:cNvSpPr/>
          <p:nvPr/>
        </p:nvSpPr>
        <p:spPr>
          <a:xfrm>
            <a:off x="1461211" y="1620317"/>
            <a:ext cx="647395" cy="647395"/>
          </a:xfrm>
          <a:prstGeom prst="roundRect">
            <a:avLst>
              <a:gd name="adj" fmla="val 141243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7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21231" y="1780337"/>
            <a:ext cx="323698" cy="323698"/>
          </a:xfrm>
          <a:prstGeom prst="rect">
            <a:avLst/>
          </a:prstGeom>
        </p:spPr>
      </p:pic>
      <p:sp>
        <p:nvSpPr>
          <p:cNvPr id="68" name="Text 62"/>
          <p:cNvSpPr txBox="1"/>
          <p:nvPr/>
        </p:nvSpPr>
        <p:spPr>
          <a:xfrm>
            <a:off x="862279" y="2420417"/>
            <a:ext cx="1838858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Pure Melanin</a:t>
            </a:r>
            <a:endParaRPr lang="en-US" sz="1800" dirty="0"/>
          </a:p>
        </p:txBody>
      </p:sp>
      <p:sp>
        <p:nvSpPr>
          <p:cNvPr id="69" name="Text 63"/>
          <p:cNvSpPr txBox="1"/>
          <p:nvPr/>
        </p:nvSpPr>
        <p:spPr>
          <a:xfrm>
            <a:off x="996696" y="2780690"/>
            <a:ext cx="157642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Semiconductor Grade</a:t>
            </a:r>
            <a:endParaRPr lang="en-US" sz="1000" dirty="0"/>
          </a:p>
        </p:txBody>
      </p:sp>
      <p:sp>
        <p:nvSpPr>
          <p:cNvPr id="70" name="Shape 64"/>
          <p:cNvSpPr/>
          <p:nvPr/>
        </p:nvSpPr>
        <p:spPr>
          <a:xfrm>
            <a:off x="630936" y="3220517"/>
            <a:ext cx="23052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5"/>
          <p:cNvSpPr txBox="1"/>
          <p:nvPr/>
        </p:nvSpPr>
        <p:spPr>
          <a:xfrm>
            <a:off x="630936" y="3390595"/>
            <a:ext cx="23911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Pricing</a:t>
            </a:r>
            <a:endParaRPr lang="en-US" sz="900" dirty="0"/>
          </a:p>
        </p:txBody>
      </p:sp>
      <p:sp>
        <p:nvSpPr>
          <p:cNvPr id="72" name="Text 66"/>
          <p:cNvSpPr txBox="1"/>
          <p:nvPr/>
        </p:nvSpPr>
        <p:spPr>
          <a:xfrm>
            <a:off x="630936" y="3550615"/>
            <a:ext cx="247711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$250,000</a:t>
            </a:r>
            <a:r>
              <a:rPr lang="en-US" sz="10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800" dirty="0"/>
          </a:p>
        </p:txBody>
      </p:sp>
      <p:sp>
        <p:nvSpPr>
          <p:cNvPr id="73" name="Text 67"/>
          <p:cNvSpPr txBox="1"/>
          <p:nvPr/>
        </p:nvSpPr>
        <p:spPr>
          <a:xfrm>
            <a:off x="630936" y="4030675"/>
            <a:ext cx="23911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74" name="Text 68"/>
          <p:cNvSpPr txBox="1"/>
          <p:nvPr/>
        </p:nvSpPr>
        <p:spPr>
          <a:xfrm>
            <a:off x="630936" y="4190695"/>
            <a:ext cx="2434133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315 grams</a:t>
            </a:r>
            <a:endParaRPr lang="en-US" sz="1300" dirty="0"/>
          </a:p>
        </p:txBody>
      </p:sp>
      <p:sp>
        <p:nvSpPr>
          <p:cNvPr id="75" name="Text 69"/>
          <p:cNvSpPr txBox="1"/>
          <p:nvPr/>
        </p:nvSpPr>
        <p:spPr>
          <a:xfrm>
            <a:off x="630936" y="4630522"/>
            <a:ext cx="23911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</a:t>
            </a:r>
            <a:endParaRPr lang="en-US" sz="900" dirty="0"/>
          </a:p>
        </p:txBody>
      </p:sp>
      <p:sp>
        <p:nvSpPr>
          <p:cNvPr id="76" name="Shape 70"/>
          <p:cNvSpPr/>
          <p:nvPr/>
        </p:nvSpPr>
        <p:spPr>
          <a:xfrm>
            <a:off x="630936" y="4830775"/>
            <a:ext cx="952805" cy="247802"/>
          </a:xfrm>
          <a:prstGeom prst="roundRect">
            <a:avLst>
              <a:gd name="adj" fmla="val 5677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7" name="Shape 71"/>
          <p:cNvSpPr/>
          <p:nvPr/>
        </p:nvSpPr>
        <p:spPr>
          <a:xfrm>
            <a:off x="1655978" y="4830775"/>
            <a:ext cx="1238098" cy="247802"/>
          </a:xfrm>
          <a:prstGeom prst="roundRect">
            <a:avLst>
              <a:gd name="adj" fmla="val 5677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72"/>
          <p:cNvSpPr/>
          <p:nvPr/>
        </p:nvSpPr>
        <p:spPr>
          <a:xfrm>
            <a:off x="391363" y="5372100"/>
            <a:ext cx="2781605" cy="408737"/>
          </a:xfrm>
          <a:prstGeom prst="rect">
            <a:avLst/>
          </a:prstGeom>
          <a:solidFill>
            <a:srgbClr val="1F29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9" name="Text 73"/>
          <p:cNvSpPr txBox="1"/>
          <p:nvPr/>
        </p:nvSpPr>
        <p:spPr>
          <a:xfrm>
            <a:off x="341071" y="5486400"/>
            <a:ext cx="2882189" cy="2944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$27.56M Annual Revenue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0" name="Text 74"/>
          <p:cNvSpPr txBox="1"/>
          <p:nvPr/>
        </p:nvSpPr>
        <p:spPr>
          <a:xfrm>
            <a:off x="711403" y="4860950"/>
            <a:ext cx="8769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Bioelectronics</a:t>
            </a:r>
            <a:endParaRPr lang="en-US" sz="900" dirty="0"/>
          </a:p>
        </p:txBody>
      </p:sp>
      <p:sp>
        <p:nvSpPr>
          <p:cNvPr id="81" name="Text 75"/>
          <p:cNvSpPr txBox="1"/>
          <p:nvPr/>
        </p:nvSpPr>
        <p:spPr>
          <a:xfrm>
            <a:off x="1736446" y="4860950"/>
            <a:ext cx="116220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Radiation Shielding</a:t>
            </a:r>
            <a:endParaRPr lang="en-US" sz="900" dirty="0"/>
          </a:p>
        </p:txBody>
      </p:sp>
      <p:sp>
        <p:nvSpPr>
          <p:cNvPr id="82" name="Shape 76"/>
          <p:cNvSpPr/>
          <p:nvPr/>
        </p:nvSpPr>
        <p:spPr>
          <a:xfrm>
            <a:off x="2081174" y="1379830"/>
            <a:ext cx="1095451" cy="247802"/>
          </a:xfrm>
          <a:prstGeom prst="rect">
            <a:avLst/>
          </a:prstGeom>
          <a:solidFill>
            <a:srgbClr val="FBBF24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3" name="Text 77"/>
          <p:cNvSpPr txBox="1"/>
          <p:nvPr/>
        </p:nvSpPr>
        <p:spPr>
          <a:xfrm>
            <a:off x="2200961" y="1410005"/>
            <a:ext cx="94366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835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VALUE DRIVER</a:t>
            </a:r>
            <a:endParaRPr lang="en-US" sz="900" dirty="0"/>
          </a:p>
        </p:txBody>
      </p:sp>
      <p:sp>
        <p:nvSpPr>
          <p:cNvPr id="84" name="Shape 78"/>
          <p:cNvSpPr/>
          <p:nvPr/>
        </p:nvSpPr>
        <p:spPr>
          <a:xfrm>
            <a:off x="0" y="6248095"/>
            <a:ext cx="12191695" cy="60990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5" name="Shape 79"/>
          <p:cNvSpPr/>
          <p:nvPr/>
        </p:nvSpPr>
        <p:spPr>
          <a:xfrm>
            <a:off x="0" y="624809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0"/>
          <p:cNvSpPr txBox="1"/>
          <p:nvPr/>
        </p:nvSpPr>
        <p:spPr>
          <a:xfrm>
            <a:off x="457200" y="6482182"/>
            <a:ext cx="24963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87" name="Text 81"/>
          <p:cNvSpPr txBox="1"/>
          <p:nvPr/>
        </p:nvSpPr>
        <p:spPr>
          <a:xfrm>
            <a:off x="7720279" y="6482182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-37490" y="-615391"/>
            <a:ext cx="13340182" cy="8097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200" b="1" kern="0" spc="1125" dirty="0">
                <a:solidFill>
                  <a:srgbClr val="E5E7EB">
                    <a:alpha val="4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1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4191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41000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304495"/>
            <a:ext cx="527243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Roadmap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533095"/>
            <a:ext cx="54297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2 Expansion Products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9812426" y="495605"/>
            <a:ext cx="1923898" cy="418795"/>
          </a:xfrm>
          <a:prstGeom prst="roundRect">
            <a:avLst>
              <a:gd name="adj" fmla="val 218341"/>
            </a:avLst>
          </a:prstGeom>
          <a:solidFill>
            <a:srgbClr val="1E40A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457200" y="990295"/>
            <a:ext cx="114208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Expanding into 8 additional high-value streams to create a complete regenerative ecosystem.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9912096" y="590702"/>
            <a:ext cx="15956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Launching Year 3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0" y="1419149"/>
            <a:ext cx="12191695" cy="4981651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7200" y="172364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57200" y="1723644"/>
            <a:ext cx="2648102" cy="3840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2419502" y="1876349"/>
            <a:ext cx="571500" cy="57150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47395" y="19522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52551" y="2057400"/>
            <a:ext cx="171907" cy="171907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1143000" y="2036369"/>
            <a:ext cx="167243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Biochar Fertilizer</a:t>
            </a:r>
            <a:endParaRPr lang="en-US" sz="1300" dirty="0"/>
          </a:p>
        </p:txBody>
      </p:sp>
      <p:sp>
        <p:nvSpPr>
          <p:cNvPr id="19" name="Text 15"/>
          <p:cNvSpPr txBox="1"/>
          <p:nvPr/>
        </p:nvSpPr>
        <p:spPr>
          <a:xfrm>
            <a:off x="647395" y="240944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Premium regenerative agriculture product. 350k bags/year.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647395" y="2986430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 txBox="1"/>
          <p:nvPr/>
        </p:nvSpPr>
        <p:spPr>
          <a:xfrm>
            <a:off x="647395" y="3100730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22" name="Text 18"/>
          <p:cNvSpPr txBox="1"/>
          <p:nvPr/>
        </p:nvSpPr>
        <p:spPr>
          <a:xfrm>
            <a:off x="647395" y="3233318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$7.0M</a:t>
            </a:r>
            <a:endParaRPr lang="en-US" sz="2200" dirty="0"/>
          </a:p>
        </p:txBody>
      </p:sp>
      <p:sp>
        <p:nvSpPr>
          <p:cNvPr id="23" name="Shape 19"/>
          <p:cNvSpPr/>
          <p:nvPr/>
        </p:nvSpPr>
        <p:spPr>
          <a:xfrm>
            <a:off x="3333902" y="172364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3333902" y="1723644"/>
            <a:ext cx="2648102" cy="3840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>
            <a:alphaModFix amt="10000"/>
          </a:blip>
          <a:srcRect l="-469" r="-469"/>
          <a:stretch/>
        </p:blipFill>
        <p:spPr>
          <a:xfrm>
            <a:off x="5362956" y="1876349"/>
            <a:ext cx="504749" cy="571500"/>
          </a:xfrm>
          <a:prstGeom prst="rect">
            <a:avLst/>
          </a:prstGeom>
        </p:spPr>
      </p:pic>
      <p:sp>
        <p:nvSpPr>
          <p:cNvPr id="26" name="Shape 21"/>
          <p:cNvSpPr/>
          <p:nvPr/>
        </p:nvSpPr>
        <p:spPr>
          <a:xfrm>
            <a:off x="3524098" y="19522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rcRect l="-760" r="-760"/>
          <a:stretch/>
        </p:blipFill>
        <p:spPr>
          <a:xfrm>
            <a:off x="3638398" y="2057400"/>
            <a:ext cx="152705" cy="171907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4019702" y="2036369"/>
            <a:ext cx="160568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Mushroom Food</a:t>
            </a:r>
            <a:endParaRPr lang="en-US" sz="1300" dirty="0"/>
          </a:p>
        </p:txBody>
      </p:sp>
      <p:sp>
        <p:nvSpPr>
          <p:cNvPr id="29" name="Text 23"/>
          <p:cNvSpPr txBox="1"/>
          <p:nvPr/>
        </p:nvSpPr>
        <p:spPr>
          <a:xfrm>
            <a:off x="3524098" y="240944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Fresh Oyster/Shiitake to food companies. 50 MT/month.</a:t>
            </a:r>
            <a:endParaRPr lang="en-US" sz="1000" dirty="0"/>
          </a:p>
        </p:txBody>
      </p:sp>
      <p:sp>
        <p:nvSpPr>
          <p:cNvPr id="30" name="Shape 24"/>
          <p:cNvSpPr/>
          <p:nvPr/>
        </p:nvSpPr>
        <p:spPr>
          <a:xfrm>
            <a:off x="3524098" y="2986430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 txBox="1"/>
          <p:nvPr/>
        </p:nvSpPr>
        <p:spPr>
          <a:xfrm>
            <a:off x="3524098" y="3100730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32" name="Text 26"/>
          <p:cNvSpPr txBox="1"/>
          <p:nvPr/>
        </p:nvSpPr>
        <p:spPr>
          <a:xfrm>
            <a:off x="3524098" y="3233318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$4.8M</a:t>
            </a:r>
            <a:endParaRPr lang="en-US" sz="2200" dirty="0"/>
          </a:p>
        </p:txBody>
      </p:sp>
      <p:sp>
        <p:nvSpPr>
          <p:cNvPr id="33" name="Shape 27"/>
          <p:cNvSpPr/>
          <p:nvPr/>
        </p:nvSpPr>
        <p:spPr>
          <a:xfrm>
            <a:off x="6210605" y="172364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8"/>
          <p:cNvSpPr/>
          <p:nvPr/>
        </p:nvSpPr>
        <p:spPr>
          <a:xfrm>
            <a:off x="6210605" y="1723644"/>
            <a:ext cx="2648102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7">
            <a:alphaModFix amt="10000"/>
          </a:blip>
          <a:srcRect/>
          <a:stretch/>
        </p:blipFill>
        <p:spPr>
          <a:xfrm>
            <a:off x="8172907" y="1876349"/>
            <a:ext cx="571500" cy="571500"/>
          </a:xfrm>
          <a:prstGeom prst="rect">
            <a:avLst/>
          </a:prstGeom>
        </p:spPr>
      </p:pic>
      <p:sp>
        <p:nvSpPr>
          <p:cNvPr id="36" name="Shape 29"/>
          <p:cNvSpPr/>
          <p:nvPr/>
        </p:nvSpPr>
        <p:spPr>
          <a:xfrm>
            <a:off x="6400800" y="19522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505956" y="2057400"/>
            <a:ext cx="171907" cy="171907"/>
          </a:xfrm>
          <a:prstGeom prst="rect">
            <a:avLst/>
          </a:prstGeom>
        </p:spPr>
      </p:pic>
      <p:sp>
        <p:nvSpPr>
          <p:cNvPr id="38" name="Text 30"/>
          <p:cNvSpPr txBox="1"/>
          <p:nvPr/>
        </p:nvSpPr>
        <p:spPr>
          <a:xfrm>
            <a:off x="6896405" y="2036369"/>
            <a:ext cx="143377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Polydopamine</a:t>
            </a:r>
            <a:endParaRPr lang="en-US" sz="1300" dirty="0"/>
          </a:p>
        </p:txBody>
      </p:sp>
      <p:sp>
        <p:nvSpPr>
          <p:cNvPr id="39" name="Text 31"/>
          <p:cNvSpPr txBox="1"/>
          <p:nvPr/>
        </p:nvSpPr>
        <p:spPr>
          <a:xfrm>
            <a:off x="6400800" y="240944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Advanced melanin-derivative material for medical devices.</a:t>
            </a:r>
            <a:endParaRPr lang="en-US" sz="1000" dirty="0"/>
          </a:p>
        </p:txBody>
      </p:sp>
      <p:sp>
        <p:nvSpPr>
          <p:cNvPr id="40" name="Shape 32"/>
          <p:cNvSpPr/>
          <p:nvPr/>
        </p:nvSpPr>
        <p:spPr>
          <a:xfrm>
            <a:off x="6400800" y="2986430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3"/>
          <p:cNvSpPr txBox="1"/>
          <p:nvPr/>
        </p:nvSpPr>
        <p:spPr>
          <a:xfrm>
            <a:off x="6400800" y="3100730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42" name="Text 34"/>
          <p:cNvSpPr txBox="1"/>
          <p:nvPr/>
        </p:nvSpPr>
        <p:spPr>
          <a:xfrm>
            <a:off x="6400800" y="3233318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$4.5M</a:t>
            </a:r>
            <a:endParaRPr lang="en-US" sz="2200" dirty="0"/>
          </a:p>
        </p:txBody>
      </p:sp>
      <p:sp>
        <p:nvSpPr>
          <p:cNvPr id="43" name="Shape 35"/>
          <p:cNvSpPr/>
          <p:nvPr/>
        </p:nvSpPr>
        <p:spPr>
          <a:xfrm>
            <a:off x="9087307" y="172364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36"/>
          <p:cNvSpPr/>
          <p:nvPr/>
        </p:nvSpPr>
        <p:spPr>
          <a:xfrm>
            <a:off x="9087307" y="1723644"/>
            <a:ext cx="2648102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9">
            <a:alphaModFix amt="10000"/>
          </a:blip>
          <a:srcRect l="-347" r="-347"/>
          <a:stretch/>
        </p:blipFill>
        <p:spPr>
          <a:xfrm>
            <a:off x="10972800" y="1876349"/>
            <a:ext cx="647395" cy="571500"/>
          </a:xfrm>
          <a:prstGeom prst="rect">
            <a:avLst/>
          </a:prstGeom>
        </p:spPr>
      </p:pic>
      <p:sp>
        <p:nvSpPr>
          <p:cNvPr id="46" name="Shape 37"/>
          <p:cNvSpPr/>
          <p:nvPr/>
        </p:nvSpPr>
        <p:spPr>
          <a:xfrm>
            <a:off x="9277502" y="19522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7" descr="preencoded.png"/>
          <p:cNvPicPr>
            <a:picLocks noChangeAspect="1"/>
          </p:cNvPicPr>
          <p:nvPr/>
        </p:nvPicPr>
        <p:blipFill>
          <a:blip r:embed="rId10"/>
          <a:srcRect t="-842" b="-842"/>
          <a:stretch/>
        </p:blipFill>
        <p:spPr>
          <a:xfrm>
            <a:off x="9372600" y="2057400"/>
            <a:ext cx="190195" cy="171907"/>
          </a:xfrm>
          <a:prstGeom prst="rect">
            <a:avLst/>
          </a:prstGeom>
        </p:spPr>
      </p:pic>
      <p:sp>
        <p:nvSpPr>
          <p:cNvPr id="48" name="Text 38"/>
          <p:cNvSpPr txBox="1"/>
          <p:nvPr/>
        </p:nvSpPr>
        <p:spPr>
          <a:xfrm>
            <a:off x="9773107" y="2036369"/>
            <a:ext cx="154807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Vegan Chitosan</a:t>
            </a:r>
            <a:endParaRPr lang="en-US" sz="1300" dirty="0"/>
          </a:p>
        </p:txBody>
      </p:sp>
      <p:sp>
        <p:nvSpPr>
          <p:cNvPr id="49" name="Text 39"/>
          <p:cNvSpPr txBox="1"/>
          <p:nvPr/>
        </p:nvSpPr>
        <p:spPr>
          <a:xfrm>
            <a:off x="9277502" y="240944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Fungal origin for vegan supplements &amp; pharma markets.</a:t>
            </a:r>
            <a:endParaRPr lang="en-US" sz="1000" dirty="0"/>
          </a:p>
        </p:txBody>
      </p:sp>
      <p:sp>
        <p:nvSpPr>
          <p:cNvPr id="50" name="Shape 40"/>
          <p:cNvSpPr/>
          <p:nvPr/>
        </p:nvSpPr>
        <p:spPr>
          <a:xfrm>
            <a:off x="9277502" y="2986430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1"/>
          <p:cNvSpPr txBox="1"/>
          <p:nvPr/>
        </p:nvSpPr>
        <p:spPr>
          <a:xfrm>
            <a:off x="9277502" y="3100730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52" name="Text 42"/>
          <p:cNvSpPr txBox="1"/>
          <p:nvPr/>
        </p:nvSpPr>
        <p:spPr>
          <a:xfrm>
            <a:off x="9277502" y="3233318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$4.2M</a:t>
            </a:r>
            <a:endParaRPr lang="en-US" sz="2200" dirty="0"/>
          </a:p>
        </p:txBody>
      </p:sp>
      <p:sp>
        <p:nvSpPr>
          <p:cNvPr id="53" name="Shape 43"/>
          <p:cNvSpPr/>
          <p:nvPr/>
        </p:nvSpPr>
        <p:spPr>
          <a:xfrm>
            <a:off x="457200" y="402427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Shape 44"/>
          <p:cNvSpPr/>
          <p:nvPr/>
        </p:nvSpPr>
        <p:spPr>
          <a:xfrm>
            <a:off x="457200" y="4024274"/>
            <a:ext cx="2648102" cy="3840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5" name="Image 8" descr="preencoded.png"/>
          <p:cNvPicPr>
            <a:picLocks noChangeAspect="1"/>
          </p:cNvPicPr>
          <p:nvPr/>
        </p:nvPicPr>
        <p:blipFill>
          <a:blip r:embed="rId11">
            <a:alphaModFix amt="10000"/>
          </a:blip>
          <a:srcRect/>
          <a:stretch/>
        </p:blipFill>
        <p:spPr>
          <a:xfrm>
            <a:off x="2419502" y="4176979"/>
            <a:ext cx="571500" cy="571500"/>
          </a:xfrm>
          <a:prstGeom prst="rect">
            <a:avLst/>
          </a:prstGeom>
        </p:spPr>
      </p:pic>
      <p:sp>
        <p:nvSpPr>
          <p:cNvPr id="56" name="Shape 45"/>
          <p:cNvSpPr/>
          <p:nvPr/>
        </p:nvSpPr>
        <p:spPr>
          <a:xfrm>
            <a:off x="647395" y="425287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7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52551" y="4358030"/>
            <a:ext cx="171907" cy="171907"/>
          </a:xfrm>
          <a:prstGeom prst="rect">
            <a:avLst/>
          </a:prstGeom>
        </p:spPr>
      </p:pic>
      <p:sp>
        <p:nvSpPr>
          <p:cNvPr id="58" name="Text 46"/>
          <p:cNvSpPr txBox="1"/>
          <p:nvPr/>
        </p:nvSpPr>
        <p:spPr>
          <a:xfrm>
            <a:off x="1143000" y="4336085"/>
            <a:ext cx="140543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Nanocellulose</a:t>
            </a:r>
            <a:endParaRPr lang="en-US" sz="1300" dirty="0"/>
          </a:p>
        </p:txBody>
      </p:sp>
      <p:sp>
        <p:nvSpPr>
          <p:cNvPr id="59" name="Text 47"/>
          <p:cNvSpPr txBox="1"/>
          <p:nvPr/>
        </p:nvSpPr>
        <p:spPr>
          <a:xfrm>
            <a:off x="647395" y="471007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Derived from Hemp. 50k kg/year output for composites.</a:t>
            </a:r>
            <a:endParaRPr lang="en-US" sz="1000" dirty="0"/>
          </a:p>
        </p:txBody>
      </p:sp>
      <p:sp>
        <p:nvSpPr>
          <p:cNvPr id="60" name="Shape 48"/>
          <p:cNvSpPr/>
          <p:nvPr/>
        </p:nvSpPr>
        <p:spPr>
          <a:xfrm>
            <a:off x="647395" y="5286146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9"/>
          <p:cNvSpPr txBox="1"/>
          <p:nvPr/>
        </p:nvSpPr>
        <p:spPr>
          <a:xfrm>
            <a:off x="647395" y="5400446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62" name="Text 50"/>
          <p:cNvSpPr txBox="1"/>
          <p:nvPr/>
        </p:nvSpPr>
        <p:spPr>
          <a:xfrm>
            <a:off x="647395" y="5533949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$4.0M</a:t>
            </a:r>
            <a:endParaRPr lang="en-US" sz="2200" dirty="0"/>
          </a:p>
        </p:txBody>
      </p:sp>
      <p:sp>
        <p:nvSpPr>
          <p:cNvPr id="63" name="Shape 51"/>
          <p:cNvSpPr/>
          <p:nvPr/>
        </p:nvSpPr>
        <p:spPr>
          <a:xfrm>
            <a:off x="3333902" y="402427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4" name="Shape 52"/>
          <p:cNvSpPr/>
          <p:nvPr/>
        </p:nvSpPr>
        <p:spPr>
          <a:xfrm>
            <a:off x="3333902" y="4024274"/>
            <a:ext cx="2648102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5" name="Image 10" descr="preencoded.png"/>
          <p:cNvPicPr>
            <a:picLocks noChangeAspect="1"/>
          </p:cNvPicPr>
          <p:nvPr/>
        </p:nvPicPr>
        <p:blipFill>
          <a:blip r:embed="rId13">
            <a:alphaModFix amt="10000"/>
          </a:blip>
          <a:srcRect/>
          <a:stretch/>
        </p:blipFill>
        <p:spPr>
          <a:xfrm>
            <a:off x="5296205" y="4176979"/>
            <a:ext cx="571500" cy="571500"/>
          </a:xfrm>
          <a:prstGeom prst="rect">
            <a:avLst/>
          </a:prstGeom>
        </p:spPr>
      </p:pic>
      <p:sp>
        <p:nvSpPr>
          <p:cNvPr id="66" name="Shape 53"/>
          <p:cNvSpPr/>
          <p:nvPr/>
        </p:nvSpPr>
        <p:spPr>
          <a:xfrm>
            <a:off x="3524098" y="425287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7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629254" y="4358030"/>
            <a:ext cx="171907" cy="171907"/>
          </a:xfrm>
          <a:prstGeom prst="rect">
            <a:avLst/>
          </a:prstGeom>
        </p:spPr>
      </p:pic>
      <p:sp>
        <p:nvSpPr>
          <p:cNvPr id="68" name="Text 54"/>
          <p:cNvSpPr txBox="1"/>
          <p:nvPr/>
        </p:nvSpPr>
        <p:spPr>
          <a:xfrm>
            <a:off x="4019702" y="4336085"/>
            <a:ext cx="64373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AMPs</a:t>
            </a:r>
            <a:endParaRPr lang="en-US" sz="1300" dirty="0"/>
          </a:p>
        </p:txBody>
      </p:sp>
      <p:sp>
        <p:nvSpPr>
          <p:cNvPr id="69" name="Text 55"/>
          <p:cNvSpPr txBox="1"/>
          <p:nvPr/>
        </p:nvSpPr>
        <p:spPr>
          <a:xfrm>
            <a:off x="3524098" y="471007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Antimicrobial peptides for pharmaceutical R&amp;D partnerships.</a:t>
            </a:r>
            <a:endParaRPr lang="en-US" sz="1000" dirty="0"/>
          </a:p>
        </p:txBody>
      </p:sp>
      <p:sp>
        <p:nvSpPr>
          <p:cNvPr id="70" name="Shape 56"/>
          <p:cNvSpPr/>
          <p:nvPr/>
        </p:nvSpPr>
        <p:spPr>
          <a:xfrm>
            <a:off x="3524098" y="5286146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57"/>
          <p:cNvSpPr txBox="1"/>
          <p:nvPr/>
        </p:nvSpPr>
        <p:spPr>
          <a:xfrm>
            <a:off x="3524098" y="5400446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72" name="Text 58"/>
          <p:cNvSpPr txBox="1"/>
          <p:nvPr/>
        </p:nvSpPr>
        <p:spPr>
          <a:xfrm>
            <a:off x="3524098" y="5533949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$3.5M</a:t>
            </a:r>
            <a:endParaRPr lang="en-US" sz="2200" dirty="0"/>
          </a:p>
        </p:txBody>
      </p:sp>
      <p:sp>
        <p:nvSpPr>
          <p:cNvPr id="73" name="Shape 59"/>
          <p:cNvSpPr/>
          <p:nvPr/>
        </p:nvSpPr>
        <p:spPr>
          <a:xfrm>
            <a:off x="6210605" y="402427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4" name="Shape 60"/>
          <p:cNvSpPr/>
          <p:nvPr/>
        </p:nvSpPr>
        <p:spPr>
          <a:xfrm>
            <a:off x="6210605" y="4024274"/>
            <a:ext cx="2648102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5" name="Image 12" descr="preencoded.png"/>
          <p:cNvPicPr>
            <a:picLocks noChangeAspect="1"/>
          </p:cNvPicPr>
          <p:nvPr/>
        </p:nvPicPr>
        <p:blipFill>
          <a:blip r:embed="rId15">
            <a:alphaModFix amt="10000"/>
          </a:blip>
          <a:srcRect t="-16" b="-16"/>
          <a:stretch/>
        </p:blipFill>
        <p:spPr>
          <a:xfrm>
            <a:off x="8029346" y="4176979"/>
            <a:ext cx="714146" cy="571500"/>
          </a:xfrm>
          <a:prstGeom prst="rect">
            <a:avLst/>
          </a:prstGeom>
        </p:spPr>
      </p:pic>
      <p:sp>
        <p:nvSpPr>
          <p:cNvPr id="76" name="Shape 61"/>
          <p:cNvSpPr/>
          <p:nvPr/>
        </p:nvSpPr>
        <p:spPr>
          <a:xfrm>
            <a:off x="6400800" y="425287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7" name="Image 13" descr="preencoded.png"/>
          <p:cNvPicPr>
            <a:picLocks noChangeAspect="1"/>
          </p:cNvPicPr>
          <p:nvPr/>
        </p:nvPicPr>
        <p:blipFill>
          <a:blip r:embed="rId16"/>
          <a:srcRect l="-1064" r="-1064"/>
          <a:stretch/>
        </p:blipFill>
        <p:spPr>
          <a:xfrm>
            <a:off x="6482182" y="4358030"/>
            <a:ext cx="219456" cy="171907"/>
          </a:xfrm>
          <a:prstGeom prst="rect">
            <a:avLst/>
          </a:prstGeom>
        </p:spPr>
      </p:pic>
      <p:sp>
        <p:nvSpPr>
          <p:cNvPr id="78" name="Text 62"/>
          <p:cNvSpPr txBox="1"/>
          <p:nvPr/>
        </p:nvSpPr>
        <p:spPr>
          <a:xfrm>
            <a:off x="6896405" y="4336085"/>
            <a:ext cx="11576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Cordycepin</a:t>
            </a:r>
            <a:endParaRPr lang="en-US" sz="1300" dirty="0"/>
          </a:p>
        </p:txBody>
      </p:sp>
      <p:sp>
        <p:nvSpPr>
          <p:cNvPr id="79" name="Text 63"/>
          <p:cNvSpPr txBox="1"/>
          <p:nvPr/>
        </p:nvSpPr>
        <p:spPr>
          <a:xfrm>
            <a:off x="6400800" y="471007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High-value nutraceutical extracted from Cordyceps fungi.</a:t>
            </a:r>
            <a:endParaRPr lang="en-US" sz="1000" dirty="0"/>
          </a:p>
        </p:txBody>
      </p:sp>
      <p:sp>
        <p:nvSpPr>
          <p:cNvPr id="80" name="Shape 64"/>
          <p:cNvSpPr/>
          <p:nvPr/>
        </p:nvSpPr>
        <p:spPr>
          <a:xfrm>
            <a:off x="6400800" y="5286146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Text 65"/>
          <p:cNvSpPr txBox="1"/>
          <p:nvPr/>
        </p:nvSpPr>
        <p:spPr>
          <a:xfrm>
            <a:off x="6400800" y="5400446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82" name="Text 66"/>
          <p:cNvSpPr txBox="1"/>
          <p:nvPr/>
        </p:nvSpPr>
        <p:spPr>
          <a:xfrm>
            <a:off x="6400800" y="5533949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$2.0M</a:t>
            </a:r>
            <a:endParaRPr lang="en-US" sz="2200" dirty="0"/>
          </a:p>
        </p:txBody>
      </p:sp>
      <p:sp>
        <p:nvSpPr>
          <p:cNvPr id="83" name="Shape 67"/>
          <p:cNvSpPr/>
          <p:nvPr/>
        </p:nvSpPr>
        <p:spPr>
          <a:xfrm>
            <a:off x="9087307" y="4024274"/>
            <a:ext cx="2648102" cy="2076602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4" name="Shape 68"/>
          <p:cNvSpPr/>
          <p:nvPr/>
        </p:nvSpPr>
        <p:spPr>
          <a:xfrm>
            <a:off x="9087307" y="4024274"/>
            <a:ext cx="2648102" cy="3840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5" name="Image 14" descr="preencoded.png"/>
          <p:cNvPicPr>
            <a:picLocks noChangeAspect="1"/>
          </p:cNvPicPr>
          <p:nvPr/>
        </p:nvPicPr>
        <p:blipFill>
          <a:blip r:embed="rId17">
            <a:alphaModFix amt="10000"/>
          </a:blip>
          <a:srcRect l="-469" r="-469"/>
          <a:stretch/>
        </p:blipFill>
        <p:spPr>
          <a:xfrm>
            <a:off x="11115446" y="4176979"/>
            <a:ext cx="504749" cy="571500"/>
          </a:xfrm>
          <a:prstGeom prst="rect">
            <a:avLst/>
          </a:prstGeom>
        </p:spPr>
      </p:pic>
      <p:sp>
        <p:nvSpPr>
          <p:cNvPr id="86" name="Shape 69"/>
          <p:cNvSpPr/>
          <p:nvPr/>
        </p:nvSpPr>
        <p:spPr>
          <a:xfrm>
            <a:off x="9277502" y="425287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7" name="Image 15" descr="preencoded.png"/>
          <p:cNvPicPr>
            <a:picLocks noChangeAspect="1"/>
          </p:cNvPicPr>
          <p:nvPr/>
        </p:nvPicPr>
        <p:blipFill>
          <a:blip r:embed="rId18"/>
          <a:srcRect l="-760" r="-760"/>
          <a:stretch/>
        </p:blipFill>
        <p:spPr>
          <a:xfrm>
            <a:off x="9391802" y="4358030"/>
            <a:ext cx="152705" cy="171907"/>
          </a:xfrm>
          <a:prstGeom prst="rect">
            <a:avLst/>
          </a:prstGeom>
        </p:spPr>
      </p:pic>
      <p:sp>
        <p:nvSpPr>
          <p:cNvPr id="88" name="Text 70"/>
          <p:cNvSpPr txBox="1"/>
          <p:nvPr/>
        </p:nvSpPr>
        <p:spPr>
          <a:xfrm>
            <a:off x="9773107" y="4336085"/>
            <a:ext cx="126278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Lab Services</a:t>
            </a:r>
            <a:endParaRPr lang="en-US" sz="1300" dirty="0"/>
          </a:p>
        </p:txBody>
      </p:sp>
      <p:sp>
        <p:nvSpPr>
          <p:cNvPr id="89" name="Text 71"/>
          <p:cNvSpPr txBox="1"/>
          <p:nvPr/>
        </p:nvSpPr>
        <p:spPr>
          <a:xfrm>
            <a:off x="9277502" y="4710074"/>
            <a:ext cx="236738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Contract testing utilizing analytical lab capacity.</a:t>
            </a:r>
            <a:endParaRPr lang="en-US" sz="1000" dirty="0"/>
          </a:p>
        </p:txBody>
      </p:sp>
      <p:sp>
        <p:nvSpPr>
          <p:cNvPr id="90" name="Shape 72"/>
          <p:cNvSpPr/>
          <p:nvPr/>
        </p:nvSpPr>
        <p:spPr>
          <a:xfrm>
            <a:off x="9277502" y="5286146"/>
            <a:ext cx="2266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Text 73"/>
          <p:cNvSpPr txBox="1"/>
          <p:nvPr/>
        </p:nvSpPr>
        <p:spPr>
          <a:xfrm>
            <a:off x="9277502" y="5400446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PROJECTED REVENUE</a:t>
            </a:r>
            <a:endParaRPr lang="en-US" sz="900" dirty="0"/>
          </a:p>
        </p:txBody>
      </p:sp>
      <p:sp>
        <p:nvSpPr>
          <p:cNvPr id="92" name="Text 74"/>
          <p:cNvSpPr txBox="1"/>
          <p:nvPr/>
        </p:nvSpPr>
        <p:spPr>
          <a:xfrm>
            <a:off x="9277502" y="5533949"/>
            <a:ext cx="106253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$0.5M</a:t>
            </a:r>
            <a:endParaRPr lang="en-US" sz="2200" dirty="0"/>
          </a:p>
        </p:txBody>
      </p:sp>
      <p:sp>
        <p:nvSpPr>
          <p:cNvPr id="93" name="Shape 75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4" name="Shape 76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Text 77"/>
          <p:cNvSpPr txBox="1"/>
          <p:nvPr/>
        </p:nvSpPr>
        <p:spPr>
          <a:xfrm>
            <a:off x="457200" y="6558077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96" name="Text 78"/>
          <p:cNvSpPr txBox="1"/>
          <p:nvPr/>
        </p:nvSpPr>
        <p:spPr>
          <a:xfrm>
            <a:off x="7720279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E5E7EB">
                    <a:alpha val="3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67105"/>
            <a:ext cx="1219169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304495"/>
            <a:ext cx="678667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 Core Products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533095"/>
            <a:ext cx="69439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Melanin: The Ultra-High-Value Driver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10304374" y="761695"/>
            <a:ext cx="14383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Revenue (Year 5)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10352837" y="390449"/>
            <a:ext cx="1386230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$27.56M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457200" y="5886907"/>
            <a:ext cx="3657600" cy="743407"/>
          </a:xfrm>
          <a:prstGeom prst="roundRect">
            <a:avLst>
              <a:gd name="adj" fmla="val 1892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1060704" y="6048756"/>
            <a:ext cx="99212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3A8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32.6%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619049" y="6238952"/>
            <a:ext cx="13908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Total Year 5 Revenue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571646" y="60670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rcRect l="-33" r="-33"/>
          <a:stretch/>
        </p:blipFill>
        <p:spPr>
          <a:xfrm>
            <a:off x="3676802" y="6181344"/>
            <a:ext cx="171907" cy="152705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4419295" y="1304849"/>
            <a:ext cx="7315200" cy="3895344"/>
          </a:xfrm>
          <a:prstGeom prst="roundRect">
            <a:avLst>
              <a:gd name="adj" fmla="val 91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 txBox="1"/>
          <p:nvPr/>
        </p:nvSpPr>
        <p:spPr>
          <a:xfrm>
            <a:off x="4657954" y="1543507"/>
            <a:ext cx="696772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Performance vs. Traditional Materials</a:t>
            </a:r>
            <a:endParaRPr lang="en-US" sz="1300" dirty="0"/>
          </a:p>
        </p:txBody>
      </p:sp>
      <p:sp>
        <p:nvSpPr>
          <p:cNvPr id="18" name="Text 15"/>
          <p:cNvSpPr txBox="1"/>
          <p:nvPr/>
        </p:nvSpPr>
        <p:spPr>
          <a:xfrm>
            <a:off x="4657954" y="2686507"/>
            <a:ext cx="69247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Melanin maintains structural integrity in extreme aerospace environments where traditional organics fail.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419295" y="5429707"/>
            <a:ext cx="2343607" cy="1200607"/>
          </a:xfrm>
          <a:prstGeom prst="roundRect">
            <a:avLst>
              <a:gd name="adj" fmla="val 7253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581144" y="5591556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rcRect l="-33" r="-33"/>
          <a:stretch/>
        </p:blipFill>
        <p:spPr>
          <a:xfrm>
            <a:off x="4686300" y="5705856"/>
            <a:ext cx="171907" cy="152705"/>
          </a:xfrm>
          <a:prstGeom prst="rect">
            <a:avLst/>
          </a:prstGeom>
        </p:spPr>
      </p:pic>
      <p:sp>
        <p:nvSpPr>
          <p:cNvPr id="22" name="Text 18"/>
          <p:cNvSpPr txBox="1"/>
          <p:nvPr/>
        </p:nvSpPr>
        <p:spPr>
          <a:xfrm>
            <a:off x="4581144" y="6039612"/>
            <a:ext cx="211957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Bioelectronics</a:t>
            </a:r>
            <a:endParaRPr lang="en-US" sz="1000" dirty="0"/>
          </a:p>
        </p:txBody>
      </p:sp>
      <p:sp>
        <p:nvSpPr>
          <p:cNvPr id="23" name="Text 19"/>
          <p:cNvSpPr txBox="1"/>
          <p:nvPr/>
        </p:nvSpPr>
        <p:spPr>
          <a:xfrm>
            <a:off x="4581144" y="6202376"/>
            <a:ext cx="2105863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Biodegradable batteries &amp; sensors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909206" y="5429707"/>
            <a:ext cx="2343607" cy="1200607"/>
          </a:xfrm>
          <a:prstGeom prst="roundRect">
            <a:avLst>
              <a:gd name="adj" fmla="val 7253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7071055" y="5591556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85355" y="5705856"/>
            <a:ext cx="152705" cy="152705"/>
          </a:xfrm>
          <a:prstGeom prst="rect">
            <a:avLst/>
          </a:prstGeom>
        </p:spPr>
      </p:pic>
      <p:sp>
        <p:nvSpPr>
          <p:cNvPr id="27" name="Text 22"/>
          <p:cNvSpPr txBox="1"/>
          <p:nvPr/>
        </p:nvSpPr>
        <p:spPr>
          <a:xfrm>
            <a:off x="7071055" y="6086246"/>
            <a:ext cx="21195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Radiation Shielding</a:t>
            </a:r>
            <a:endParaRPr lang="en-US" sz="1000" dirty="0"/>
          </a:p>
        </p:txBody>
      </p:sp>
      <p:sp>
        <p:nvSpPr>
          <p:cNvPr id="28" name="Text 23"/>
          <p:cNvSpPr txBox="1"/>
          <p:nvPr/>
        </p:nvSpPr>
        <p:spPr>
          <a:xfrm>
            <a:off x="7071055" y="6238952"/>
            <a:ext cx="2105863" cy="228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Aerospace coating applications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9398203" y="5429707"/>
            <a:ext cx="2343607" cy="1200607"/>
          </a:xfrm>
          <a:prstGeom prst="roundRect">
            <a:avLst>
              <a:gd name="adj" fmla="val 7253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5"/>
          <p:cNvSpPr/>
          <p:nvPr/>
        </p:nvSpPr>
        <p:spPr>
          <a:xfrm>
            <a:off x="9560052" y="5591556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FFFFF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9683496" y="5705856"/>
            <a:ext cx="133502" cy="152705"/>
          </a:xfrm>
          <a:prstGeom prst="rect">
            <a:avLst/>
          </a:prstGeom>
        </p:spPr>
      </p:pic>
      <p:sp>
        <p:nvSpPr>
          <p:cNvPr id="32" name="Text 26"/>
          <p:cNvSpPr txBox="1"/>
          <p:nvPr/>
        </p:nvSpPr>
        <p:spPr>
          <a:xfrm>
            <a:off x="9560052" y="6086246"/>
            <a:ext cx="21195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Medical Devices</a:t>
            </a:r>
            <a:endParaRPr lang="en-US" sz="1000" dirty="0"/>
          </a:p>
        </p:txBody>
      </p:sp>
      <p:sp>
        <p:nvSpPr>
          <p:cNvPr id="33" name="Text 27"/>
          <p:cNvSpPr txBox="1"/>
          <p:nvPr/>
        </p:nvSpPr>
        <p:spPr>
          <a:xfrm>
            <a:off x="9560052" y="6238952"/>
            <a:ext cx="2105863" cy="228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Biocompatible implants</a:t>
            </a:r>
            <a:endParaRPr lang="en-US" sz="900" dirty="0"/>
          </a:p>
        </p:txBody>
      </p:sp>
      <p:sp>
        <p:nvSpPr>
          <p:cNvPr id="34" name="Text 28"/>
          <p:cNvSpPr txBox="1"/>
          <p:nvPr/>
        </p:nvSpPr>
        <p:spPr>
          <a:xfrm>
            <a:off x="4657954" y="2038198"/>
            <a:ext cx="268193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Thermal Stability (Decomposition Temp)</a:t>
            </a:r>
            <a:endParaRPr lang="en-US" sz="1000" dirty="0"/>
          </a:p>
        </p:txBody>
      </p:sp>
      <p:sp>
        <p:nvSpPr>
          <p:cNvPr id="35" name="Text 29"/>
          <p:cNvSpPr txBox="1"/>
          <p:nvPr/>
        </p:nvSpPr>
        <p:spPr>
          <a:xfrm>
            <a:off x="11049610" y="2038198"/>
            <a:ext cx="54772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1500°C</a:t>
            </a:r>
            <a:endParaRPr lang="en-US" sz="1000" dirty="0"/>
          </a:p>
        </p:txBody>
      </p:sp>
      <p:sp>
        <p:nvSpPr>
          <p:cNvPr id="36" name="Text 30"/>
          <p:cNvSpPr txBox="1"/>
          <p:nvPr/>
        </p:nvSpPr>
        <p:spPr>
          <a:xfrm>
            <a:off x="4657954" y="3143707"/>
            <a:ext cx="240578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Photothermal Conversion Efficiency</a:t>
            </a:r>
            <a:endParaRPr lang="en-US" sz="1000" dirty="0"/>
          </a:p>
        </p:txBody>
      </p:sp>
      <p:sp>
        <p:nvSpPr>
          <p:cNvPr id="37" name="Text 31"/>
          <p:cNvSpPr txBox="1"/>
          <p:nvPr/>
        </p:nvSpPr>
        <p:spPr>
          <a:xfrm>
            <a:off x="11224260" y="3143707"/>
            <a:ext cx="37673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90%</a:t>
            </a:r>
            <a:endParaRPr lang="en-US" sz="1000" dirty="0"/>
          </a:p>
        </p:txBody>
      </p:sp>
      <p:sp>
        <p:nvSpPr>
          <p:cNvPr id="38" name="Shape 32"/>
          <p:cNvSpPr/>
          <p:nvPr/>
        </p:nvSpPr>
        <p:spPr>
          <a:xfrm>
            <a:off x="457200" y="1304849"/>
            <a:ext cx="3657600" cy="4352544"/>
          </a:xfrm>
          <a:prstGeom prst="roundRect">
            <a:avLst>
              <a:gd name="adj" fmla="val 1042"/>
            </a:avLst>
          </a:prstGeom>
          <a:solidFill>
            <a:srgbClr val="111827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0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61695" y="1628546"/>
            <a:ext cx="228600" cy="228600"/>
          </a:xfrm>
          <a:prstGeom prst="rect">
            <a:avLst/>
          </a:prstGeom>
        </p:spPr>
      </p:pic>
      <p:sp>
        <p:nvSpPr>
          <p:cNvPr id="41" name="Text 34"/>
          <p:cNvSpPr txBox="1"/>
          <p:nvPr/>
        </p:nvSpPr>
        <p:spPr>
          <a:xfrm>
            <a:off x="1104595" y="1609344"/>
            <a:ext cx="22101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BEAF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Bio-Electronic Grade</a:t>
            </a:r>
            <a:endParaRPr lang="en-US" sz="1500" dirty="0"/>
          </a:p>
        </p:txBody>
      </p:sp>
      <p:sp>
        <p:nvSpPr>
          <p:cNvPr id="42" name="Text 35"/>
          <p:cNvSpPr txBox="1"/>
          <p:nvPr/>
        </p:nvSpPr>
        <p:spPr>
          <a:xfrm>
            <a:off x="761695" y="2029054"/>
            <a:ext cx="3148279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99.9% Pure Eumelanin derived from BSF biomass. A premium organic semiconductor for next-gen electronics.</a:t>
            </a:r>
            <a:endParaRPr lang="en-US" sz="1000" dirty="0"/>
          </a:p>
        </p:txBody>
      </p:sp>
      <p:sp>
        <p:nvSpPr>
          <p:cNvPr id="43" name="Shape 36"/>
          <p:cNvSpPr/>
          <p:nvPr/>
        </p:nvSpPr>
        <p:spPr>
          <a:xfrm>
            <a:off x="761695" y="3087014"/>
            <a:ext cx="3047695" cy="1171346"/>
          </a:xfrm>
          <a:prstGeom prst="rect">
            <a:avLst/>
          </a:prstGeom>
          <a:noFill/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37"/>
          <p:cNvSpPr txBox="1"/>
          <p:nvPr/>
        </p:nvSpPr>
        <p:spPr>
          <a:xfrm>
            <a:off x="718718" y="3325673"/>
            <a:ext cx="31345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kern="0" spc="4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Price</a:t>
            </a:r>
            <a:endParaRPr lang="en-US" sz="900" dirty="0"/>
          </a:p>
        </p:txBody>
      </p:sp>
      <p:sp>
        <p:nvSpPr>
          <p:cNvPr id="45" name="Text 38"/>
          <p:cNvSpPr txBox="1"/>
          <p:nvPr/>
        </p:nvSpPr>
        <p:spPr>
          <a:xfrm>
            <a:off x="1060704" y="3468319"/>
            <a:ext cx="2220163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kern="0" spc="-9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$250,000</a:t>
            </a:r>
            <a:endParaRPr lang="en-US" sz="3600" dirty="0"/>
          </a:p>
        </p:txBody>
      </p:sp>
      <p:sp>
        <p:nvSpPr>
          <p:cNvPr id="46" name="Text 39"/>
          <p:cNvSpPr txBox="1"/>
          <p:nvPr/>
        </p:nvSpPr>
        <p:spPr>
          <a:xfrm>
            <a:off x="3029407" y="3753612"/>
            <a:ext cx="391363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kern="0" spc="-9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500" dirty="0"/>
          </a:p>
        </p:txBody>
      </p:sp>
      <p:sp>
        <p:nvSpPr>
          <p:cNvPr id="47" name="Shape 40"/>
          <p:cNvSpPr/>
          <p:nvPr/>
        </p:nvSpPr>
        <p:spPr>
          <a:xfrm>
            <a:off x="761695" y="4667098"/>
            <a:ext cx="1447495" cy="685800"/>
          </a:xfrm>
          <a:prstGeom prst="roundRect">
            <a:avLst>
              <a:gd name="adj" fmla="val 14815"/>
            </a:avLst>
          </a:prstGeom>
          <a:solidFill>
            <a:srgbClr val="1F29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Text 41"/>
          <p:cNvSpPr txBox="1"/>
          <p:nvPr/>
        </p:nvSpPr>
        <p:spPr>
          <a:xfrm>
            <a:off x="833018" y="4781398"/>
            <a:ext cx="1305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49" name="Text 42"/>
          <p:cNvSpPr txBox="1"/>
          <p:nvPr/>
        </p:nvSpPr>
        <p:spPr>
          <a:xfrm>
            <a:off x="804672" y="4972507"/>
            <a:ext cx="13624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3C5F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315 g</a:t>
            </a:r>
            <a:endParaRPr lang="en-US" sz="1500" dirty="0"/>
          </a:p>
        </p:txBody>
      </p:sp>
      <p:sp>
        <p:nvSpPr>
          <p:cNvPr id="50" name="Shape 43"/>
          <p:cNvSpPr/>
          <p:nvPr/>
        </p:nvSpPr>
        <p:spPr>
          <a:xfrm>
            <a:off x="2361895" y="4667098"/>
            <a:ext cx="1447495" cy="685800"/>
          </a:xfrm>
          <a:prstGeom prst="roundRect">
            <a:avLst>
              <a:gd name="adj" fmla="val 14815"/>
            </a:avLst>
          </a:prstGeom>
          <a:solidFill>
            <a:srgbClr val="1F29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Text 44"/>
          <p:cNvSpPr txBox="1"/>
          <p:nvPr/>
        </p:nvSpPr>
        <p:spPr>
          <a:xfrm>
            <a:off x="2433218" y="4781398"/>
            <a:ext cx="13057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Purity</a:t>
            </a:r>
            <a:endParaRPr lang="en-US" sz="900" dirty="0"/>
          </a:p>
        </p:txBody>
      </p:sp>
      <p:sp>
        <p:nvSpPr>
          <p:cNvPr id="52" name="Text 45"/>
          <p:cNvSpPr txBox="1"/>
          <p:nvPr/>
        </p:nvSpPr>
        <p:spPr>
          <a:xfrm>
            <a:off x="2404872" y="4972507"/>
            <a:ext cx="13624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4D3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99.9%</a:t>
            </a:r>
            <a:endParaRPr lang="en-US" sz="1500" dirty="0"/>
          </a:p>
        </p:txBody>
      </p:sp>
      <p:sp>
        <p:nvSpPr>
          <p:cNvPr id="53" name="Shape 46"/>
          <p:cNvSpPr/>
          <p:nvPr/>
        </p:nvSpPr>
        <p:spPr>
          <a:xfrm>
            <a:off x="4657954" y="2305202"/>
            <a:ext cx="6838798" cy="304495"/>
          </a:xfrm>
          <a:prstGeom prst="roundRect">
            <a:avLst>
              <a:gd name="adj" fmla="val 3003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47"/>
          <p:cNvSpPr/>
          <p:nvPr/>
        </p:nvSpPr>
        <p:spPr>
          <a:xfrm>
            <a:off x="4657954" y="3409798"/>
            <a:ext cx="6838798" cy="304495"/>
          </a:xfrm>
          <a:prstGeom prst="roundRect">
            <a:avLst>
              <a:gd name="adj" fmla="val 3003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48"/>
          <p:cNvSpPr/>
          <p:nvPr/>
        </p:nvSpPr>
        <p:spPr>
          <a:xfrm>
            <a:off x="4657954" y="2305202"/>
            <a:ext cx="6838798" cy="304495"/>
          </a:xfrm>
          <a:prstGeom prst="roundRect">
            <a:avLst>
              <a:gd name="adj" fmla="val 300300"/>
            </a:avLst>
          </a:prstGeom>
          <a:solidFill>
            <a:srgbClr val="1F29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Text 49"/>
          <p:cNvSpPr txBox="1"/>
          <p:nvPr/>
        </p:nvSpPr>
        <p:spPr>
          <a:xfrm>
            <a:off x="4772254" y="2381098"/>
            <a:ext cx="16669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Promecens Melanin (1500°C)</a:t>
            </a:r>
            <a:endParaRPr lang="en-US" sz="900" dirty="0"/>
          </a:p>
        </p:txBody>
      </p:sp>
      <p:sp>
        <p:nvSpPr>
          <p:cNvPr id="57" name="Shape 50"/>
          <p:cNvSpPr/>
          <p:nvPr/>
        </p:nvSpPr>
        <p:spPr>
          <a:xfrm>
            <a:off x="4657954" y="3409798"/>
            <a:ext cx="6163056" cy="304495"/>
          </a:xfrm>
          <a:prstGeom prst="roundRect">
            <a:avLst>
              <a:gd name="adj" fmla="val 3003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Text 51"/>
          <p:cNvSpPr txBox="1"/>
          <p:nvPr/>
        </p:nvSpPr>
        <p:spPr>
          <a:xfrm>
            <a:off x="4772254" y="3486607"/>
            <a:ext cx="1515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Promecens Melanin (90%)</a:t>
            </a:r>
            <a:endParaRPr lang="en-US" sz="900" dirty="0"/>
          </a:p>
        </p:txBody>
      </p:sp>
      <p:sp>
        <p:nvSpPr>
          <p:cNvPr id="59" name="Shape 52"/>
          <p:cNvSpPr/>
          <p:nvPr/>
        </p:nvSpPr>
        <p:spPr>
          <a:xfrm>
            <a:off x="4657954" y="2305202"/>
            <a:ext cx="1714500" cy="304495"/>
          </a:xfrm>
          <a:prstGeom prst="roundRect">
            <a:avLst>
              <a:gd name="adj" fmla="val 3003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3"/>
          <p:cNvSpPr/>
          <p:nvPr/>
        </p:nvSpPr>
        <p:spPr>
          <a:xfrm>
            <a:off x="6363310" y="2305202"/>
            <a:ext cx="9144" cy="3044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4"/>
          <p:cNvSpPr txBox="1"/>
          <p:nvPr/>
        </p:nvSpPr>
        <p:spPr>
          <a:xfrm>
            <a:off x="4772254" y="2381098"/>
            <a:ext cx="15526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Organic Polymers (~350°C)</a:t>
            </a:r>
            <a:endParaRPr lang="en-US" sz="900" dirty="0"/>
          </a:p>
        </p:txBody>
      </p:sp>
      <p:sp>
        <p:nvSpPr>
          <p:cNvPr id="62" name="Shape 55"/>
          <p:cNvSpPr/>
          <p:nvPr/>
        </p:nvSpPr>
        <p:spPr>
          <a:xfrm>
            <a:off x="4657954" y="3409798"/>
            <a:ext cx="3419856" cy="304495"/>
          </a:xfrm>
          <a:prstGeom prst="roundRect">
            <a:avLst>
              <a:gd name="adj" fmla="val 300300"/>
            </a:avLst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Shape 56"/>
          <p:cNvSpPr/>
          <p:nvPr/>
        </p:nvSpPr>
        <p:spPr>
          <a:xfrm>
            <a:off x="8068666" y="3409798"/>
            <a:ext cx="9144" cy="3044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57"/>
          <p:cNvSpPr txBox="1"/>
          <p:nvPr/>
        </p:nvSpPr>
        <p:spPr>
          <a:xfrm>
            <a:off x="4772254" y="3486607"/>
            <a:ext cx="1420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 Inorganic (&lt;50%)</a:t>
            </a:r>
            <a:endParaRPr lang="en-US" sz="900" dirty="0"/>
          </a:p>
        </p:txBody>
      </p:sp>
      <p:sp>
        <p:nvSpPr>
          <p:cNvPr id="65" name="Shape 58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Shape 59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0"/>
          <p:cNvSpPr txBox="1"/>
          <p:nvPr/>
        </p:nvSpPr>
        <p:spPr>
          <a:xfrm>
            <a:off x="457200" y="6558077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68" name="Text 61"/>
          <p:cNvSpPr txBox="1"/>
          <p:nvPr/>
        </p:nvSpPr>
        <p:spPr>
          <a:xfrm>
            <a:off x="7720279" y="655807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1045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66190"/>
            <a:ext cx="12191695" cy="38405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228600"/>
            <a:ext cx="57012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Market Segmentation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457200"/>
            <a:ext cx="5858561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Dual-Source Chitosan Strategy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10056571" y="267005"/>
            <a:ext cx="16815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Revenue Potential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9942271" y="457200"/>
            <a:ext cx="179588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$19.43M</a:t>
            </a:r>
            <a:r>
              <a:rPr lang="en-US" sz="13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/year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5867705" y="3786530"/>
            <a:ext cx="457200" cy="457200"/>
          </a:xfrm>
          <a:prstGeom prst="roundRect">
            <a:avLst>
              <a:gd name="adj" fmla="val 200000"/>
            </a:avLst>
          </a:prstGeom>
          <a:solidFill>
            <a:srgbClr val="E5E7EB"/>
          </a:solidFill>
          <a:ln/>
          <a:effectLst>
            <a:outerShdw blurRad="12700" dist="12700" dir="27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rcRect t="-43" b="-43"/>
          <a:stretch/>
        </p:blipFill>
        <p:spPr>
          <a:xfrm>
            <a:off x="6029554" y="3938321"/>
            <a:ext cx="133502" cy="152705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457200" y="6924751"/>
            <a:ext cx="11277295" cy="761695"/>
          </a:xfrm>
          <a:prstGeom prst="roundRect">
            <a:avLst>
              <a:gd name="adj" fmla="val 12005"/>
            </a:avLst>
          </a:prstGeom>
          <a:solidFill>
            <a:srgbClr val="1F2937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095805" y="7082028"/>
            <a:ext cx="9144" cy="448056"/>
          </a:xfrm>
          <a:prstGeom prst="rect">
            <a:avLst/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 txBox="1"/>
          <p:nvPr/>
        </p:nvSpPr>
        <p:spPr>
          <a:xfrm>
            <a:off x="718718" y="7377379"/>
            <a:ext cx="11914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COVERAGE</a:t>
            </a:r>
            <a:endParaRPr lang="en-US" sz="900" dirty="0"/>
          </a:p>
        </p:txBody>
      </p:sp>
      <p:sp>
        <p:nvSpPr>
          <p:cNvPr id="16" name="Text 13"/>
          <p:cNvSpPr txBox="1"/>
          <p:nvPr/>
        </p:nvSpPr>
        <p:spPr>
          <a:xfrm>
            <a:off x="2329891" y="7077456"/>
            <a:ext cx="572963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Unrivaled Market Segmentation</a:t>
            </a:r>
            <a:endParaRPr lang="en-US" sz="1300" dirty="0"/>
          </a:p>
        </p:txBody>
      </p:sp>
      <p:sp>
        <p:nvSpPr>
          <p:cNvPr id="17" name="Text 14"/>
          <p:cNvSpPr txBox="1"/>
          <p:nvPr/>
        </p:nvSpPr>
        <p:spPr>
          <a:xfrm>
            <a:off x="2329891" y="7343546"/>
            <a:ext cx="57012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Capturing both high-performance industrial and premium lifestyle sectors simultaneously.</a:t>
            </a:r>
            <a:endParaRPr lang="en-US" sz="10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rcRect t="-45" b="-45"/>
          <a:stretch/>
        </p:blipFill>
        <p:spPr>
          <a:xfrm>
            <a:off x="1184148" y="7082028"/>
            <a:ext cx="256946" cy="228600"/>
          </a:xfrm>
          <a:prstGeom prst="rect">
            <a:avLst/>
          </a:prstGeom>
        </p:spPr>
      </p:pic>
      <p:sp>
        <p:nvSpPr>
          <p:cNvPr id="19" name="Text 15"/>
          <p:cNvSpPr txBox="1"/>
          <p:nvPr/>
        </p:nvSpPr>
        <p:spPr>
          <a:xfrm>
            <a:off x="10012680" y="7086600"/>
            <a:ext cx="15051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CHITOSAN OUTPUT</a:t>
            </a:r>
            <a:endParaRPr lang="en-US" sz="900" dirty="0"/>
          </a:p>
        </p:txBody>
      </p:sp>
      <p:sp>
        <p:nvSpPr>
          <p:cNvPr id="20" name="Text 16"/>
          <p:cNvSpPr txBox="1"/>
          <p:nvPr/>
        </p:nvSpPr>
        <p:spPr>
          <a:xfrm>
            <a:off x="10163556" y="7248449"/>
            <a:ext cx="14100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273 MT / year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457200" y="1410005"/>
            <a:ext cx="5105095" cy="5210251"/>
          </a:xfrm>
          <a:prstGeom prst="roundRect">
            <a:avLst>
              <a:gd name="adj" fmla="val 401"/>
            </a:avLst>
          </a:prstGeom>
          <a:solidFill>
            <a:srgbClr val="EFF6FF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457200" y="1410005"/>
            <a:ext cx="5105095" cy="75895"/>
          </a:xfrm>
          <a:prstGeom prst="rect">
            <a:avLst/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6629400" y="1410005"/>
            <a:ext cx="5105095" cy="5210251"/>
          </a:xfrm>
          <a:prstGeom prst="roundRect">
            <a:avLst>
              <a:gd name="adj" fmla="val 401"/>
            </a:avLst>
          </a:prstGeom>
          <a:solidFill>
            <a:srgbClr val="ECFDF5"/>
          </a:solidFill>
          <a:ln/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6629400" y="1410005"/>
            <a:ext cx="5105095" cy="75895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3"/>
          <p:cNvSpPr/>
          <p:nvPr/>
        </p:nvSpPr>
        <p:spPr>
          <a:xfrm>
            <a:off x="761695" y="1790395"/>
            <a:ext cx="533095" cy="533095"/>
          </a:xfrm>
          <a:prstGeom prst="roundRect">
            <a:avLst>
              <a:gd name="adj" fmla="val 24504"/>
            </a:avLst>
          </a:prstGeom>
          <a:solidFill>
            <a:srgbClr val="1E40AF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rcRect l="-57" r="-57"/>
          <a:stretch/>
        </p:blipFill>
        <p:spPr>
          <a:xfrm>
            <a:off x="929030" y="1943100"/>
            <a:ext cx="200254" cy="228600"/>
          </a:xfrm>
          <a:prstGeom prst="rect">
            <a:avLst/>
          </a:prstGeom>
        </p:spPr>
      </p:pic>
      <p:sp>
        <p:nvSpPr>
          <p:cNvPr id="29" name="Text 24"/>
          <p:cNvSpPr txBox="1"/>
          <p:nvPr/>
        </p:nvSpPr>
        <p:spPr>
          <a:xfrm>
            <a:off x="1447495" y="1790395"/>
            <a:ext cx="2553005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BSF Green Chitosan</a:t>
            </a:r>
            <a:endParaRPr lang="en-US" sz="1800" dirty="0"/>
          </a:p>
        </p:txBody>
      </p:sp>
      <p:sp>
        <p:nvSpPr>
          <p:cNvPr id="30" name="Text 25"/>
          <p:cNvSpPr txBox="1"/>
          <p:nvPr/>
        </p:nvSpPr>
        <p:spPr>
          <a:xfrm>
            <a:off x="1447495" y="2095805"/>
            <a:ext cx="2496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Performance Standard</a:t>
            </a:r>
            <a:endParaRPr lang="en-US" sz="1200" dirty="0"/>
          </a:p>
        </p:txBody>
      </p:sp>
      <p:sp>
        <p:nvSpPr>
          <p:cNvPr id="31" name="Shape 26"/>
          <p:cNvSpPr/>
          <p:nvPr/>
        </p:nvSpPr>
        <p:spPr>
          <a:xfrm>
            <a:off x="761695" y="2553005"/>
            <a:ext cx="2171700" cy="780898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27"/>
          <p:cNvSpPr txBox="1"/>
          <p:nvPr/>
        </p:nvSpPr>
        <p:spPr>
          <a:xfrm>
            <a:off x="923544" y="27148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33" name="Text 28"/>
          <p:cNvSpPr txBox="1"/>
          <p:nvPr/>
        </p:nvSpPr>
        <p:spPr>
          <a:xfrm>
            <a:off x="923544" y="2866644"/>
            <a:ext cx="2019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580</a:t>
            </a: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kg</a:t>
            </a:r>
            <a:endParaRPr lang="en-US" sz="1800" dirty="0"/>
          </a:p>
        </p:txBody>
      </p:sp>
      <p:sp>
        <p:nvSpPr>
          <p:cNvPr id="34" name="Shape 29"/>
          <p:cNvSpPr/>
          <p:nvPr/>
        </p:nvSpPr>
        <p:spPr>
          <a:xfrm>
            <a:off x="3086100" y="2553005"/>
            <a:ext cx="2171700" cy="780898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 30"/>
          <p:cNvSpPr txBox="1"/>
          <p:nvPr/>
        </p:nvSpPr>
        <p:spPr>
          <a:xfrm>
            <a:off x="3247949" y="27148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Price Point</a:t>
            </a:r>
            <a:endParaRPr lang="en-US" sz="900" dirty="0"/>
          </a:p>
        </p:txBody>
      </p:sp>
      <p:sp>
        <p:nvSpPr>
          <p:cNvPr id="36" name="Text 31"/>
          <p:cNvSpPr txBox="1"/>
          <p:nvPr/>
        </p:nvSpPr>
        <p:spPr>
          <a:xfrm>
            <a:off x="3247949" y="2866644"/>
            <a:ext cx="2019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$75</a:t>
            </a: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800" dirty="0"/>
          </a:p>
        </p:txBody>
      </p:sp>
      <p:sp>
        <p:nvSpPr>
          <p:cNvPr id="37" name="Text 32"/>
          <p:cNvSpPr txBox="1"/>
          <p:nvPr/>
        </p:nvSpPr>
        <p:spPr>
          <a:xfrm>
            <a:off x="761695" y="3562502"/>
            <a:ext cx="459668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Technical Advantage:</a:t>
            </a:r>
            <a:endParaRPr lang="en-US" sz="1000" dirty="0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1695" y="3847795"/>
            <a:ext cx="152705" cy="152705"/>
          </a:xfrm>
          <a:prstGeom prst="rect">
            <a:avLst/>
          </a:prstGeom>
        </p:spPr>
      </p:pic>
      <p:sp>
        <p:nvSpPr>
          <p:cNvPr id="39" name="Text 33"/>
          <p:cNvSpPr txBox="1"/>
          <p:nvPr/>
        </p:nvSpPr>
        <p:spPr>
          <a:xfrm>
            <a:off x="990295" y="4058107"/>
            <a:ext cx="43534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charge density for maximum efficacy</a:t>
            </a:r>
            <a:endParaRPr lang="en-US" sz="900" dirty="0"/>
          </a:p>
        </p:txBody>
      </p:sp>
      <p:sp>
        <p:nvSpPr>
          <p:cNvPr id="40" name="Shape 34"/>
          <p:cNvSpPr/>
          <p:nvPr/>
        </p:nvSpPr>
        <p:spPr>
          <a:xfrm>
            <a:off x="761695" y="4438498"/>
            <a:ext cx="4496105" cy="800100"/>
          </a:xfrm>
          <a:prstGeom prst="roundRect">
            <a:avLst>
              <a:gd name="adj" fmla="val 10884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5"/>
          <p:cNvSpPr txBox="1"/>
          <p:nvPr/>
        </p:nvSpPr>
        <p:spPr>
          <a:xfrm>
            <a:off x="807415" y="4743907"/>
            <a:ext cx="44055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$15.23M</a:t>
            </a:r>
            <a:endParaRPr lang="en-US" sz="2200" dirty="0"/>
          </a:p>
        </p:txBody>
      </p:sp>
      <p:sp>
        <p:nvSpPr>
          <p:cNvPr id="42" name="Shape 36"/>
          <p:cNvSpPr/>
          <p:nvPr/>
        </p:nvSpPr>
        <p:spPr>
          <a:xfrm>
            <a:off x="761695" y="5658307"/>
            <a:ext cx="4496105" cy="9144"/>
          </a:xfrm>
          <a:prstGeom prst="rect">
            <a:avLst/>
          </a:prstGeom>
          <a:solidFill>
            <a:srgbClr val="BFDBFE"/>
          </a:solidFill>
          <a:ln w="12700">
            <a:solidFill>
              <a:srgbClr val="BFDBF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7"/>
          <p:cNvSpPr txBox="1"/>
          <p:nvPr/>
        </p:nvSpPr>
        <p:spPr>
          <a:xfrm>
            <a:off x="761695" y="5467198"/>
            <a:ext cx="4582058" cy="15270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 Markets</a:t>
            </a:r>
            <a:endParaRPr lang="en-US" sz="900" dirty="0"/>
          </a:p>
        </p:txBody>
      </p:sp>
      <p:sp>
        <p:nvSpPr>
          <p:cNvPr id="44" name="Shape 38"/>
          <p:cNvSpPr/>
          <p:nvPr/>
        </p:nvSpPr>
        <p:spPr>
          <a:xfrm>
            <a:off x="761695" y="5857646"/>
            <a:ext cx="75895" cy="75895"/>
          </a:xfrm>
          <a:prstGeom prst="roundRect">
            <a:avLst>
              <a:gd name="adj" fmla="val 1204822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39"/>
          <p:cNvSpPr/>
          <p:nvPr/>
        </p:nvSpPr>
        <p:spPr>
          <a:xfrm>
            <a:off x="761695" y="6163056"/>
            <a:ext cx="75895" cy="75895"/>
          </a:xfrm>
          <a:prstGeom prst="roundRect">
            <a:avLst>
              <a:gd name="adj" fmla="val 1204822"/>
            </a:avLst>
          </a:prstGeom>
          <a:solidFill>
            <a:srgbClr val="1E40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0"/>
          <p:cNvSpPr txBox="1"/>
          <p:nvPr/>
        </p:nvSpPr>
        <p:spPr>
          <a:xfrm>
            <a:off x="990295" y="3810305"/>
            <a:ext cx="18242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&gt;90% Deacetylation</a:t>
            </a:r>
            <a:endParaRPr lang="en-US" sz="1300" dirty="0"/>
          </a:p>
        </p:txBody>
      </p:sp>
      <p:sp>
        <p:nvSpPr>
          <p:cNvPr id="47" name="Text 41"/>
          <p:cNvSpPr txBox="1"/>
          <p:nvPr/>
        </p:nvSpPr>
        <p:spPr>
          <a:xfrm>
            <a:off x="952805" y="5790895"/>
            <a:ext cx="9336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Agriculture</a:t>
            </a:r>
            <a:endParaRPr lang="en-US" sz="1200" dirty="0"/>
          </a:p>
        </p:txBody>
      </p:sp>
      <p:sp>
        <p:nvSpPr>
          <p:cNvPr id="48" name="Text 42"/>
          <p:cNvSpPr txBox="1"/>
          <p:nvPr/>
        </p:nvSpPr>
        <p:spPr>
          <a:xfrm>
            <a:off x="1886407" y="5810098"/>
            <a:ext cx="18672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(Seed coatings, Pathogen control)</a:t>
            </a:r>
            <a:endParaRPr lang="en-US" sz="900" dirty="0"/>
          </a:p>
        </p:txBody>
      </p:sp>
      <p:sp>
        <p:nvSpPr>
          <p:cNvPr id="49" name="Text 43"/>
          <p:cNvSpPr txBox="1"/>
          <p:nvPr/>
        </p:nvSpPr>
        <p:spPr>
          <a:xfrm>
            <a:off x="952805" y="6096305"/>
            <a:ext cx="134325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Pharmaceuticals</a:t>
            </a:r>
            <a:endParaRPr lang="en-US" sz="1200" dirty="0"/>
          </a:p>
        </p:txBody>
      </p:sp>
      <p:sp>
        <p:nvSpPr>
          <p:cNvPr id="50" name="Text 44"/>
          <p:cNvSpPr txBox="1"/>
          <p:nvPr/>
        </p:nvSpPr>
        <p:spPr>
          <a:xfrm>
            <a:off x="2288743" y="6115507"/>
            <a:ext cx="15718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(Drug delivery, Wound care)</a:t>
            </a:r>
            <a:endParaRPr lang="en-US" sz="900" dirty="0"/>
          </a:p>
        </p:txBody>
      </p:sp>
      <p:sp>
        <p:nvSpPr>
          <p:cNvPr id="51" name="Text 45"/>
          <p:cNvSpPr txBox="1"/>
          <p:nvPr/>
        </p:nvSpPr>
        <p:spPr>
          <a:xfrm>
            <a:off x="871423" y="4591202"/>
            <a:ext cx="42775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kern="0" spc="22" dirty="0">
                <a:solidFill>
                  <a:srgbClr val="FFFFFF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52" name="Shape 46"/>
          <p:cNvSpPr/>
          <p:nvPr/>
        </p:nvSpPr>
        <p:spPr>
          <a:xfrm>
            <a:off x="6933895" y="1790395"/>
            <a:ext cx="533095" cy="533095"/>
          </a:xfrm>
          <a:prstGeom prst="roundRect">
            <a:avLst>
              <a:gd name="adj" fmla="val 24504"/>
            </a:avLst>
          </a:prstGeom>
          <a:solidFill>
            <a:srgbClr val="16A34A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3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086600" y="1943100"/>
            <a:ext cx="228600" cy="228600"/>
          </a:xfrm>
          <a:prstGeom prst="rect">
            <a:avLst/>
          </a:prstGeom>
        </p:spPr>
      </p:pic>
      <p:sp>
        <p:nvSpPr>
          <p:cNvPr id="54" name="Text 47"/>
          <p:cNvSpPr txBox="1"/>
          <p:nvPr/>
        </p:nvSpPr>
        <p:spPr>
          <a:xfrm>
            <a:off x="7619695" y="1790395"/>
            <a:ext cx="205740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Vegan Chitosan</a:t>
            </a:r>
            <a:endParaRPr lang="en-US" sz="1800" dirty="0"/>
          </a:p>
        </p:txBody>
      </p:sp>
      <p:sp>
        <p:nvSpPr>
          <p:cNvPr id="55" name="Text 48"/>
          <p:cNvSpPr txBox="1"/>
          <p:nvPr/>
        </p:nvSpPr>
        <p:spPr>
          <a:xfrm>
            <a:off x="7619695" y="2095805"/>
            <a:ext cx="20007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Ethical Premium</a:t>
            </a:r>
            <a:endParaRPr lang="en-US" sz="1200" dirty="0"/>
          </a:p>
        </p:txBody>
      </p:sp>
      <p:sp>
        <p:nvSpPr>
          <p:cNvPr id="56" name="Shape 49"/>
          <p:cNvSpPr/>
          <p:nvPr/>
        </p:nvSpPr>
        <p:spPr>
          <a:xfrm>
            <a:off x="6933895" y="2553005"/>
            <a:ext cx="2171700" cy="780898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2700">
            <a:solidFill>
              <a:srgbClr val="D1FAE5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Text 50"/>
          <p:cNvSpPr txBox="1"/>
          <p:nvPr/>
        </p:nvSpPr>
        <p:spPr>
          <a:xfrm>
            <a:off x="7095744" y="27148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Output</a:t>
            </a:r>
            <a:endParaRPr lang="en-US" sz="900" dirty="0"/>
          </a:p>
        </p:txBody>
      </p:sp>
      <p:sp>
        <p:nvSpPr>
          <p:cNvPr id="58" name="Text 51"/>
          <p:cNvSpPr txBox="1"/>
          <p:nvPr/>
        </p:nvSpPr>
        <p:spPr>
          <a:xfrm>
            <a:off x="7095744" y="2866644"/>
            <a:ext cx="2019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200</a:t>
            </a: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kg</a:t>
            </a:r>
            <a:endParaRPr lang="en-US" sz="1800" dirty="0"/>
          </a:p>
        </p:txBody>
      </p:sp>
      <p:sp>
        <p:nvSpPr>
          <p:cNvPr id="59" name="Shape 52"/>
          <p:cNvSpPr/>
          <p:nvPr/>
        </p:nvSpPr>
        <p:spPr>
          <a:xfrm>
            <a:off x="9258300" y="2553005"/>
            <a:ext cx="2171700" cy="780898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2700">
            <a:solidFill>
              <a:srgbClr val="D1FAE5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0" name="Text 53"/>
          <p:cNvSpPr txBox="1"/>
          <p:nvPr/>
        </p:nvSpPr>
        <p:spPr>
          <a:xfrm>
            <a:off x="9420149" y="27148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Price Point</a:t>
            </a:r>
            <a:endParaRPr lang="en-US" sz="900" dirty="0"/>
          </a:p>
        </p:txBody>
      </p:sp>
      <p:sp>
        <p:nvSpPr>
          <p:cNvPr id="61" name="Text 54"/>
          <p:cNvSpPr txBox="1"/>
          <p:nvPr/>
        </p:nvSpPr>
        <p:spPr>
          <a:xfrm>
            <a:off x="9420149" y="2866644"/>
            <a:ext cx="2019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$60</a:t>
            </a:r>
            <a:r>
              <a:rPr lang="en-US" sz="10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/kg</a:t>
            </a:r>
            <a:endParaRPr lang="en-US" sz="1800" dirty="0"/>
          </a:p>
        </p:txBody>
      </p:sp>
      <p:sp>
        <p:nvSpPr>
          <p:cNvPr id="62" name="Text 55"/>
          <p:cNvSpPr txBox="1"/>
          <p:nvPr/>
        </p:nvSpPr>
        <p:spPr>
          <a:xfrm>
            <a:off x="6933895" y="3562502"/>
            <a:ext cx="459668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Advantage:</a:t>
            </a:r>
            <a:endParaRPr lang="en-US" sz="1000" dirty="0"/>
          </a:p>
        </p:txBody>
      </p:sp>
      <p:pic>
        <p:nvPicPr>
          <p:cNvPr id="6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933895" y="3847795"/>
            <a:ext cx="152705" cy="152705"/>
          </a:xfrm>
          <a:prstGeom prst="rect">
            <a:avLst/>
          </a:prstGeom>
        </p:spPr>
      </p:pic>
      <p:sp>
        <p:nvSpPr>
          <p:cNvPr id="64" name="Text 56"/>
          <p:cNvSpPr txBox="1"/>
          <p:nvPr/>
        </p:nvSpPr>
        <p:spPr>
          <a:xfrm>
            <a:off x="7162495" y="4058107"/>
            <a:ext cx="43534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Allergen-free, Kosher &amp; Halal compliant</a:t>
            </a:r>
            <a:endParaRPr lang="en-US" sz="900" dirty="0"/>
          </a:p>
        </p:txBody>
      </p:sp>
      <p:sp>
        <p:nvSpPr>
          <p:cNvPr id="65" name="Shape 57"/>
          <p:cNvSpPr/>
          <p:nvPr/>
        </p:nvSpPr>
        <p:spPr>
          <a:xfrm>
            <a:off x="6933895" y="4438498"/>
            <a:ext cx="4496105" cy="800100"/>
          </a:xfrm>
          <a:prstGeom prst="roundRect">
            <a:avLst>
              <a:gd name="adj" fmla="val 10884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58"/>
          <p:cNvSpPr txBox="1"/>
          <p:nvPr/>
        </p:nvSpPr>
        <p:spPr>
          <a:xfrm>
            <a:off x="6979615" y="4743907"/>
            <a:ext cx="440557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$4.20M</a:t>
            </a:r>
            <a:endParaRPr lang="en-US" sz="2200" dirty="0"/>
          </a:p>
        </p:txBody>
      </p:sp>
      <p:sp>
        <p:nvSpPr>
          <p:cNvPr id="67" name="Shape 59"/>
          <p:cNvSpPr/>
          <p:nvPr/>
        </p:nvSpPr>
        <p:spPr>
          <a:xfrm>
            <a:off x="6933895" y="5658307"/>
            <a:ext cx="4496105" cy="9144"/>
          </a:xfrm>
          <a:prstGeom prst="rect">
            <a:avLst/>
          </a:prstGeom>
          <a:solidFill>
            <a:srgbClr val="A7F3D0"/>
          </a:solidFill>
          <a:ln w="12700">
            <a:solidFill>
              <a:srgbClr val="A7F3D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0"/>
          <p:cNvSpPr txBox="1"/>
          <p:nvPr/>
        </p:nvSpPr>
        <p:spPr>
          <a:xfrm>
            <a:off x="6933895" y="5467198"/>
            <a:ext cx="4582058" cy="15270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 Markets</a:t>
            </a:r>
            <a:endParaRPr lang="en-US" sz="900" dirty="0"/>
          </a:p>
        </p:txBody>
      </p:sp>
      <p:sp>
        <p:nvSpPr>
          <p:cNvPr id="69" name="Shape 61"/>
          <p:cNvSpPr/>
          <p:nvPr/>
        </p:nvSpPr>
        <p:spPr>
          <a:xfrm>
            <a:off x="6933895" y="5857646"/>
            <a:ext cx="75895" cy="75895"/>
          </a:xfrm>
          <a:prstGeom prst="roundRect">
            <a:avLst>
              <a:gd name="adj" fmla="val 1204822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62"/>
          <p:cNvSpPr/>
          <p:nvPr/>
        </p:nvSpPr>
        <p:spPr>
          <a:xfrm>
            <a:off x="6933895" y="6163056"/>
            <a:ext cx="75895" cy="75895"/>
          </a:xfrm>
          <a:prstGeom prst="roundRect">
            <a:avLst>
              <a:gd name="adj" fmla="val 1204822"/>
            </a:avLst>
          </a:prstGeom>
          <a:solidFill>
            <a:srgbClr val="16A3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Text 63"/>
          <p:cNvSpPr txBox="1"/>
          <p:nvPr/>
        </p:nvSpPr>
        <p:spPr>
          <a:xfrm>
            <a:off x="7162495" y="3810305"/>
            <a:ext cx="164317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A3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 Plant-Based</a:t>
            </a:r>
            <a:endParaRPr lang="en-US" sz="1300" dirty="0"/>
          </a:p>
        </p:txBody>
      </p:sp>
      <p:sp>
        <p:nvSpPr>
          <p:cNvPr id="72" name="Text 64"/>
          <p:cNvSpPr txBox="1"/>
          <p:nvPr/>
        </p:nvSpPr>
        <p:spPr>
          <a:xfrm>
            <a:off x="7125005" y="5790895"/>
            <a:ext cx="10863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Supplements</a:t>
            </a:r>
            <a:endParaRPr lang="en-US" sz="1200" dirty="0"/>
          </a:p>
        </p:txBody>
      </p:sp>
      <p:sp>
        <p:nvSpPr>
          <p:cNvPr id="73" name="Text 65"/>
          <p:cNvSpPr txBox="1"/>
          <p:nvPr/>
        </p:nvSpPr>
        <p:spPr>
          <a:xfrm>
            <a:off x="8203997" y="5810098"/>
            <a:ext cx="142920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(Weight loss, Cholesterol)</a:t>
            </a:r>
            <a:endParaRPr lang="en-US" sz="900" dirty="0"/>
          </a:p>
        </p:txBody>
      </p:sp>
      <p:sp>
        <p:nvSpPr>
          <p:cNvPr id="74" name="Text 66"/>
          <p:cNvSpPr txBox="1"/>
          <p:nvPr/>
        </p:nvSpPr>
        <p:spPr>
          <a:xfrm>
            <a:off x="7125005" y="6096305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Personal Care</a:t>
            </a:r>
            <a:endParaRPr lang="en-US" sz="1200" dirty="0"/>
          </a:p>
        </p:txBody>
      </p:sp>
      <p:sp>
        <p:nvSpPr>
          <p:cNvPr id="75" name="Text 67"/>
          <p:cNvSpPr txBox="1"/>
          <p:nvPr/>
        </p:nvSpPr>
        <p:spPr>
          <a:xfrm>
            <a:off x="8259775" y="6115507"/>
            <a:ext cx="1362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(Clean beauty, Haircare)</a:t>
            </a:r>
            <a:endParaRPr lang="en-US" sz="900" dirty="0"/>
          </a:p>
        </p:txBody>
      </p:sp>
      <p:sp>
        <p:nvSpPr>
          <p:cNvPr id="76" name="Text 68"/>
          <p:cNvSpPr txBox="1"/>
          <p:nvPr/>
        </p:nvSpPr>
        <p:spPr>
          <a:xfrm>
            <a:off x="7043623" y="4591202"/>
            <a:ext cx="42775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kern="0" spc="22" dirty="0">
                <a:solidFill>
                  <a:srgbClr val="FFFFFF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77" name="Shape 69"/>
          <p:cNvSpPr/>
          <p:nvPr/>
        </p:nvSpPr>
        <p:spPr>
          <a:xfrm>
            <a:off x="0" y="7991856"/>
            <a:ext cx="12191695" cy="161849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70"/>
          <p:cNvSpPr/>
          <p:nvPr/>
        </p:nvSpPr>
        <p:spPr>
          <a:xfrm>
            <a:off x="0" y="7991856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71"/>
          <p:cNvSpPr txBox="1"/>
          <p:nvPr/>
        </p:nvSpPr>
        <p:spPr>
          <a:xfrm>
            <a:off x="457200" y="8001000"/>
            <a:ext cx="42483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  <p:sp>
        <p:nvSpPr>
          <p:cNvPr id="80" name="Text 72"/>
          <p:cNvSpPr txBox="1"/>
          <p:nvPr/>
        </p:nvSpPr>
        <p:spPr>
          <a:xfrm>
            <a:off x="10937138" y="8001000"/>
            <a:ext cx="8860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90549" y="195682"/>
            <a:ext cx="10678363" cy="6467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0" b="1" kern="0" spc="9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</a:t>
            </a:r>
            <a:endParaRPr lang="en-US" sz="9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10762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1067105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304495"/>
            <a:ext cx="1362456" cy="190195"/>
          </a:xfrm>
          <a:prstGeom prst="roundRect">
            <a:avLst>
              <a:gd name="adj" fmla="val 96154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457200" y="533095"/>
            <a:ext cx="78492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Regenerative Agriculture Building Blocks</a:t>
            </a:r>
            <a:endParaRPr lang="en-US" sz="27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39935" y="666598"/>
            <a:ext cx="228600" cy="228600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533095" y="314554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 ECOSYSTEM</a:t>
            </a:r>
            <a:endParaRPr lang="en-US" sz="900" dirty="0"/>
          </a:p>
        </p:txBody>
      </p:sp>
      <p:sp>
        <p:nvSpPr>
          <p:cNvPr id="11" name="Text 8"/>
          <p:cNvSpPr txBox="1"/>
          <p:nvPr/>
        </p:nvSpPr>
        <p:spPr>
          <a:xfrm>
            <a:off x="1887322" y="314554"/>
            <a:ext cx="132405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CIRCULAR ECONOMY</a:t>
            </a:r>
            <a:endParaRPr lang="en-US" sz="900" dirty="0"/>
          </a:p>
        </p:txBody>
      </p:sp>
      <p:sp>
        <p:nvSpPr>
          <p:cNvPr id="12" name="Text 9"/>
          <p:cNvSpPr txBox="1"/>
          <p:nvPr/>
        </p:nvSpPr>
        <p:spPr>
          <a:xfrm>
            <a:off x="9701784" y="647395"/>
            <a:ext cx="203911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05966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Closed-Loop System</a:t>
            </a:r>
            <a:endParaRPr lang="en-US" sz="15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" y="1304849"/>
            <a:ext cx="7315200" cy="52578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200400" y="3019349"/>
            <a:ext cx="1828800" cy="1828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508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 txBox="1"/>
          <p:nvPr/>
        </p:nvSpPr>
        <p:spPr>
          <a:xfrm>
            <a:off x="3645713" y="3800246"/>
            <a:ext cx="9436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Synergistic</a:t>
            </a:r>
            <a:endParaRPr lang="en-US" sz="900" dirty="0"/>
          </a:p>
        </p:txBody>
      </p:sp>
      <p:sp>
        <p:nvSpPr>
          <p:cNvPr id="16" name="Text 12"/>
          <p:cNvSpPr txBox="1"/>
          <p:nvPr/>
        </p:nvSpPr>
        <p:spPr>
          <a:xfrm>
            <a:off x="3672230" y="3952951"/>
            <a:ext cx="890626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Circular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</a:t>
            </a:r>
            <a:endParaRPr lang="en-US" sz="13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/>
        </p:blipFill>
        <p:spPr>
          <a:xfrm>
            <a:off x="3943807" y="3381451"/>
            <a:ext cx="342900" cy="34290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8076895" y="1304849"/>
            <a:ext cx="3657600" cy="3619195"/>
          </a:xfrm>
          <a:prstGeom prst="roundRect">
            <a:avLst>
              <a:gd name="adj" fmla="val 798"/>
            </a:avLst>
          </a:prstGeom>
          <a:solidFill>
            <a:srgbClr val="1F2937"/>
          </a:solidFill>
          <a:ln/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8076895" y="5076749"/>
            <a:ext cx="3657600" cy="1495044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10735056" y="5562295"/>
            <a:ext cx="1218895" cy="1218895"/>
          </a:xfrm>
          <a:prstGeom prst="roundRect">
            <a:avLst>
              <a:gd name="adj" fmla="val 75019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2590495" y="1304849"/>
            <a:ext cx="3047695" cy="1790395"/>
          </a:xfrm>
          <a:prstGeom prst="roundRect">
            <a:avLst>
              <a:gd name="adj" fmla="val 3260"/>
            </a:avLst>
          </a:prstGeom>
          <a:solidFill>
            <a:srgbClr val="EFF6FF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2590495" y="1304849"/>
            <a:ext cx="38405" cy="1790395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2819095" y="149504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33395" y="1609344"/>
            <a:ext cx="152705" cy="152705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3314700" y="1495044"/>
            <a:ext cx="22576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Smart Composite Coatings</a:t>
            </a:r>
            <a:endParaRPr lang="en-US" sz="1200" dirty="0"/>
          </a:p>
        </p:txBody>
      </p:sp>
      <p:sp>
        <p:nvSpPr>
          <p:cNvPr id="27" name="Text 21"/>
          <p:cNvSpPr txBox="1"/>
          <p:nvPr/>
        </p:nvSpPr>
        <p:spPr>
          <a:xfrm>
            <a:off x="2819095" y="1990649"/>
            <a:ext cx="272948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Technology: </a:t>
            </a:r>
            <a:r>
              <a:rPr lang="en-US" sz="10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+ Nanocellulose Matrix</a:t>
            </a:r>
            <a:endParaRPr lang="en-US" sz="1000" dirty="0"/>
          </a:p>
        </p:txBody>
      </p:sp>
      <p:sp>
        <p:nvSpPr>
          <p:cNvPr id="28" name="Text 22"/>
          <p:cNvSpPr txBox="1"/>
          <p:nvPr/>
        </p:nvSpPr>
        <p:spPr>
          <a:xfrm>
            <a:off x="2895905" y="2486254"/>
            <a:ext cx="18288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90-Day Pathogen Protection</a:t>
            </a:r>
            <a:endParaRPr lang="en-US" sz="900" dirty="0"/>
          </a:p>
        </p:txBody>
      </p:sp>
      <p:sp>
        <p:nvSpPr>
          <p:cNvPr id="29" name="Text 23"/>
          <p:cNvSpPr txBox="1"/>
          <p:nvPr/>
        </p:nvSpPr>
        <p:spPr>
          <a:xfrm>
            <a:off x="2819095" y="2752344"/>
            <a:ext cx="27148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Rain-fast, slow-release electrostatic delivery.</a:t>
            </a:r>
            <a:endParaRPr lang="en-US" sz="900" dirty="0"/>
          </a:p>
        </p:txBody>
      </p:sp>
      <p:sp>
        <p:nvSpPr>
          <p:cNvPr id="30" name="Shape 24"/>
          <p:cNvSpPr/>
          <p:nvPr/>
        </p:nvSpPr>
        <p:spPr>
          <a:xfrm>
            <a:off x="2819095" y="2447849"/>
            <a:ext cx="1895551" cy="228600"/>
          </a:xfrm>
          <a:prstGeom prst="roundRect">
            <a:avLst>
              <a:gd name="adj" fmla="val 66667"/>
            </a:avLst>
          </a:prstGeom>
          <a:solidFill>
            <a:srgbClr val="DBE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5"/>
          <p:cNvSpPr/>
          <p:nvPr/>
        </p:nvSpPr>
        <p:spPr>
          <a:xfrm>
            <a:off x="457200" y="4581144"/>
            <a:ext cx="3047695" cy="1600200"/>
          </a:xfrm>
          <a:prstGeom prst="roundRect">
            <a:avLst>
              <a:gd name="adj" fmla="val 4082"/>
            </a:avLst>
          </a:prstGeom>
          <a:solidFill>
            <a:srgbClr val="ECFDF5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6"/>
          <p:cNvSpPr/>
          <p:nvPr/>
        </p:nvSpPr>
        <p:spPr>
          <a:xfrm>
            <a:off x="457200" y="4581144"/>
            <a:ext cx="38405" cy="16002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7"/>
          <p:cNvSpPr/>
          <p:nvPr/>
        </p:nvSpPr>
        <p:spPr>
          <a:xfrm>
            <a:off x="685800" y="4772254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0100" y="4886554"/>
            <a:ext cx="152705" cy="152705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1181405" y="4867351"/>
            <a:ext cx="15151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Hemp Cultivation</a:t>
            </a:r>
            <a:endParaRPr lang="en-US" sz="1200" dirty="0"/>
          </a:p>
        </p:txBody>
      </p:sp>
      <p:sp>
        <p:nvSpPr>
          <p:cNvPr id="36" name="Text 29"/>
          <p:cNvSpPr txBox="1"/>
          <p:nvPr/>
        </p:nvSpPr>
        <p:spPr>
          <a:xfrm>
            <a:off x="685800" y="5266944"/>
            <a:ext cx="27294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478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Scale:</a:t>
            </a:r>
            <a:r>
              <a:rPr lang="en-US" sz="10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 Acres (Phase 1/2)</a:t>
            </a:r>
            <a:endParaRPr lang="en-US" sz="1000" dirty="0"/>
          </a:p>
        </p:txBody>
      </p:sp>
      <p:sp>
        <p:nvSpPr>
          <p:cNvPr id="37" name="Text 30"/>
          <p:cNvSpPr txBox="1"/>
          <p:nvPr/>
        </p:nvSpPr>
        <p:spPr>
          <a:xfrm>
            <a:off x="761695" y="5572354"/>
            <a:ext cx="1515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65F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Carbon Sequestration</a:t>
            </a:r>
            <a:endParaRPr lang="en-US" sz="900" dirty="0"/>
          </a:p>
        </p:txBody>
      </p:sp>
      <p:sp>
        <p:nvSpPr>
          <p:cNvPr id="38" name="Text 31"/>
          <p:cNvSpPr txBox="1"/>
          <p:nvPr/>
        </p:nvSpPr>
        <p:spPr>
          <a:xfrm>
            <a:off x="685800" y="5838444"/>
            <a:ext cx="27148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 for Nanocellulose &amp; Biochar feedstock.</a:t>
            </a:r>
            <a:endParaRPr lang="en-US" sz="900" dirty="0"/>
          </a:p>
        </p:txBody>
      </p:sp>
      <p:sp>
        <p:nvSpPr>
          <p:cNvPr id="39" name="Shape 32"/>
          <p:cNvSpPr/>
          <p:nvPr/>
        </p:nvSpPr>
        <p:spPr>
          <a:xfrm>
            <a:off x="685800" y="5533949"/>
            <a:ext cx="1580998" cy="228600"/>
          </a:xfrm>
          <a:prstGeom prst="roundRect">
            <a:avLst>
              <a:gd name="adj" fmla="val 66667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3"/>
          <p:cNvSpPr/>
          <p:nvPr/>
        </p:nvSpPr>
        <p:spPr>
          <a:xfrm>
            <a:off x="4724705" y="4429354"/>
            <a:ext cx="3047695" cy="1752905"/>
          </a:xfrm>
          <a:prstGeom prst="roundRect">
            <a:avLst>
              <a:gd name="adj" fmla="val 3402"/>
            </a:avLst>
          </a:prstGeom>
          <a:solidFill>
            <a:srgbClr val="FFFBEB"/>
          </a:solidFill>
          <a:ln/>
          <a:effectLst>
            <a:outerShdw blurRad="139700" dist="1016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4"/>
          <p:cNvSpPr/>
          <p:nvPr/>
        </p:nvSpPr>
        <p:spPr>
          <a:xfrm>
            <a:off x="4724705" y="4429354"/>
            <a:ext cx="38405" cy="1752905"/>
          </a:xfrm>
          <a:prstGeom prst="rect">
            <a:avLst/>
          </a:prstGeom>
          <a:solidFill>
            <a:srgbClr val="92400E"/>
          </a:solidFill>
          <a:ln w="12700">
            <a:solidFill>
              <a:srgbClr val="92400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5"/>
          <p:cNvSpPr/>
          <p:nvPr/>
        </p:nvSpPr>
        <p:spPr>
          <a:xfrm>
            <a:off x="4953305" y="4619549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92400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076749" y="4733849"/>
            <a:ext cx="133502" cy="152705"/>
          </a:xfrm>
          <a:prstGeom prst="rect">
            <a:avLst/>
          </a:prstGeom>
        </p:spPr>
      </p:pic>
      <p:sp>
        <p:nvSpPr>
          <p:cNvPr id="44" name="Text 36"/>
          <p:cNvSpPr txBox="1"/>
          <p:nvPr/>
        </p:nvSpPr>
        <p:spPr>
          <a:xfrm>
            <a:off x="5447995" y="4714646"/>
            <a:ext cx="16386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Inoculated Biochar</a:t>
            </a:r>
            <a:endParaRPr lang="en-US" sz="1200" dirty="0"/>
          </a:p>
        </p:txBody>
      </p:sp>
      <p:sp>
        <p:nvSpPr>
          <p:cNvPr id="45" name="Text 37"/>
          <p:cNvSpPr txBox="1"/>
          <p:nvPr/>
        </p:nvSpPr>
        <p:spPr>
          <a:xfrm>
            <a:off x="4953305" y="5115154"/>
            <a:ext cx="27294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835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Output: </a:t>
            </a:r>
            <a:r>
              <a:rPr lang="en-US" sz="10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350,000 Bags/Year</a:t>
            </a:r>
            <a:endParaRPr lang="en-US" sz="1000" dirty="0"/>
          </a:p>
        </p:txBody>
      </p:sp>
      <p:sp>
        <p:nvSpPr>
          <p:cNvPr id="46" name="Text 38"/>
          <p:cNvSpPr txBox="1"/>
          <p:nvPr/>
        </p:nvSpPr>
        <p:spPr>
          <a:xfrm>
            <a:off x="5029200" y="5419649"/>
            <a:ext cx="11622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835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Soil Restoration</a:t>
            </a:r>
            <a:endParaRPr lang="en-US" sz="900" dirty="0"/>
          </a:p>
        </p:txBody>
      </p:sp>
      <p:sp>
        <p:nvSpPr>
          <p:cNvPr id="47" name="Text 39"/>
          <p:cNvSpPr txBox="1"/>
          <p:nvPr/>
        </p:nvSpPr>
        <p:spPr>
          <a:xfrm>
            <a:off x="4953305" y="5686654"/>
            <a:ext cx="271485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Pyrolyzed biomass + beneficial microbial inoculation.</a:t>
            </a:r>
            <a:endParaRPr lang="en-US" sz="900" dirty="0"/>
          </a:p>
        </p:txBody>
      </p:sp>
      <p:sp>
        <p:nvSpPr>
          <p:cNvPr id="48" name="Shape 40"/>
          <p:cNvSpPr/>
          <p:nvPr/>
        </p:nvSpPr>
        <p:spPr>
          <a:xfrm>
            <a:off x="4953305" y="5381244"/>
            <a:ext cx="1228954" cy="228600"/>
          </a:xfrm>
          <a:prstGeom prst="roundRect">
            <a:avLst>
              <a:gd name="adj" fmla="val 66667"/>
            </a:avLst>
          </a:prstGeom>
          <a:solidFill>
            <a:srgbClr val="FEF3C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1"/>
          <p:cNvSpPr/>
          <p:nvPr/>
        </p:nvSpPr>
        <p:spPr>
          <a:xfrm>
            <a:off x="8305495" y="1876349"/>
            <a:ext cx="3200400" cy="9144"/>
          </a:xfrm>
          <a:prstGeom prst="rect">
            <a:avLst/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2"/>
          <p:cNvSpPr txBox="1"/>
          <p:nvPr/>
        </p:nvSpPr>
        <p:spPr>
          <a:xfrm>
            <a:off x="8305495" y="1533449"/>
            <a:ext cx="3343961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Environmental Impact</a:t>
            </a:r>
            <a:endParaRPr lang="en-US" sz="1500" dirty="0"/>
          </a:p>
        </p:txBody>
      </p:sp>
      <p:pic>
        <p:nvPicPr>
          <p:cNvPr id="5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05495" y="2076602"/>
            <a:ext cx="152705" cy="152705"/>
          </a:xfrm>
          <a:prstGeom prst="rect">
            <a:avLst/>
          </a:prstGeom>
        </p:spPr>
      </p:pic>
      <p:pic>
        <p:nvPicPr>
          <p:cNvPr id="52" name="Image 7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05495" y="2915107"/>
            <a:ext cx="152705" cy="152705"/>
          </a:xfrm>
          <a:prstGeom prst="rect">
            <a:avLst/>
          </a:prstGeom>
        </p:spPr>
      </p:pic>
      <p:pic>
        <p:nvPicPr>
          <p:cNvPr id="53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05495" y="3752698"/>
            <a:ext cx="152705" cy="152705"/>
          </a:xfrm>
          <a:prstGeom prst="rect">
            <a:avLst/>
          </a:prstGeom>
        </p:spPr>
      </p:pic>
      <p:sp>
        <p:nvSpPr>
          <p:cNvPr id="54" name="Text 43"/>
          <p:cNvSpPr txBox="1"/>
          <p:nvPr/>
        </p:nvSpPr>
        <p:spPr>
          <a:xfrm>
            <a:off x="8572500" y="2048256"/>
            <a:ext cx="13908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Carbon Negative</a:t>
            </a:r>
            <a:endParaRPr lang="en-US" sz="1200" dirty="0"/>
          </a:p>
        </p:txBody>
      </p:sp>
      <p:sp>
        <p:nvSpPr>
          <p:cNvPr id="55" name="Text 44"/>
          <p:cNvSpPr txBox="1"/>
          <p:nvPr/>
        </p:nvSpPr>
        <p:spPr>
          <a:xfrm>
            <a:off x="8572500" y="2314346"/>
            <a:ext cx="29242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10,000+ tonnes CO2 sequestered via hemp &amp; biochar burial.</a:t>
            </a:r>
            <a:endParaRPr lang="en-US" sz="900" dirty="0"/>
          </a:p>
        </p:txBody>
      </p:sp>
      <p:sp>
        <p:nvSpPr>
          <p:cNvPr id="56" name="Text 45"/>
          <p:cNvSpPr txBox="1"/>
          <p:nvPr/>
        </p:nvSpPr>
        <p:spPr>
          <a:xfrm>
            <a:off x="8572500" y="2885846"/>
            <a:ext cx="1858061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Chemical Replacement</a:t>
            </a:r>
            <a:endParaRPr lang="en-US" sz="1200" dirty="0"/>
          </a:p>
        </p:txBody>
      </p:sp>
      <p:sp>
        <p:nvSpPr>
          <p:cNvPr id="57" name="Text 46"/>
          <p:cNvSpPr txBox="1"/>
          <p:nvPr/>
        </p:nvSpPr>
        <p:spPr>
          <a:xfrm>
            <a:off x="8572500" y="3152851"/>
            <a:ext cx="2905963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Replaces synthetic pesticides with biological chitosan solutions.</a:t>
            </a:r>
            <a:endParaRPr lang="en-US" sz="900" dirty="0"/>
          </a:p>
        </p:txBody>
      </p:sp>
      <p:sp>
        <p:nvSpPr>
          <p:cNvPr id="58" name="Text 47"/>
          <p:cNvSpPr txBox="1"/>
          <p:nvPr/>
        </p:nvSpPr>
        <p:spPr>
          <a:xfrm>
            <a:off x="8572500" y="3724351"/>
            <a:ext cx="145755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Soil Regeneration</a:t>
            </a:r>
            <a:endParaRPr lang="en-US" sz="1200" dirty="0"/>
          </a:p>
        </p:txBody>
      </p:sp>
      <p:sp>
        <p:nvSpPr>
          <p:cNvPr id="59" name="Text 48"/>
          <p:cNvSpPr txBox="1"/>
          <p:nvPr/>
        </p:nvSpPr>
        <p:spPr>
          <a:xfrm>
            <a:off x="8572500" y="3991356"/>
            <a:ext cx="29718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Restores depleted soils and improves water retention.</a:t>
            </a:r>
            <a:endParaRPr lang="en-US" sz="900" dirty="0"/>
          </a:p>
        </p:txBody>
      </p:sp>
      <p:sp>
        <p:nvSpPr>
          <p:cNvPr id="60" name="Shape 49"/>
          <p:cNvSpPr/>
          <p:nvPr/>
        </p:nvSpPr>
        <p:spPr>
          <a:xfrm>
            <a:off x="8315554" y="5657393"/>
            <a:ext cx="31811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0"/>
          <p:cNvSpPr txBox="1"/>
          <p:nvPr/>
        </p:nvSpPr>
        <p:spPr>
          <a:xfrm>
            <a:off x="8315554" y="5314493"/>
            <a:ext cx="3324758" cy="26791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3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Economic Impact</a:t>
            </a:r>
            <a:endParaRPr lang="en-US" sz="1500" dirty="0"/>
          </a:p>
        </p:txBody>
      </p:sp>
      <p:sp>
        <p:nvSpPr>
          <p:cNvPr id="62" name="Shape 51"/>
          <p:cNvSpPr/>
          <p:nvPr/>
        </p:nvSpPr>
        <p:spPr>
          <a:xfrm>
            <a:off x="8315554" y="5819242"/>
            <a:ext cx="1514246" cy="724205"/>
          </a:xfrm>
          <a:prstGeom prst="roundRect">
            <a:avLst>
              <a:gd name="adj" fmla="val 13291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Text 52"/>
          <p:cNvSpPr txBox="1"/>
          <p:nvPr/>
        </p:nvSpPr>
        <p:spPr>
          <a:xfrm>
            <a:off x="8322869" y="5933542"/>
            <a:ext cx="15005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42</a:t>
            </a:r>
            <a:endParaRPr lang="en-US" sz="2200" dirty="0"/>
          </a:p>
        </p:txBody>
      </p:sp>
      <p:sp>
        <p:nvSpPr>
          <p:cNvPr id="64" name="Text 53"/>
          <p:cNvSpPr txBox="1"/>
          <p:nvPr/>
        </p:nvSpPr>
        <p:spPr>
          <a:xfrm>
            <a:off x="8386877" y="6276442"/>
            <a:ext cx="13716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Green Jobs</a:t>
            </a:r>
            <a:endParaRPr lang="en-US" sz="900" dirty="0"/>
          </a:p>
        </p:txBody>
      </p:sp>
      <p:sp>
        <p:nvSpPr>
          <p:cNvPr id="65" name="Shape 54"/>
          <p:cNvSpPr/>
          <p:nvPr/>
        </p:nvSpPr>
        <p:spPr>
          <a:xfrm>
            <a:off x="9982505" y="5819242"/>
            <a:ext cx="1514246" cy="724205"/>
          </a:xfrm>
          <a:prstGeom prst="roundRect">
            <a:avLst>
              <a:gd name="adj" fmla="val 13291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55"/>
          <p:cNvSpPr txBox="1"/>
          <p:nvPr/>
        </p:nvSpPr>
        <p:spPr>
          <a:xfrm>
            <a:off x="9988906" y="5933542"/>
            <a:ext cx="15005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20x</a:t>
            </a:r>
            <a:endParaRPr lang="en-US" sz="2200" dirty="0"/>
          </a:p>
        </p:txBody>
      </p:sp>
      <p:sp>
        <p:nvSpPr>
          <p:cNvPr id="67" name="Text 56"/>
          <p:cNvSpPr txBox="1"/>
          <p:nvPr/>
        </p:nvSpPr>
        <p:spPr>
          <a:xfrm>
            <a:off x="10053828" y="6276442"/>
            <a:ext cx="13716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Value Add</a:t>
            </a:r>
            <a:endParaRPr lang="en-US" sz="900" dirty="0"/>
          </a:p>
        </p:txBody>
      </p:sp>
      <p:sp>
        <p:nvSpPr>
          <p:cNvPr id="68" name="Text 57"/>
          <p:cNvSpPr txBox="1"/>
          <p:nvPr/>
        </p:nvSpPr>
        <p:spPr>
          <a:xfrm>
            <a:off x="8272577" y="6610199"/>
            <a:ext cx="32671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Creating a new high-value biotech sector in Guatemala.</a:t>
            </a:r>
            <a:endParaRPr lang="en-US" sz="900" dirty="0"/>
          </a:p>
        </p:txBody>
      </p:sp>
      <p:sp>
        <p:nvSpPr>
          <p:cNvPr id="69" name="Shape 58"/>
          <p:cNvSpPr/>
          <p:nvPr/>
        </p:nvSpPr>
        <p:spPr>
          <a:xfrm>
            <a:off x="0" y="6791249"/>
            <a:ext cx="12191695" cy="16184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59"/>
          <p:cNvSpPr/>
          <p:nvPr/>
        </p:nvSpPr>
        <p:spPr>
          <a:xfrm>
            <a:off x="0" y="6791249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0"/>
          <p:cNvSpPr txBox="1"/>
          <p:nvPr/>
        </p:nvSpPr>
        <p:spPr>
          <a:xfrm>
            <a:off x="457200" y="6801307"/>
            <a:ext cx="26581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INVESTMENT MEMORANDUM</a:t>
            </a:r>
            <a:endParaRPr lang="en-US" sz="900" dirty="0"/>
          </a:p>
        </p:txBody>
      </p:sp>
      <p:sp>
        <p:nvSpPr>
          <p:cNvPr id="72" name="Text 61"/>
          <p:cNvSpPr txBox="1"/>
          <p:nvPr/>
        </p:nvSpPr>
        <p:spPr>
          <a:xfrm>
            <a:off x="7720279" y="6801307"/>
            <a:ext cx="4105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Promecens Entosystems Private Limited / Shield Nutraceuticals, Inc.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2433</Words>
  <Application>Microsoft Office PowerPoint</Application>
  <PresentationFormat>Widescreen</PresentationFormat>
  <Paragraphs>725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5</cp:revision>
  <dcterms:created xsi:type="dcterms:W3CDTF">2026-01-23T02:33:46Z</dcterms:created>
  <dcterms:modified xsi:type="dcterms:W3CDTF">2026-01-29T15:27:11Z</dcterms:modified>
</cp:coreProperties>
</file>